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9.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0.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1.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12.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13.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4.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5.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6.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7.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8.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theme/themeOverride2.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4"/>
    <p:sldMasterId id="2147483708" r:id="rId5"/>
    <p:sldMasterId id="2147483722" r:id="rId6"/>
    <p:sldMasterId id="2147483778" r:id="rId7"/>
    <p:sldMasterId id="2147483790" r:id="rId8"/>
    <p:sldMasterId id="2147483804" r:id="rId9"/>
    <p:sldMasterId id="2147483816" r:id="rId10"/>
    <p:sldMasterId id="2147483828" r:id="rId11"/>
    <p:sldMasterId id="2147483840" r:id="rId12"/>
    <p:sldMasterId id="2147483852" r:id="rId13"/>
    <p:sldMasterId id="2147483864" r:id="rId14"/>
    <p:sldMasterId id="2147483878" r:id="rId15"/>
    <p:sldMasterId id="2147483902" r:id="rId16"/>
    <p:sldMasterId id="2147483916" r:id="rId17"/>
    <p:sldMasterId id="2147483930" r:id="rId18"/>
    <p:sldMasterId id="2147483944" r:id="rId19"/>
    <p:sldMasterId id="2147483958" r:id="rId20"/>
    <p:sldMasterId id="2147484048" r:id="rId21"/>
    <p:sldMasterId id="2147484060" r:id="rId22"/>
  </p:sldMasterIdLst>
  <p:notesMasterIdLst>
    <p:notesMasterId r:id="rId62"/>
  </p:notesMasterIdLst>
  <p:handoutMasterIdLst>
    <p:handoutMasterId r:id="rId63"/>
  </p:handoutMasterIdLst>
  <p:sldIdLst>
    <p:sldId id="672" r:id="rId23"/>
    <p:sldId id="589" r:id="rId24"/>
    <p:sldId id="704" r:id="rId25"/>
    <p:sldId id="705" r:id="rId26"/>
    <p:sldId id="708" r:id="rId27"/>
    <p:sldId id="713" r:id="rId28"/>
    <p:sldId id="709" r:id="rId29"/>
    <p:sldId id="710" r:id="rId30"/>
    <p:sldId id="711" r:id="rId31"/>
    <p:sldId id="712" r:id="rId32"/>
    <p:sldId id="714" r:id="rId33"/>
    <p:sldId id="649" r:id="rId34"/>
    <p:sldId id="677" r:id="rId35"/>
    <p:sldId id="717" r:id="rId36"/>
    <p:sldId id="277" r:id="rId37"/>
    <p:sldId id="278" r:id="rId38"/>
    <p:sldId id="715" r:id="rId39"/>
    <p:sldId id="268" r:id="rId40"/>
    <p:sldId id="675" r:id="rId41"/>
    <p:sldId id="644" r:id="rId42"/>
    <p:sldId id="673" r:id="rId43"/>
    <p:sldId id="674" r:id="rId44"/>
    <p:sldId id="680" r:id="rId45"/>
    <p:sldId id="703" r:id="rId46"/>
    <p:sldId id="676" r:id="rId47"/>
    <p:sldId id="650" r:id="rId48"/>
    <p:sldId id="681" r:id="rId49"/>
    <p:sldId id="682" r:id="rId50"/>
    <p:sldId id="683" r:id="rId51"/>
    <p:sldId id="684" r:id="rId52"/>
    <p:sldId id="648" r:id="rId53"/>
    <p:sldId id="651" r:id="rId54"/>
    <p:sldId id="653" r:id="rId55"/>
    <p:sldId id="654" r:id="rId56"/>
    <p:sldId id="652" r:id="rId57"/>
    <p:sldId id="655" r:id="rId58"/>
    <p:sldId id="471" r:id="rId59"/>
    <p:sldId id="529" r:id="rId60"/>
    <p:sldId id="530" r:id="rId61"/>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38" autoAdjust="0"/>
    <p:restoredTop sz="94660"/>
  </p:normalViewPr>
  <p:slideViewPr>
    <p:cSldViewPr>
      <p:cViewPr varScale="1">
        <p:scale>
          <a:sx n="78" d="100"/>
          <a:sy n="78" d="100"/>
        </p:scale>
        <p:origin x="2059" y="62"/>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4.xml"/><Relationship Id="rId21" Type="http://schemas.openxmlformats.org/officeDocument/2006/relationships/slideMaster" Target="slideMasters/slideMaster18.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slide" Target="slides/slide25.xml"/><Relationship Id="rId50" Type="http://schemas.openxmlformats.org/officeDocument/2006/relationships/slide" Target="slides/slide28.xml"/><Relationship Id="rId55" Type="http://schemas.openxmlformats.org/officeDocument/2006/relationships/slide" Target="slides/slide33.xml"/><Relationship Id="rId63" Type="http://schemas.openxmlformats.org/officeDocument/2006/relationships/handoutMaster" Target="handoutMasters/handout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7.xml"/><Relationship Id="rId11" Type="http://schemas.openxmlformats.org/officeDocument/2006/relationships/slideMaster" Target="slideMasters/slideMaster8.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slide" Target="slides/slide31.xml"/><Relationship Id="rId58" Type="http://schemas.openxmlformats.org/officeDocument/2006/relationships/slide" Target="slides/slide36.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39.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slide" Target="slides/slide34.xml"/><Relationship Id="rId64"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2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slide" Target="slides/slide37.xml"/><Relationship Id="rId67" Type="http://schemas.openxmlformats.org/officeDocument/2006/relationships/tableStyles" Target="tableStyles.xml"/><Relationship Id="rId20" Type="http://schemas.openxmlformats.org/officeDocument/2006/relationships/slideMaster" Target="slideMasters/slideMaster17.xml"/><Relationship Id="rId41" Type="http://schemas.openxmlformats.org/officeDocument/2006/relationships/slide" Target="slides/slide19.xml"/><Relationship Id="rId54" Type="http://schemas.openxmlformats.org/officeDocument/2006/relationships/slide" Target="slides/slide32.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slide" Target="slides/slide35.xml"/><Relationship Id="rId10" Type="http://schemas.openxmlformats.org/officeDocument/2006/relationships/slideMaster" Target="slideMasters/slideMaster7.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slide" Target="slides/slide38.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janik\Documents\Papers%20and%20Presentations\2015%20Presentations\02%20UT-Austin%20CEC%20workshop\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embeddings/oleObject1.bin"/></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spPr>
            <a:ln w="28575" cap="rnd">
              <a:noFill/>
              <a:round/>
            </a:ln>
            <a:effectLst/>
          </c:spPr>
          <c:marker>
            <c:symbol val="circle"/>
            <c:size val="5"/>
            <c:spPr>
              <a:solidFill>
                <a:srgbClr val="FFFF00"/>
              </a:solidFill>
              <a:ln w="60325">
                <a:solidFill>
                  <a:srgbClr val="FFFF00"/>
                </a:solidFill>
              </a:ln>
              <a:effectLst/>
            </c:spPr>
          </c:marker>
          <c:xVal>
            <c:numRef>
              <c:f>Sheet1!$D$9:$D$14</c:f>
              <c:numCache>
                <c:formatCode>General</c:formatCode>
                <c:ptCount val="6"/>
                <c:pt idx="0">
                  <c:v>20.625</c:v>
                </c:pt>
                <c:pt idx="1">
                  <c:v>6.875</c:v>
                </c:pt>
                <c:pt idx="2">
                  <c:v>5.15625</c:v>
                </c:pt>
                <c:pt idx="3">
                  <c:v>2.2916666666666665</c:v>
                </c:pt>
                <c:pt idx="4">
                  <c:v>1.2890625</c:v>
                </c:pt>
                <c:pt idx="5">
                  <c:v>0.82500000000000007</c:v>
                </c:pt>
              </c:numCache>
            </c:numRef>
          </c:xVal>
          <c:yVal>
            <c:numRef>
              <c:f>Sheet1!$L$9:$L$14</c:f>
              <c:numCache>
                <c:formatCode>General</c:formatCode>
                <c:ptCount val="6"/>
                <c:pt idx="0">
                  <c:v>1.5</c:v>
                </c:pt>
                <c:pt idx="1">
                  <c:v>8.1875</c:v>
                </c:pt>
                <c:pt idx="2">
                  <c:v>6.5625</c:v>
                </c:pt>
                <c:pt idx="3">
                  <c:v>14.0625</c:v>
                </c:pt>
                <c:pt idx="4">
                  <c:v>17.8125</c:v>
                </c:pt>
                <c:pt idx="5">
                  <c:v>33.59375</c:v>
                </c:pt>
              </c:numCache>
            </c:numRef>
          </c:yVal>
          <c:smooth val="0"/>
          <c:extLst>
            <c:ext xmlns:c16="http://schemas.microsoft.com/office/drawing/2014/chart" uri="{C3380CC4-5D6E-409C-BE32-E72D297353CC}">
              <c16:uniqueId val="{00000000-2C20-45FF-9BBB-21B7C99AE5ED}"/>
            </c:ext>
          </c:extLst>
        </c:ser>
        <c:dLbls>
          <c:showLegendKey val="0"/>
          <c:showVal val="0"/>
          <c:showCatName val="0"/>
          <c:showSerName val="0"/>
          <c:showPercent val="0"/>
          <c:showBubbleSize val="0"/>
        </c:dLbls>
        <c:axId val="-1519746576"/>
        <c:axId val="-1519735696"/>
      </c:scatterChart>
      <c:valAx>
        <c:axId val="-1519746576"/>
        <c:scaling>
          <c:orientation val="minMax"/>
          <c:max val="6"/>
        </c:scaling>
        <c:delete val="0"/>
        <c:axPos val="b"/>
        <c:majorGridlines>
          <c:spPr>
            <a:ln w="9525" cap="flat" cmpd="sng" algn="ctr">
              <a:noFill/>
              <a:round/>
            </a:ln>
            <a:effectLst/>
          </c:spPr>
        </c:majorGridlines>
        <c:numFmt formatCode="General" sourceLinked="1"/>
        <c:majorTickMark val="none"/>
        <c:minorTickMark val="none"/>
        <c:tickLblPos val="nextTo"/>
        <c:spPr>
          <a:noFill/>
          <a:ln w="25400" cap="flat" cmpd="sng" algn="ctr">
            <a:solidFill>
              <a:schemeClr val="bg1"/>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1519735696"/>
        <c:crosses val="autoZero"/>
        <c:crossBetween val="midCat"/>
      </c:valAx>
      <c:valAx>
        <c:axId val="-1519735696"/>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1519746576"/>
        <c:crosses val="autoZero"/>
        <c:crossBetween val="midCat"/>
      </c:valAx>
      <c:spPr>
        <a:noFill/>
        <a:ln w="19050">
          <a:solidFill>
            <a:schemeClr val="bg1"/>
          </a:solidFill>
        </a:ln>
        <a:effectLst/>
      </c:spPr>
    </c:plotArea>
    <c:plotVisOnly val="1"/>
    <c:dispBlanksAs val="gap"/>
    <c:showDLblsOverMax val="0"/>
  </c:chart>
  <c:spPr>
    <a:solidFill>
      <a:schemeClr val="tx1"/>
    </a:solidFill>
    <a:ln w="25400"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20029810714594"/>
          <c:y val="4.50778245742538E-2"/>
          <c:w val="0.81445209127636586"/>
          <c:h val="0.78884667032899947"/>
        </c:manualLayout>
      </c:layout>
      <c:scatterChart>
        <c:scatterStyle val="lineMarker"/>
        <c:varyColors val="0"/>
        <c:ser>
          <c:idx val="0"/>
          <c:order val="0"/>
          <c:tx>
            <c:v>Pt(110) H*</c:v>
          </c:tx>
          <c:spPr>
            <a:ln w="28575">
              <a:noFill/>
            </a:ln>
          </c:spPr>
          <c:trendline>
            <c:trendlineType val="linear"/>
            <c:dispRSqr val="0"/>
            <c:dispEq val="0"/>
          </c:trendline>
          <c:xVal>
            <c:numRef>
              <c:f>Pt_110_H_COV!$I$10:$I$14</c:f>
              <c:numCache>
                <c:formatCode>General</c:formatCode>
                <c:ptCount val="5"/>
                <c:pt idx="0">
                  <c:v>0.1111111111111111</c:v>
                </c:pt>
                <c:pt idx="1">
                  <c:v>0.25</c:v>
                </c:pt>
                <c:pt idx="2">
                  <c:v>0.5</c:v>
                </c:pt>
                <c:pt idx="3">
                  <c:v>0.75</c:v>
                </c:pt>
                <c:pt idx="4">
                  <c:v>1</c:v>
                </c:pt>
              </c:numCache>
            </c:numRef>
          </c:xVal>
          <c:yVal>
            <c:numRef>
              <c:f>Pt_110_H_COV!$Y$10:$Y$14</c:f>
              <c:numCache>
                <c:formatCode>General</c:formatCode>
                <c:ptCount val="5"/>
                <c:pt idx="0">
                  <c:v>0.37237209430806706</c:v>
                </c:pt>
                <c:pt idx="1">
                  <c:v>0.38076733351363318</c:v>
                </c:pt>
                <c:pt idx="2">
                  <c:v>0.38066401157019064</c:v>
                </c:pt>
                <c:pt idx="3">
                  <c:v>0.39247411518988784</c:v>
                </c:pt>
                <c:pt idx="4">
                  <c:v>0.39261210755687076</c:v>
                </c:pt>
              </c:numCache>
            </c:numRef>
          </c:yVal>
          <c:smooth val="0"/>
          <c:extLst>
            <c:ext xmlns:c16="http://schemas.microsoft.com/office/drawing/2014/chart" uri="{C3380CC4-5D6E-409C-BE32-E72D297353CC}">
              <c16:uniqueId val="{00000001-A889-4913-A72F-6F8EB55E4D91}"/>
            </c:ext>
          </c:extLst>
        </c:ser>
        <c:ser>
          <c:idx val="2"/>
          <c:order val="1"/>
          <c:tx>
            <c:v>Pt(100) H*</c:v>
          </c:tx>
          <c:spPr>
            <a:ln w="28575">
              <a:noFill/>
            </a:ln>
          </c:spPr>
          <c:trendline>
            <c:trendlineType val="linear"/>
            <c:dispRSqr val="0"/>
            <c:dispEq val="0"/>
          </c:trendline>
          <c:xVal>
            <c:numRef>
              <c:f>'Pt_100_H_COV_3x3_BRIDGE!!'!$I$10:$I$18</c:f>
              <c:numCache>
                <c:formatCode>General</c:formatCode>
                <c:ptCount val="9"/>
                <c:pt idx="0">
                  <c:v>0.1111111111111111</c:v>
                </c:pt>
                <c:pt idx="1">
                  <c:v>0.22222222222222221</c:v>
                </c:pt>
                <c:pt idx="2">
                  <c:v>0.33333333333333331</c:v>
                </c:pt>
                <c:pt idx="3">
                  <c:v>0.44444444444444442</c:v>
                </c:pt>
                <c:pt idx="4">
                  <c:v>0.55555555555555558</c:v>
                </c:pt>
                <c:pt idx="5">
                  <c:v>0.66666666666666663</c:v>
                </c:pt>
                <c:pt idx="6">
                  <c:v>0.77777777777777779</c:v>
                </c:pt>
                <c:pt idx="7">
                  <c:v>0.88888888888888884</c:v>
                </c:pt>
                <c:pt idx="8">
                  <c:v>1</c:v>
                </c:pt>
              </c:numCache>
            </c:numRef>
          </c:xVal>
          <c:yVal>
            <c:numRef>
              <c:f>'Pt_100_H_COV_3x3_BRIDGE!!'!$Y$10:$Y$18</c:f>
              <c:numCache>
                <c:formatCode>General</c:formatCode>
                <c:ptCount val="9"/>
                <c:pt idx="0">
                  <c:v>0.40383465940697216</c:v>
                </c:pt>
                <c:pt idx="1">
                  <c:v>0.39836833108497743</c:v>
                </c:pt>
                <c:pt idx="2">
                  <c:v>0.39364548697009755</c:v>
                </c:pt>
                <c:pt idx="3">
                  <c:v>0.39436784399083258</c:v>
                </c:pt>
                <c:pt idx="4">
                  <c:v>0.3929142823038686</c:v>
                </c:pt>
                <c:pt idx="5">
                  <c:v>0.3885033483346344</c:v>
                </c:pt>
                <c:pt idx="6">
                  <c:v>0.38809838840447525</c:v>
                </c:pt>
                <c:pt idx="7">
                  <c:v>0.38664736562556096</c:v>
                </c:pt>
                <c:pt idx="8">
                  <c:v>0.38214054071892101</c:v>
                </c:pt>
              </c:numCache>
            </c:numRef>
          </c:yVal>
          <c:smooth val="0"/>
          <c:extLst>
            <c:ext xmlns:c16="http://schemas.microsoft.com/office/drawing/2014/chart" uri="{C3380CC4-5D6E-409C-BE32-E72D297353CC}">
              <c16:uniqueId val="{00000003-A889-4913-A72F-6F8EB55E4D91}"/>
            </c:ext>
          </c:extLst>
        </c:ser>
        <c:ser>
          <c:idx val="1"/>
          <c:order val="2"/>
          <c:tx>
            <c:v>Pt(111) H*</c:v>
          </c:tx>
          <c:spPr>
            <a:ln w="28575">
              <a:noFill/>
            </a:ln>
          </c:spPr>
          <c:trendline>
            <c:trendlineType val="linear"/>
            <c:dispRSqr val="0"/>
            <c:dispEq val="0"/>
          </c:trendline>
          <c:xVal>
            <c:numRef>
              <c:f>Pt_111_H_COV_3x3!$I$10:$I$29</c:f>
              <c:numCache>
                <c:formatCode>General</c:formatCode>
                <c:ptCount val="20"/>
                <c:pt idx="0">
                  <c:v>0.1111111111111111</c:v>
                </c:pt>
                <c:pt idx="1">
                  <c:v>0.22222222222222221</c:v>
                </c:pt>
                <c:pt idx="2">
                  <c:v>0.33333333333333331</c:v>
                </c:pt>
                <c:pt idx="3">
                  <c:v>0.44444444444444442</c:v>
                </c:pt>
                <c:pt idx="4">
                  <c:v>0.55555555555555558</c:v>
                </c:pt>
                <c:pt idx="5">
                  <c:v>0.66666666666666663</c:v>
                </c:pt>
                <c:pt idx="6">
                  <c:v>0.77777777777777779</c:v>
                </c:pt>
                <c:pt idx="7">
                  <c:v>0.88888888888888884</c:v>
                </c:pt>
                <c:pt idx="8">
                  <c:v>1</c:v>
                </c:pt>
                <c:pt idx="10">
                  <c:v>0.16666666666666666</c:v>
                </c:pt>
                <c:pt idx="11">
                  <c:v>0.5</c:v>
                </c:pt>
                <c:pt idx="12">
                  <c:v>1</c:v>
                </c:pt>
                <c:pt idx="13">
                  <c:v>1</c:v>
                </c:pt>
                <c:pt idx="15">
                  <c:v>0.1111111111111111</c:v>
                </c:pt>
                <c:pt idx="16">
                  <c:v>0.25</c:v>
                </c:pt>
                <c:pt idx="17">
                  <c:v>0.5</c:v>
                </c:pt>
                <c:pt idx="18">
                  <c:v>0.75</c:v>
                </c:pt>
                <c:pt idx="19">
                  <c:v>1</c:v>
                </c:pt>
              </c:numCache>
            </c:numRef>
          </c:xVal>
          <c:yVal>
            <c:numRef>
              <c:f>Pt_111_H_COV_3x3!$W$10:$W$29</c:f>
              <c:numCache>
                <c:formatCode>General</c:formatCode>
                <c:ptCount val="20"/>
                <c:pt idx="0">
                  <c:v>0.24338890088183374</c:v>
                </c:pt>
                <c:pt idx="1">
                  <c:v>0.22489669381996225</c:v>
                </c:pt>
                <c:pt idx="2">
                  <c:v>0.20942337409310055</c:v>
                </c:pt>
                <c:pt idx="3">
                  <c:v>0.19400717225048567</c:v>
                </c:pt>
                <c:pt idx="4">
                  <c:v>0.17929488845824218</c:v>
                </c:pt>
                <c:pt idx="5">
                  <c:v>0.16488797752792583</c:v>
                </c:pt>
                <c:pt idx="6">
                  <c:v>0.1511850188025636</c:v>
                </c:pt>
                <c:pt idx="8">
                  <c:v>0.12409478631138789</c:v>
                </c:pt>
                <c:pt idx="10">
                  <c:v>0.25095963278437411</c:v>
                </c:pt>
                <c:pt idx="11">
                  <c:v>0.19616057194210465</c:v>
                </c:pt>
                <c:pt idx="13">
                  <c:v>0.13398026545983355</c:v>
                </c:pt>
                <c:pt idx="15">
                  <c:v>0.23950515373931131</c:v>
                </c:pt>
                <c:pt idx="16">
                  <c:v>0.22013505333602768</c:v>
                </c:pt>
                <c:pt idx="17">
                  <c:v>0.19676329619209312</c:v>
                </c:pt>
                <c:pt idx="18">
                  <c:v>0.16463083828004049</c:v>
                </c:pt>
                <c:pt idx="19">
                  <c:v>0.13428209073768202</c:v>
                </c:pt>
              </c:numCache>
            </c:numRef>
          </c:yVal>
          <c:smooth val="0"/>
          <c:extLst>
            <c:ext xmlns:c16="http://schemas.microsoft.com/office/drawing/2014/chart" uri="{C3380CC4-5D6E-409C-BE32-E72D297353CC}">
              <c16:uniqueId val="{00000005-A889-4913-A72F-6F8EB55E4D91}"/>
            </c:ext>
          </c:extLst>
        </c:ser>
        <c:dLbls>
          <c:showLegendKey val="0"/>
          <c:showVal val="0"/>
          <c:showCatName val="0"/>
          <c:showSerName val="0"/>
          <c:showPercent val="0"/>
          <c:showBubbleSize val="0"/>
        </c:dLbls>
        <c:axId val="-1519734064"/>
        <c:axId val="-1519749296"/>
      </c:scatterChart>
      <c:valAx>
        <c:axId val="-1519734064"/>
        <c:scaling>
          <c:orientation val="minMax"/>
          <c:max val="1.2"/>
        </c:scaling>
        <c:delete val="0"/>
        <c:axPos val="b"/>
        <c:title>
          <c:tx>
            <c:rich>
              <a:bodyPr/>
              <a:lstStyle/>
              <a:p>
                <a:pPr>
                  <a:defRPr sz="1200">
                    <a:latin typeface="Arial" panose="020B0604020202020204" pitchFamily="34" charset="0"/>
                    <a:cs typeface="Arial" panose="020B0604020202020204" pitchFamily="34" charset="0"/>
                  </a:defRPr>
                </a:pPr>
                <a:r>
                  <a:rPr lang="en-US" sz="1200">
                    <a:latin typeface="Arial" panose="020B0604020202020204" pitchFamily="34" charset="0"/>
                    <a:cs typeface="Arial" panose="020B0604020202020204" pitchFamily="34" charset="0"/>
                  </a:rPr>
                  <a:t>Coverage (ML)</a:t>
                </a:r>
              </a:p>
            </c:rich>
          </c:tx>
          <c:overlay val="0"/>
        </c:title>
        <c:numFmt formatCode="#,##0.0" sourceLinked="0"/>
        <c:majorTickMark val="in"/>
        <c:minorTickMark val="none"/>
        <c:tickLblPos val="nextTo"/>
        <c:txPr>
          <a:bodyPr/>
          <a:lstStyle/>
          <a:p>
            <a:pPr>
              <a:defRPr sz="1200">
                <a:latin typeface="Arial" panose="020B0604020202020204" pitchFamily="34" charset="0"/>
                <a:cs typeface="Arial" panose="020B0604020202020204" pitchFamily="34" charset="0"/>
              </a:defRPr>
            </a:pPr>
            <a:endParaRPr lang="en-US"/>
          </a:p>
        </c:txPr>
        <c:crossAx val="-1519749296"/>
        <c:crosses val="autoZero"/>
        <c:crossBetween val="midCat"/>
      </c:valAx>
      <c:valAx>
        <c:axId val="-1519749296"/>
        <c:scaling>
          <c:orientation val="minMax"/>
          <c:max val="0.5"/>
          <c:min val="0"/>
        </c:scaling>
        <c:delete val="0"/>
        <c:axPos val="l"/>
        <c:title>
          <c:tx>
            <c:rich>
              <a:bodyPr rot="-5400000" vert="horz"/>
              <a:lstStyle/>
              <a:p>
                <a:pPr>
                  <a:defRPr sz="1600">
                    <a:latin typeface="Arial" panose="020B0604020202020204" pitchFamily="34" charset="0"/>
                    <a:cs typeface="Arial" panose="020B0604020202020204" pitchFamily="34" charset="0"/>
                  </a:defRPr>
                </a:pPr>
                <a:r>
                  <a:rPr lang="en-US" sz="1600" dirty="0">
                    <a:latin typeface="Arial" panose="020B0604020202020204" pitchFamily="34" charset="0"/>
                    <a:cs typeface="Arial" panose="020B0604020202020204" pitchFamily="34" charset="0"/>
                  </a:rPr>
                  <a:t>U</a:t>
                </a:r>
                <a:r>
                  <a:rPr lang="en-US" sz="1600" baseline="30000" dirty="0">
                    <a:latin typeface="Arial" panose="020B0604020202020204" pitchFamily="34" charset="0"/>
                    <a:cs typeface="Arial" panose="020B0604020202020204" pitchFamily="34" charset="0"/>
                  </a:rPr>
                  <a:t>0</a:t>
                </a:r>
                <a:r>
                  <a:rPr lang="en-US" sz="1600" dirty="0">
                    <a:latin typeface="Arial" panose="020B0604020202020204" pitchFamily="34" charset="0"/>
                    <a:cs typeface="Arial" panose="020B0604020202020204" pitchFamily="34" charset="0"/>
                  </a:rPr>
                  <a:t> (V</a:t>
                </a:r>
                <a:r>
                  <a:rPr lang="en-US" sz="1600" baseline="-25000" dirty="0">
                    <a:latin typeface="Arial" panose="020B0604020202020204" pitchFamily="34" charset="0"/>
                    <a:cs typeface="Arial" panose="020B0604020202020204" pitchFamily="34" charset="0"/>
                  </a:rPr>
                  <a:t>RHE</a:t>
                </a:r>
                <a:r>
                  <a:rPr lang="en-US" sz="1600" dirty="0">
                    <a:latin typeface="Arial" panose="020B0604020202020204" pitchFamily="34" charset="0"/>
                    <a:cs typeface="Arial" panose="020B0604020202020204" pitchFamily="34" charset="0"/>
                  </a:rPr>
                  <a:t>)</a:t>
                </a:r>
              </a:p>
            </c:rich>
          </c:tx>
          <c:layout>
            <c:manualLayout>
              <c:xMode val="edge"/>
              <c:yMode val="edge"/>
              <c:x val="0"/>
              <c:y val="0.32033388268326923"/>
            </c:manualLayout>
          </c:layout>
          <c:overlay val="0"/>
        </c:title>
        <c:numFmt formatCode="#,##0.0" sourceLinked="0"/>
        <c:majorTickMark val="in"/>
        <c:minorTickMark val="none"/>
        <c:tickLblPos val="nextTo"/>
        <c:txPr>
          <a:bodyPr/>
          <a:lstStyle/>
          <a:p>
            <a:pPr>
              <a:defRPr sz="1200">
                <a:latin typeface="Arial" panose="020B0604020202020204" pitchFamily="34" charset="0"/>
                <a:cs typeface="Arial" panose="020B0604020202020204" pitchFamily="34" charset="0"/>
              </a:defRPr>
            </a:pPr>
            <a:endParaRPr lang="en-US"/>
          </a:p>
        </c:txPr>
        <c:crossAx val="-1519734064"/>
        <c:crosses val="autoZero"/>
        <c:crossBetween val="midCat"/>
        <c:majorUnit val="0.1"/>
      </c:valAx>
      <c:spPr>
        <a:ln w="25400">
          <a:solidFill>
            <a:schemeClr val="tx1"/>
          </a:solidFill>
        </a:ln>
      </c:spPr>
    </c:plotArea>
    <c:plotVisOnly val="1"/>
    <c:dispBlanksAs val="gap"/>
    <c:showDLblsOverMax val="0"/>
  </c:chart>
  <c:spPr>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94105665813855"/>
          <c:y val="9.5020053912800398E-2"/>
          <c:w val="0.83283181400432205"/>
          <c:h val="0.78945955484234864"/>
        </c:manualLayout>
      </c:layout>
      <c:scatterChart>
        <c:scatterStyle val="lineMarker"/>
        <c:varyColors val="0"/>
        <c:ser>
          <c:idx val="0"/>
          <c:order val="0"/>
          <c:spPr>
            <a:ln w="50800" cap="rnd">
              <a:solidFill>
                <a:schemeClr val="tx1"/>
              </a:solidFill>
              <a:round/>
            </a:ln>
            <a:effectLst/>
          </c:spPr>
          <c:marker>
            <c:symbol val="none"/>
          </c:marker>
          <c:xVal>
            <c:numRef>
              <c:f>Sheet1!$B$6:$B$20</c:f>
              <c:numCache>
                <c:formatCode>General</c:formatCode>
                <c:ptCount val="1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numCache>
            </c:numRef>
          </c:xVal>
          <c:yVal>
            <c:numRef>
              <c:f>Sheet1!$C$6:$C$20</c:f>
              <c:numCache>
                <c:formatCode>General</c:formatCode>
                <c:ptCount val="15"/>
                <c:pt idx="0">
                  <c:v>0</c:v>
                </c:pt>
                <c:pt idx="1">
                  <c:v>-5.8999999999999997E-2</c:v>
                </c:pt>
                <c:pt idx="2">
                  <c:v>-0.11799999999999999</c:v>
                </c:pt>
                <c:pt idx="3">
                  <c:v>-0.17699999999999999</c:v>
                </c:pt>
                <c:pt idx="4">
                  <c:v>-0.23599999999999999</c:v>
                </c:pt>
                <c:pt idx="5">
                  <c:v>-0.29499999999999998</c:v>
                </c:pt>
                <c:pt idx="6">
                  <c:v>-0.35399999999999998</c:v>
                </c:pt>
                <c:pt idx="7">
                  <c:v>-0.41299999999999998</c:v>
                </c:pt>
                <c:pt idx="8">
                  <c:v>-0.47199999999999998</c:v>
                </c:pt>
                <c:pt idx="9">
                  <c:v>-0.53099999999999992</c:v>
                </c:pt>
                <c:pt idx="10">
                  <c:v>-0.59</c:v>
                </c:pt>
                <c:pt idx="11">
                  <c:v>-0.64900000000000002</c:v>
                </c:pt>
                <c:pt idx="12">
                  <c:v>-0.70799999999999996</c:v>
                </c:pt>
                <c:pt idx="13">
                  <c:v>-0.7669999999999999</c:v>
                </c:pt>
                <c:pt idx="14">
                  <c:v>-0.82599999999999996</c:v>
                </c:pt>
              </c:numCache>
            </c:numRef>
          </c:yVal>
          <c:smooth val="0"/>
          <c:extLst>
            <c:ext xmlns:c16="http://schemas.microsoft.com/office/drawing/2014/chart" uri="{C3380CC4-5D6E-409C-BE32-E72D297353CC}">
              <c16:uniqueId val="{00000000-B977-4CB0-9036-FC447ABEEC03}"/>
            </c:ext>
          </c:extLst>
        </c:ser>
        <c:ser>
          <c:idx val="1"/>
          <c:order val="1"/>
          <c:spPr>
            <a:ln w="19050" cap="rnd">
              <a:solidFill>
                <a:schemeClr val="accent2"/>
              </a:solidFill>
              <a:round/>
            </a:ln>
            <a:effectLst/>
          </c:spPr>
          <c:marker>
            <c:symbol val="none"/>
          </c:marker>
          <c:xVal>
            <c:numRef>
              <c:f>Sheet1!$B$6:$B$20</c:f>
              <c:numCache>
                <c:formatCode>General</c:formatCode>
                <c:ptCount val="1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numCache>
            </c:numRef>
          </c:xVal>
          <c:yVal>
            <c:numRef>
              <c:f>Sheet1!$D$6:$D$20</c:f>
              <c:numCache>
                <c:formatCode>General</c:formatCode>
                <c:ptCount val="15"/>
                <c:pt idx="0">
                  <c:v>1.23</c:v>
                </c:pt>
                <c:pt idx="1">
                  <c:v>1.171</c:v>
                </c:pt>
                <c:pt idx="2">
                  <c:v>1.1120000000000001</c:v>
                </c:pt>
                <c:pt idx="3">
                  <c:v>1.0529999999999999</c:v>
                </c:pt>
                <c:pt idx="4">
                  <c:v>0.99399999999999999</c:v>
                </c:pt>
                <c:pt idx="5">
                  <c:v>0.93500000000000005</c:v>
                </c:pt>
                <c:pt idx="6">
                  <c:v>0.876</c:v>
                </c:pt>
                <c:pt idx="7">
                  <c:v>0.81699999999999995</c:v>
                </c:pt>
                <c:pt idx="8">
                  <c:v>0.75800000000000001</c:v>
                </c:pt>
                <c:pt idx="9">
                  <c:v>0.69900000000000007</c:v>
                </c:pt>
                <c:pt idx="10">
                  <c:v>0.64</c:v>
                </c:pt>
                <c:pt idx="11">
                  <c:v>0.58099999999999996</c:v>
                </c:pt>
                <c:pt idx="12">
                  <c:v>0.52200000000000002</c:v>
                </c:pt>
                <c:pt idx="13">
                  <c:v>0.46300000000000008</c:v>
                </c:pt>
                <c:pt idx="14">
                  <c:v>0.40400000000000003</c:v>
                </c:pt>
              </c:numCache>
            </c:numRef>
          </c:yVal>
          <c:smooth val="0"/>
          <c:extLst>
            <c:ext xmlns:c16="http://schemas.microsoft.com/office/drawing/2014/chart" uri="{C3380CC4-5D6E-409C-BE32-E72D297353CC}">
              <c16:uniqueId val="{00000001-B977-4CB0-9036-FC447ABEEC03}"/>
            </c:ext>
          </c:extLst>
        </c:ser>
        <c:dLbls>
          <c:showLegendKey val="0"/>
          <c:showVal val="0"/>
          <c:showCatName val="0"/>
          <c:showSerName val="0"/>
          <c:showPercent val="0"/>
          <c:showBubbleSize val="0"/>
        </c:dLbls>
        <c:axId val="-1519742768"/>
        <c:axId val="-1519748752"/>
      </c:scatterChart>
      <c:valAx>
        <c:axId val="-1519742768"/>
        <c:scaling>
          <c:orientation val="minMax"/>
          <c:max val="14"/>
          <c:min val="0"/>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1519748752"/>
        <c:crossesAt val="-2"/>
        <c:crossBetween val="midCat"/>
        <c:majorUnit val="1"/>
      </c:valAx>
      <c:valAx>
        <c:axId val="-1519748752"/>
        <c:scaling>
          <c:orientation val="minMax"/>
          <c:min val="-2"/>
        </c:scaling>
        <c:delete val="0"/>
        <c:axPos val="l"/>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1519742768"/>
        <c:crosses val="autoZero"/>
        <c:crossBetween val="midCat"/>
      </c:valAx>
      <c:spPr>
        <a:noFill/>
        <a:ln w="25400">
          <a:solidFill>
            <a:schemeClr val="tx1"/>
          </a:solid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bar"/>
        <c:grouping val="clustered"/>
        <c:varyColors val="0"/>
        <c:ser>
          <c:idx val="5"/>
          <c:order val="0"/>
          <c:tx>
            <c:v>OH* +  H2O* + Na*</c:v>
          </c:tx>
          <c:invertIfNegative val="0"/>
          <c:val>
            <c:numRef>
              <c:f>Plots!$P$105:$P$107</c:f>
              <c:numCache>
                <c:formatCode>General</c:formatCode>
                <c:ptCount val="3"/>
                <c:pt idx="0">
                  <c:v>0.73200913779197663</c:v>
                </c:pt>
                <c:pt idx="1">
                  <c:v>0.60732459365440639</c:v>
                </c:pt>
                <c:pt idx="2">
                  <c:v>0.23544000181657054</c:v>
                </c:pt>
              </c:numCache>
            </c:numRef>
          </c:val>
          <c:extLst>
            <c:ext xmlns:c16="http://schemas.microsoft.com/office/drawing/2014/chart" uri="{C3380CC4-5D6E-409C-BE32-E72D297353CC}">
              <c16:uniqueId val="{00000000-1018-450C-975A-9AA721233E8F}"/>
            </c:ext>
          </c:extLst>
        </c:ser>
        <c:ser>
          <c:idx val="1"/>
          <c:order val="1"/>
          <c:tx>
            <c:v>OH* + H2O*</c:v>
          </c:tx>
          <c:spPr>
            <a:solidFill>
              <a:srgbClr val="00B050"/>
            </a:solidFill>
            <a:ln>
              <a:solidFill>
                <a:schemeClr val="tx1"/>
              </a:solidFill>
            </a:ln>
          </c:spPr>
          <c:invertIfNegative val="0"/>
          <c:val>
            <c:numRef>
              <c:f>Plots!$G$105:$G$107</c:f>
              <c:numCache>
                <c:formatCode>General</c:formatCode>
                <c:ptCount val="3"/>
                <c:pt idx="0">
                  <c:v>0.57573959713617262</c:v>
                </c:pt>
                <c:pt idx="1">
                  <c:v>0.40808564850878309</c:v>
                </c:pt>
                <c:pt idx="2">
                  <c:v>4.9545398066541679E-2</c:v>
                </c:pt>
              </c:numCache>
            </c:numRef>
          </c:val>
          <c:extLst>
            <c:ext xmlns:c16="http://schemas.microsoft.com/office/drawing/2014/chart" uri="{C3380CC4-5D6E-409C-BE32-E72D297353CC}">
              <c16:uniqueId val="{00000001-1018-450C-975A-9AA721233E8F}"/>
            </c:ext>
          </c:extLst>
        </c:ser>
        <c:dLbls>
          <c:showLegendKey val="0"/>
          <c:showVal val="0"/>
          <c:showCatName val="0"/>
          <c:showSerName val="0"/>
          <c:showPercent val="0"/>
          <c:showBubbleSize val="0"/>
        </c:dLbls>
        <c:gapWidth val="150"/>
        <c:axId val="-1519745488"/>
        <c:axId val="-1519742224"/>
      </c:barChart>
      <c:barChart>
        <c:barDir val="bar"/>
        <c:grouping val="clustered"/>
        <c:varyColors val="0"/>
        <c:ser>
          <c:idx val="2"/>
          <c:order val="2"/>
          <c:tx>
            <c:v>H*</c:v>
          </c:tx>
          <c:spPr>
            <a:noFill/>
            <a:ln w="25400">
              <a:solidFill>
                <a:srgbClr val="FF0000"/>
              </a:solidFill>
            </a:ln>
          </c:spPr>
          <c:invertIfNegative val="0"/>
          <c:val>
            <c:numRef>
              <c:f>Plots!$L$37:$L$39</c:f>
              <c:numCache>
                <c:formatCode>General</c:formatCode>
                <c:ptCount val="3"/>
                <c:pt idx="0">
                  <c:v>0.24456235331110759</c:v>
                </c:pt>
                <c:pt idx="1">
                  <c:v>0.40372205132505551</c:v>
                </c:pt>
                <c:pt idx="2">
                  <c:v>0.36962576112915013</c:v>
                </c:pt>
              </c:numCache>
            </c:numRef>
          </c:val>
          <c:extLst>
            <c:ext xmlns:c16="http://schemas.microsoft.com/office/drawing/2014/chart" uri="{C3380CC4-5D6E-409C-BE32-E72D297353CC}">
              <c16:uniqueId val="{00000002-1018-450C-975A-9AA721233E8F}"/>
            </c:ext>
          </c:extLst>
        </c:ser>
        <c:dLbls>
          <c:showLegendKey val="0"/>
          <c:showVal val="0"/>
          <c:showCatName val="0"/>
          <c:showSerName val="0"/>
          <c:showPercent val="0"/>
          <c:showBubbleSize val="0"/>
        </c:dLbls>
        <c:gapWidth val="150"/>
        <c:axId val="-1519739504"/>
        <c:axId val="-1519740592"/>
      </c:barChart>
      <c:catAx>
        <c:axId val="-1519745488"/>
        <c:scaling>
          <c:orientation val="minMax"/>
        </c:scaling>
        <c:delete val="1"/>
        <c:axPos val="l"/>
        <c:numFmt formatCode="General" sourceLinked="1"/>
        <c:majorTickMark val="out"/>
        <c:minorTickMark val="none"/>
        <c:tickLblPos val="high"/>
        <c:crossAx val="-1519742224"/>
        <c:crossesAt val="1.4"/>
        <c:auto val="1"/>
        <c:lblAlgn val="ctr"/>
        <c:lblOffset val="100"/>
        <c:noMultiLvlLbl val="0"/>
      </c:catAx>
      <c:valAx>
        <c:axId val="-1519742224"/>
        <c:scaling>
          <c:orientation val="minMax"/>
        </c:scaling>
        <c:delete val="0"/>
        <c:axPos val="b"/>
        <c:title>
          <c:tx>
            <c:rich>
              <a:bodyPr/>
              <a:lstStyle/>
              <a:p>
                <a:pPr>
                  <a:defRPr/>
                </a:pPr>
                <a:r>
                  <a:rPr lang="en-US"/>
                  <a:t>Potential (V</a:t>
                </a:r>
                <a:r>
                  <a:rPr lang="en-US" baseline="-25000"/>
                  <a:t>NHE</a:t>
                </a:r>
                <a:r>
                  <a:rPr lang="en-US"/>
                  <a:t> pH=0)</a:t>
                </a:r>
              </a:p>
            </c:rich>
          </c:tx>
          <c:overlay val="0"/>
        </c:title>
        <c:numFmt formatCode="General" sourceLinked="1"/>
        <c:majorTickMark val="in"/>
        <c:minorTickMark val="none"/>
        <c:tickLblPos val="nextTo"/>
        <c:crossAx val="-1519745488"/>
        <c:crosses val="autoZero"/>
        <c:crossBetween val="between"/>
      </c:valAx>
      <c:valAx>
        <c:axId val="-1519740592"/>
        <c:scaling>
          <c:orientation val="minMax"/>
          <c:max val="1.4"/>
          <c:min val="0"/>
        </c:scaling>
        <c:delete val="0"/>
        <c:axPos val="t"/>
        <c:numFmt formatCode="General" sourceLinked="1"/>
        <c:majorTickMark val="in"/>
        <c:minorTickMark val="none"/>
        <c:tickLblPos val="none"/>
        <c:crossAx val="-1519739504"/>
        <c:crosses val="max"/>
        <c:crossBetween val="between"/>
      </c:valAx>
      <c:catAx>
        <c:axId val="-1519739504"/>
        <c:scaling>
          <c:orientation val="minMax"/>
        </c:scaling>
        <c:delete val="1"/>
        <c:axPos val="l"/>
        <c:majorTickMark val="out"/>
        <c:minorTickMark val="none"/>
        <c:tickLblPos val="nextTo"/>
        <c:crossAx val="-1519740592"/>
        <c:crosses val="autoZero"/>
        <c:auto val="1"/>
        <c:lblAlgn val="ctr"/>
        <c:lblOffset val="100"/>
        <c:noMultiLvlLbl val="0"/>
      </c:catAx>
      <c:spPr>
        <a:ln w="25400">
          <a:solidFill>
            <a:schemeClr val="tx1"/>
          </a:solidFill>
        </a:ln>
      </c:spPr>
    </c:plotArea>
    <c:plotVisOnly val="1"/>
    <c:dispBlanksAs val="gap"/>
    <c:showDLblsOverMax val="0"/>
  </c:chart>
  <c:spPr>
    <a:ln>
      <a:noFill/>
    </a:ln>
  </c:sp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BD3402DE-2F21-49C1-A652-4503A270755C}" type="datetimeFigureOut">
              <a:rPr lang="en-US" smtClean="0"/>
              <a:t>6/16/2022</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833D45BC-5627-4414-B50B-61B10FE27629}" type="slidenum">
              <a:rPr lang="en-US" smtClean="0"/>
              <a:t>‹#›</a:t>
            </a:fld>
            <a:endParaRPr lang="en-US"/>
          </a:p>
        </p:txBody>
      </p:sp>
    </p:spTree>
    <p:extLst>
      <p:ext uri="{BB962C8B-B14F-4D97-AF65-F5344CB8AC3E}">
        <p14:creationId xmlns:p14="http://schemas.microsoft.com/office/powerpoint/2010/main" val="337794545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CFF06A39-7D27-4D2B-9F85-C20B27AD3E89}" type="datetimeFigureOut">
              <a:rPr lang="en-US" smtClean="0"/>
              <a:t>6/16/2022</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FB375842-F2EA-4DF5-B7B9-4F462BBE03EC}" type="slidenum">
              <a:rPr lang="en-US" smtClean="0"/>
              <a:t>‹#›</a:t>
            </a:fld>
            <a:endParaRPr lang="en-US"/>
          </a:p>
        </p:txBody>
      </p:sp>
    </p:spTree>
    <p:extLst>
      <p:ext uri="{BB962C8B-B14F-4D97-AF65-F5344CB8AC3E}">
        <p14:creationId xmlns:p14="http://schemas.microsoft.com/office/powerpoint/2010/main" val="35591553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lvl1pPr eaLnBrk="0" hangingPunct="0">
              <a:defRPr sz="1200">
                <a:solidFill>
                  <a:schemeClr val="tx1"/>
                </a:solidFill>
                <a:latin typeface="Times New Roman" pitchFamily="18" charset="0"/>
              </a:defRPr>
            </a:lvl1pPr>
            <a:lvl2pPr marL="742950" indent="-285750" eaLnBrk="0" hangingPunct="0">
              <a:defRPr sz="1200">
                <a:solidFill>
                  <a:schemeClr val="tx1"/>
                </a:solidFill>
                <a:latin typeface="Times New Roman" pitchFamily="18" charset="0"/>
              </a:defRPr>
            </a:lvl2pPr>
            <a:lvl3pPr marL="1143000" indent="-228600" eaLnBrk="0" hangingPunct="0">
              <a:defRPr sz="1200">
                <a:solidFill>
                  <a:schemeClr val="tx1"/>
                </a:solidFill>
                <a:latin typeface="Times New Roman" pitchFamily="18" charset="0"/>
              </a:defRPr>
            </a:lvl3pPr>
            <a:lvl4pPr marL="1600200" indent="-228600" eaLnBrk="0" hangingPunct="0">
              <a:defRPr sz="1200">
                <a:solidFill>
                  <a:schemeClr val="tx1"/>
                </a:solidFill>
                <a:latin typeface="Times New Roman" pitchFamily="18" charset="0"/>
              </a:defRPr>
            </a:lvl4pPr>
            <a:lvl5pPr marL="2057400" indent="-228600" eaLnBrk="0" hangingPunct="0">
              <a:defRPr sz="1200">
                <a:solidFill>
                  <a:schemeClr val="tx1"/>
                </a:solidFill>
                <a:latin typeface="Times New Roman" pitchFamily="18" charset="0"/>
              </a:defRPr>
            </a:lvl5pPr>
            <a:lvl6pPr marL="2514600" indent="-228600" eaLnBrk="0" fontAlgn="base" hangingPunct="0">
              <a:spcBef>
                <a:spcPct val="0"/>
              </a:spcBef>
              <a:spcAft>
                <a:spcPct val="0"/>
              </a:spcAft>
              <a:defRPr sz="1200">
                <a:solidFill>
                  <a:schemeClr val="tx1"/>
                </a:solidFill>
                <a:latin typeface="Times New Roman" pitchFamily="18" charset="0"/>
              </a:defRPr>
            </a:lvl6pPr>
            <a:lvl7pPr marL="2971800" indent="-228600" eaLnBrk="0" fontAlgn="base" hangingPunct="0">
              <a:spcBef>
                <a:spcPct val="0"/>
              </a:spcBef>
              <a:spcAft>
                <a:spcPct val="0"/>
              </a:spcAft>
              <a:defRPr sz="1200">
                <a:solidFill>
                  <a:schemeClr val="tx1"/>
                </a:solidFill>
                <a:latin typeface="Times New Roman" pitchFamily="18" charset="0"/>
              </a:defRPr>
            </a:lvl7pPr>
            <a:lvl8pPr marL="3429000" indent="-228600" eaLnBrk="0" fontAlgn="base" hangingPunct="0">
              <a:spcBef>
                <a:spcPct val="0"/>
              </a:spcBef>
              <a:spcAft>
                <a:spcPct val="0"/>
              </a:spcAft>
              <a:defRPr sz="1200">
                <a:solidFill>
                  <a:schemeClr val="tx1"/>
                </a:solidFill>
                <a:latin typeface="Times New Roman" pitchFamily="18" charset="0"/>
              </a:defRPr>
            </a:lvl8pPr>
            <a:lvl9pPr marL="3886200" indent="-228600" eaLnBrk="0" fontAlgn="base" hangingPunct="0">
              <a:spcBef>
                <a:spcPct val="0"/>
              </a:spcBef>
              <a:spcAft>
                <a:spcPct val="0"/>
              </a:spcAft>
              <a:defRPr sz="1200">
                <a:solidFill>
                  <a:schemeClr val="tx1"/>
                </a:solidFill>
                <a:latin typeface="Times New Roman" pitchFamily="18" charset="0"/>
              </a:defRPr>
            </a:lvl9pPr>
          </a:lstStyle>
          <a:p>
            <a:pPr eaLnBrk="1" hangingPunct="1"/>
            <a:fld id="{93AB44CD-B90D-4B50-A7AC-EF7B1ACF3A5A}" type="slidenum">
              <a:rPr lang="en-US" smtClean="0">
                <a:solidFill>
                  <a:srgbClr val="000000"/>
                </a:solidFill>
                <a:latin typeface="Arial" pitchFamily="34" charset="0"/>
              </a:rPr>
              <a:pPr eaLnBrk="1" hangingPunct="1"/>
              <a:t>1</a:t>
            </a:fld>
            <a:endParaRPr lang="en-US">
              <a:solidFill>
                <a:srgbClr val="000000"/>
              </a:solidFill>
              <a:latin typeface="Arial" pitchFamily="34"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4400" y="4343400"/>
            <a:ext cx="5029200" cy="4114800"/>
          </a:xfrm>
          <a:noFill/>
        </p:spPr>
        <p:txBody>
          <a:bodyPr/>
          <a:lstStyle/>
          <a:p>
            <a:pPr eaLnBrk="1" hangingPunct="1"/>
            <a:r>
              <a:rPr lang="en-US" dirty="0">
                <a:latin typeface="Arial" pitchFamily="34" charset="0"/>
              </a:rPr>
              <a:t>Simple</a:t>
            </a:r>
            <a:r>
              <a:rPr lang="en-US" baseline="0" dirty="0">
                <a:latin typeface="Arial" pitchFamily="34" charset="0"/>
              </a:rPr>
              <a:t> and approximate method to calculate barriers for coupled ion/electron transfer reactions in electrocatalytic system</a:t>
            </a:r>
          </a:p>
          <a:p>
            <a:pPr eaLnBrk="1" hangingPunct="1"/>
            <a:endParaRPr lang="en-US" dirty="0">
              <a:latin typeface="Arial" pitchFamily="34" charset="0"/>
            </a:endParaRPr>
          </a:p>
        </p:txBody>
      </p:sp>
    </p:spTree>
    <p:extLst>
      <p:ext uri="{BB962C8B-B14F-4D97-AF65-F5344CB8AC3E}">
        <p14:creationId xmlns:p14="http://schemas.microsoft.com/office/powerpoint/2010/main" val="438483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BF6CBA36-96E6-494D-AF05-4AAF67E5416C}"/>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9FA85CE0-500F-4ED3-BDC5-A57A9885C7E0}"/>
              </a:ext>
            </a:extLst>
          </p:cNvPr>
          <p:cNvSpPr>
            <a:spLocks noGrp="1" noChangeArrowheads="1"/>
          </p:cNvSpPr>
          <p:nvPr>
            <p:ph type="body" idx="1"/>
          </p:nvPr>
        </p:nvSpPr>
        <p:spPr>
          <a:xfrm>
            <a:off x="1239838" y="3330575"/>
            <a:ext cx="6816725" cy="3154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A basic electrochemical system consists of two electrodes and an electrolyte.  An electrode is electron conducting, and interchange of electrons with species in the electrolyte occurs at its surface.  An electrolyte is ion conducting.  Anode – cathode.  The electrochemical potential is the energy per charge, and varies with position in the cell.  As any energy measurement, it must be referenced, so that we can talk of potential differences between an electron in the anode versus the cathode, versus a position in solution, or versus some reference we invoke.  As a point of reference for surface scientists, if we referenced the potential to the energy of an electron isolated in vacuum, then the potential of a metal electrode would be equivalent to the work function of the surface.  An attached power supply, or simply the passing of charge between the two connected electrodes, may alter the charge on the electrode surface from that of a neutral system.  </a:t>
            </a:r>
          </a:p>
        </p:txBody>
      </p:sp>
    </p:spTree>
    <p:extLst>
      <p:ext uri="{BB962C8B-B14F-4D97-AF65-F5344CB8AC3E}">
        <p14:creationId xmlns:p14="http://schemas.microsoft.com/office/powerpoint/2010/main" val="3995256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a:defRPr sz="3600">
                <a:solidFill>
                  <a:schemeClr val="tx1"/>
                </a:solidFill>
                <a:latin typeface="Times New Roman" pitchFamily="18" charset="0"/>
              </a:defRPr>
            </a:lvl1pPr>
            <a:lvl2pPr marL="742950" indent="-285750">
              <a:defRPr sz="3600">
                <a:solidFill>
                  <a:schemeClr val="tx1"/>
                </a:solidFill>
                <a:latin typeface="Times New Roman" pitchFamily="18" charset="0"/>
              </a:defRPr>
            </a:lvl2pPr>
            <a:lvl3pPr marL="1143000" indent="-228600">
              <a:defRPr sz="3600">
                <a:solidFill>
                  <a:schemeClr val="tx1"/>
                </a:solidFill>
                <a:latin typeface="Times New Roman" pitchFamily="18" charset="0"/>
              </a:defRPr>
            </a:lvl3pPr>
            <a:lvl4pPr marL="1600200" indent="-228600">
              <a:defRPr sz="3600">
                <a:solidFill>
                  <a:schemeClr val="tx1"/>
                </a:solidFill>
                <a:latin typeface="Times New Roman" pitchFamily="18" charset="0"/>
              </a:defRPr>
            </a:lvl4pPr>
            <a:lvl5pPr marL="2057400" indent="-22860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fld id="{A9DBE8B8-D0F0-4A8E-A7C0-D5454626700B}" type="slidenum">
              <a:rPr lang="en-US" sz="1200" smtClean="0">
                <a:solidFill>
                  <a:srgbClr val="000000"/>
                </a:solidFill>
                <a:latin typeface="Arial" charset="0"/>
              </a:rPr>
              <a:pPr/>
              <a:t>12</a:t>
            </a:fld>
            <a:endParaRPr lang="en-US" sz="1200">
              <a:solidFill>
                <a:srgbClr val="000000"/>
              </a:solidFill>
              <a:latin typeface="Arial"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p:spPr>
        <p:txBody>
          <a:bodyPr/>
          <a:lstStyle/>
          <a:p>
            <a:pPr eaLnBrk="1" hangingPunct="1"/>
            <a:endParaRPr lang="en-US">
              <a:latin typeface="Arial" charset="0"/>
            </a:endParaRPr>
          </a:p>
        </p:txBody>
      </p:sp>
    </p:spTree>
    <p:extLst>
      <p:ext uri="{BB962C8B-B14F-4D97-AF65-F5344CB8AC3E}">
        <p14:creationId xmlns:p14="http://schemas.microsoft.com/office/powerpoint/2010/main" val="688968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a:defRPr sz="3600">
                <a:solidFill>
                  <a:schemeClr val="tx1"/>
                </a:solidFill>
                <a:latin typeface="Times New Roman" pitchFamily="18" charset="0"/>
              </a:defRPr>
            </a:lvl1pPr>
            <a:lvl2pPr marL="742950" indent="-285750">
              <a:defRPr sz="3600">
                <a:solidFill>
                  <a:schemeClr val="tx1"/>
                </a:solidFill>
                <a:latin typeface="Times New Roman" pitchFamily="18" charset="0"/>
              </a:defRPr>
            </a:lvl2pPr>
            <a:lvl3pPr marL="1143000" indent="-228600">
              <a:defRPr sz="3600">
                <a:solidFill>
                  <a:schemeClr val="tx1"/>
                </a:solidFill>
                <a:latin typeface="Times New Roman" pitchFamily="18" charset="0"/>
              </a:defRPr>
            </a:lvl3pPr>
            <a:lvl4pPr marL="1600200" indent="-228600">
              <a:defRPr sz="3600">
                <a:solidFill>
                  <a:schemeClr val="tx1"/>
                </a:solidFill>
                <a:latin typeface="Times New Roman" pitchFamily="18" charset="0"/>
              </a:defRPr>
            </a:lvl4pPr>
            <a:lvl5pPr marL="2057400" indent="-22860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fld id="{A9DBE8B8-D0F0-4A8E-A7C0-D5454626700B}" type="slidenum">
              <a:rPr lang="en-US" sz="1200" smtClean="0">
                <a:solidFill>
                  <a:srgbClr val="000000"/>
                </a:solidFill>
                <a:latin typeface="Arial" charset="0"/>
              </a:rPr>
              <a:pPr/>
              <a:t>13</a:t>
            </a:fld>
            <a:endParaRPr lang="en-US" sz="1200">
              <a:solidFill>
                <a:srgbClr val="000000"/>
              </a:solidFill>
              <a:latin typeface="Arial"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p:spPr>
        <p:txBody>
          <a:bodyPr/>
          <a:lstStyle/>
          <a:p>
            <a:pPr eaLnBrk="1" hangingPunct="1"/>
            <a:endParaRPr lang="en-US">
              <a:latin typeface="Arial" charset="0"/>
            </a:endParaRPr>
          </a:p>
        </p:txBody>
      </p:sp>
    </p:spTree>
    <p:extLst>
      <p:ext uri="{BB962C8B-B14F-4D97-AF65-F5344CB8AC3E}">
        <p14:creationId xmlns:p14="http://schemas.microsoft.com/office/powerpoint/2010/main" val="2289637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a:defRPr sz="3600">
                <a:solidFill>
                  <a:schemeClr val="tx1"/>
                </a:solidFill>
                <a:latin typeface="Times New Roman" pitchFamily="18" charset="0"/>
              </a:defRPr>
            </a:lvl1pPr>
            <a:lvl2pPr marL="742950" indent="-285750">
              <a:defRPr sz="3600">
                <a:solidFill>
                  <a:schemeClr val="tx1"/>
                </a:solidFill>
                <a:latin typeface="Times New Roman" pitchFamily="18" charset="0"/>
              </a:defRPr>
            </a:lvl2pPr>
            <a:lvl3pPr marL="1143000" indent="-228600">
              <a:defRPr sz="3600">
                <a:solidFill>
                  <a:schemeClr val="tx1"/>
                </a:solidFill>
                <a:latin typeface="Times New Roman" pitchFamily="18" charset="0"/>
              </a:defRPr>
            </a:lvl3pPr>
            <a:lvl4pPr marL="1600200" indent="-228600">
              <a:defRPr sz="3600">
                <a:solidFill>
                  <a:schemeClr val="tx1"/>
                </a:solidFill>
                <a:latin typeface="Times New Roman" pitchFamily="18" charset="0"/>
              </a:defRPr>
            </a:lvl4pPr>
            <a:lvl5pPr marL="2057400" indent="-22860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fld id="{A9DBE8B8-D0F0-4A8E-A7C0-D5454626700B}" type="slidenum">
              <a:rPr lang="en-US" sz="1200" smtClean="0">
                <a:solidFill>
                  <a:srgbClr val="000000"/>
                </a:solidFill>
                <a:latin typeface="Arial" charset="0"/>
              </a:rPr>
              <a:pPr/>
              <a:t>14</a:t>
            </a:fld>
            <a:endParaRPr lang="en-US" sz="1200">
              <a:solidFill>
                <a:srgbClr val="000000"/>
              </a:solidFill>
              <a:latin typeface="Arial"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p:spPr>
        <p:txBody>
          <a:bodyPr/>
          <a:lstStyle/>
          <a:p>
            <a:pPr eaLnBrk="1" hangingPunct="1"/>
            <a:endParaRPr lang="en-US">
              <a:latin typeface="Arial" charset="0"/>
            </a:endParaRPr>
          </a:p>
        </p:txBody>
      </p:sp>
    </p:spTree>
    <p:extLst>
      <p:ext uri="{BB962C8B-B14F-4D97-AF65-F5344CB8AC3E}">
        <p14:creationId xmlns:p14="http://schemas.microsoft.com/office/powerpoint/2010/main" val="1214378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C39E51DA-489A-5EBC-C34F-7E20FC7544DF}"/>
              </a:ext>
            </a:extLst>
          </p:cNvPr>
          <p:cNvSpPr>
            <a:spLocks noGrp="1" noChangeArrowheads="1"/>
          </p:cNvSpPr>
          <p:nvPr>
            <p:ph type="sldNum" sz="quarter" idx="5"/>
          </p:nvPr>
        </p:nvSpPr>
        <p:spPr>
          <a:noFill/>
        </p:spPr>
        <p:txBody>
          <a:bodyPr/>
          <a:lstStyle>
            <a:lvl1pPr defTabSz="931863">
              <a:defRPr>
                <a:solidFill>
                  <a:schemeClr val="tx1"/>
                </a:solidFill>
                <a:latin typeface="Arial" panose="020B0604020202020204" pitchFamily="34" charset="0"/>
                <a:cs typeface="Arial" panose="020B0604020202020204" pitchFamily="34" charset="0"/>
              </a:defRPr>
            </a:lvl1pPr>
            <a:lvl2pPr marL="742950" indent="-285750" defTabSz="931863">
              <a:defRPr>
                <a:solidFill>
                  <a:schemeClr val="tx1"/>
                </a:solidFill>
                <a:latin typeface="Arial" panose="020B0604020202020204" pitchFamily="34" charset="0"/>
                <a:cs typeface="Arial" panose="020B0604020202020204" pitchFamily="34" charset="0"/>
              </a:defRPr>
            </a:lvl2pPr>
            <a:lvl3pPr marL="1143000" indent="-228600" defTabSz="931863">
              <a:defRPr>
                <a:solidFill>
                  <a:schemeClr val="tx1"/>
                </a:solidFill>
                <a:latin typeface="Arial" panose="020B0604020202020204" pitchFamily="34" charset="0"/>
                <a:cs typeface="Arial" panose="020B0604020202020204" pitchFamily="34" charset="0"/>
              </a:defRPr>
            </a:lvl3pPr>
            <a:lvl4pPr marL="1600200" indent="-228600" defTabSz="931863">
              <a:defRPr>
                <a:solidFill>
                  <a:schemeClr val="tx1"/>
                </a:solidFill>
                <a:latin typeface="Arial" panose="020B0604020202020204" pitchFamily="34" charset="0"/>
                <a:cs typeface="Arial" panose="020B0604020202020204" pitchFamily="34" charset="0"/>
              </a:defRPr>
            </a:lvl4pPr>
            <a:lvl5pPr marL="2057400" indent="-228600" defTabSz="931863">
              <a:defRPr>
                <a:solidFill>
                  <a:schemeClr val="tx1"/>
                </a:solidFill>
                <a:latin typeface="Arial" panose="020B0604020202020204" pitchFamily="34" charset="0"/>
                <a:cs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D1199061-5384-44E3-A059-9CFDF617047C}"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31863"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9571" name="Rectangle 2">
            <a:extLst>
              <a:ext uri="{FF2B5EF4-FFF2-40B4-BE49-F238E27FC236}">
                <a16:creationId xmlns:a16="http://schemas.microsoft.com/office/drawing/2014/main" id="{315A7FBA-196C-D582-DC7A-6E0DBF97E60B}"/>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5054C0B2-7ADD-43A8-9DEE-A17A09B9A0D7}"/>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6854B8C1-F8BA-7E50-57FC-10965C8EA238}"/>
              </a:ext>
            </a:extLst>
          </p:cNvPr>
          <p:cNvSpPr>
            <a:spLocks noGrp="1" noChangeArrowheads="1"/>
          </p:cNvSpPr>
          <p:nvPr>
            <p:ph type="sldNum" sz="quarter" idx="5"/>
          </p:nvPr>
        </p:nvSpPr>
        <p:spPr>
          <a:noFill/>
        </p:spPr>
        <p:txBody>
          <a:bodyPr/>
          <a:lstStyle>
            <a:lvl1pPr defTabSz="931863">
              <a:defRPr>
                <a:solidFill>
                  <a:schemeClr val="tx1"/>
                </a:solidFill>
                <a:latin typeface="Arial" panose="020B0604020202020204" pitchFamily="34" charset="0"/>
                <a:cs typeface="Arial" panose="020B0604020202020204" pitchFamily="34" charset="0"/>
              </a:defRPr>
            </a:lvl1pPr>
            <a:lvl2pPr marL="742950" indent="-285750" defTabSz="931863">
              <a:defRPr>
                <a:solidFill>
                  <a:schemeClr val="tx1"/>
                </a:solidFill>
                <a:latin typeface="Arial" panose="020B0604020202020204" pitchFamily="34" charset="0"/>
                <a:cs typeface="Arial" panose="020B0604020202020204" pitchFamily="34" charset="0"/>
              </a:defRPr>
            </a:lvl2pPr>
            <a:lvl3pPr marL="1143000" indent="-228600" defTabSz="931863">
              <a:defRPr>
                <a:solidFill>
                  <a:schemeClr val="tx1"/>
                </a:solidFill>
                <a:latin typeface="Arial" panose="020B0604020202020204" pitchFamily="34" charset="0"/>
                <a:cs typeface="Arial" panose="020B0604020202020204" pitchFamily="34" charset="0"/>
              </a:defRPr>
            </a:lvl3pPr>
            <a:lvl4pPr marL="1600200" indent="-228600" defTabSz="931863">
              <a:defRPr>
                <a:solidFill>
                  <a:schemeClr val="tx1"/>
                </a:solidFill>
                <a:latin typeface="Arial" panose="020B0604020202020204" pitchFamily="34" charset="0"/>
                <a:cs typeface="Arial" panose="020B0604020202020204" pitchFamily="34" charset="0"/>
              </a:defRPr>
            </a:lvl4pPr>
            <a:lvl5pPr marL="2057400" indent="-228600" defTabSz="931863">
              <a:defRPr>
                <a:solidFill>
                  <a:schemeClr val="tx1"/>
                </a:solidFill>
                <a:latin typeface="Arial" panose="020B0604020202020204" pitchFamily="34" charset="0"/>
                <a:cs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9D1A6FF8-F5DE-4280-A8EF-662B91DFF4CA}"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31863"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1619" name="Rectangle 2">
            <a:extLst>
              <a:ext uri="{FF2B5EF4-FFF2-40B4-BE49-F238E27FC236}">
                <a16:creationId xmlns:a16="http://schemas.microsoft.com/office/drawing/2014/main" id="{D154E101-0D1B-D22A-2101-A6179D513FE1}"/>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89F0BA08-4AF4-3BFE-6C49-E8BCE7905851}"/>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a:defRPr sz="3600">
                <a:solidFill>
                  <a:schemeClr val="tx1"/>
                </a:solidFill>
                <a:latin typeface="Times New Roman" pitchFamily="18" charset="0"/>
              </a:defRPr>
            </a:lvl1pPr>
            <a:lvl2pPr marL="742950" indent="-285750">
              <a:defRPr sz="3600">
                <a:solidFill>
                  <a:schemeClr val="tx1"/>
                </a:solidFill>
                <a:latin typeface="Times New Roman" pitchFamily="18" charset="0"/>
              </a:defRPr>
            </a:lvl2pPr>
            <a:lvl3pPr marL="1143000" indent="-228600">
              <a:defRPr sz="3600">
                <a:solidFill>
                  <a:schemeClr val="tx1"/>
                </a:solidFill>
                <a:latin typeface="Times New Roman" pitchFamily="18" charset="0"/>
              </a:defRPr>
            </a:lvl3pPr>
            <a:lvl4pPr marL="1600200" indent="-228600">
              <a:defRPr sz="3600">
                <a:solidFill>
                  <a:schemeClr val="tx1"/>
                </a:solidFill>
                <a:latin typeface="Times New Roman" pitchFamily="18" charset="0"/>
              </a:defRPr>
            </a:lvl4pPr>
            <a:lvl5pPr marL="2057400" indent="-22860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fld id="{A9DBE8B8-D0F0-4A8E-A7C0-D5454626700B}" type="slidenum">
              <a:rPr lang="en-US" sz="1200" smtClean="0">
                <a:solidFill>
                  <a:srgbClr val="000000"/>
                </a:solidFill>
                <a:latin typeface="Arial" charset="0"/>
              </a:rPr>
              <a:pPr/>
              <a:t>17</a:t>
            </a:fld>
            <a:endParaRPr lang="en-US" sz="1200">
              <a:solidFill>
                <a:srgbClr val="000000"/>
              </a:solidFill>
              <a:latin typeface="Arial"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p:spPr>
        <p:txBody>
          <a:bodyPr/>
          <a:lstStyle/>
          <a:p>
            <a:pPr eaLnBrk="1" hangingPunct="1"/>
            <a:endParaRPr lang="en-US">
              <a:latin typeface="Arial" charset="0"/>
            </a:endParaRPr>
          </a:p>
        </p:txBody>
      </p:sp>
    </p:spTree>
    <p:extLst>
      <p:ext uri="{BB962C8B-B14F-4D97-AF65-F5344CB8AC3E}">
        <p14:creationId xmlns:p14="http://schemas.microsoft.com/office/powerpoint/2010/main" val="1043620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go to higher pH, and therefore lower absolute</a:t>
            </a:r>
            <a:r>
              <a:rPr lang="en-US" baseline="0" dirty="0"/>
              <a:t> potential, you are making alkali cation adsorption, a reduction process, more favorable, relative to H/OH</a:t>
            </a:r>
            <a:endParaRPr lang="en-US" dirty="0"/>
          </a:p>
        </p:txBody>
      </p:sp>
      <p:sp>
        <p:nvSpPr>
          <p:cNvPr id="4" name="Slide Number Placeholder 3"/>
          <p:cNvSpPr>
            <a:spLocks noGrp="1"/>
          </p:cNvSpPr>
          <p:nvPr>
            <p:ph type="sldNum" sz="quarter" idx="10"/>
          </p:nvPr>
        </p:nvSpPr>
        <p:spPr/>
        <p:txBody>
          <a:bodyPr/>
          <a:lstStyle/>
          <a:p>
            <a:fld id="{FB375842-F2EA-4DF5-B7B9-4F462BBE03EC}" type="slidenum">
              <a:rPr lang="en-US" smtClean="0"/>
              <a:t>18</a:t>
            </a:fld>
            <a:endParaRPr lang="en-US"/>
          </a:p>
        </p:txBody>
      </p:sp>
    </p:spTree>
    <p:extLst>
      <p:ext uri="{BB962C8B-B14F-4D97-AF65-F5344CB8AC3E}">
        <p14:creationId xmlns:p14="http://schemas.microsoft.com/office/powerpoint/2010/main" val="453796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Arial" pitchFamily="34" charset="0"/>
            </a:endParaRPr>
          </a:p>
        </p:txBody>
      </p:sp>
    </p:spTree>
    <p:extLst>
      <p:ext uri="{BB962C8B-B14F-4D97-AF65-F5344CB8AC3E}">
        <p14:creationId xmlns:p14="http://schemas.microsoft.com/office/powerpoint/2010/main" val="4090320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a:defRPr sz="3600">
                <a:solidFill>
                  <a:schemeClr val="tx1"/>
                </a:solidFill>
                <a:latin typeface="Times New Roman" pitchFamily="18" charset="0"/>
              </a:defRPr>
            </a:lvl1pPr>
            <a:lvl2pPr marL="742950" indent="-285750">
              <a:defRPr sz="3600">
                <a:solidFill>
                  <a:schemeClr val="tx1"/>
                </a:solidFill>
                <a:latin typeface="Times New Roman" pitchFamily="18" charset="0"/>
              </a:defRPr>
            </a:lvl2pPr>
            <a:lvl3pPr marL="1143000" indent="-228600">
              <a:defRPr sz="3600">
                <a:solidFill>
                  <a:schemeClr val="tx1"/>
                </a:solidFill>
                <a:latin typeface="Times New Roman" pitchFamily="18" charset="0"/>
              </a:defRPr>
            </a:lvl3pPr>
            <a:lvl4pPr marL="1600200" indent="-228600">
              <a:defRPr sz="3600">
                <a:solidFill>
                  <a:schemeClr val="tx1"/>
                </a:solidFill>
                <a:latin typeface="Times New Roman" pitchFamily="18" charset="0"/>
              </a:defRPr>
            </a:lvl4pPr>
            <a:lvl5pPr marL="2057400" indent="-22860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fld id="{8BB6F7A9-1DC0-41DD-BC74-7C699FEE98B3}" type="slidenum">
              <a:rPr lang="en-US" sz="1200" smtClean="0">
                <a:solidFill>
                  <a:prstClr val="black"/>
                </a:solidFill>
              </a:rPr>
              <a:pPr/>
              <a:t>21</a:t>
            </a:fld>
            <a:endParaRPr lang="en-US" sz="1200">
              <a:solidFill>
                <a:prstClr val="black"/>
              </a:solidFill>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r>
              <a:rPr lang="en-US" dirty="0"/>
              <a:t>MD approaches</a:t>
            </a:r>
          </a:p>
        </p:txBody>
      </p:sp>
    </p:spTree>
    <p:extLst>
      <p:ext uri="{BB962C8B-B14F-4D97-AF65-F5344CB8AC3E}">
        <p14:creationId xmlns:p14="http://schemas.microsoft.com/office/powerpoint/2010/main" val="3349317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94AF97C2-D5E0-4638-8B7C-BCF780DFF20A}"/>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925B375F-938C-4397-BFAB-D921F9AD75AC}"/>
              </a:ext>
            </a:extLst>
          </p:cNvPr>
          <p:cNvSpPr>
            <a:spLocks noGrp="1" noChangeArrowheads="1"/>
          </p:cNvSpPr>
          <p:nvPr>
            <p:ph type="body" idx="1"/>
          </p:nvPr>
        </p:nvSpPr>
        <p:spPr>
          <a:xfrm>
            <a:off x="1239838" y="3330575"/>
            <a:ext cx="6816725" cy="3154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A basic electrochemical system consists of two electrodes and an electrolyte.  An electrode is electron conducting, and interchange of electrons with species in the electrolyte occurs at its surface.  An electrolyte is ion conducting.  Anode – cathode.  The electrochemical potential is the energy per charge, and varies with position in the cell.  As any energy measurement, it must be referenced, so that we can talk of potential differences between an electron in the anode versus the cathode, versus a position in solution, or versus some reference we invoke.  As a point of reference for surface scientists, if we referenced the potential to the energy of an electron isolated in vacuum, then the potential of a metal electrode would be equivalent to the work function of the surface.  An attached power supply, or simply the passing of charge between the two connected electrodes, may alter the charge on the electrode surface from that of a neutral system.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a:defRPr sz="3600">
                <a:solidFill>
                  <a:schemeClr val="tx1"/>
                </a:solidFill>
                <a:latin typeface="Times New Roman" pitchFamily="18" charset="0"/>
              </a:defRPr>
            </a:lvl1pPr>
            <a:lvl2pPr marL="742950" indent="-285750">
              <a:defRPr sz="3600">
                <a:solidFill>
                  <a:schemeClr val="tx1"/>
                </a:solidFill>
                <a:latin typeface="Times New Roman" pitchFamily="18" charset="0"/>
              </a:defRPr>
            </a:lvl2pPr>
            <a:lvl3pPr marL="1143000" indent="-228600">
              <a:defRPr sz="3600">
                <a:solidFill>
                  <a:schemeClr val="tx1"/>
                </a:solidFill>
                <a:latin typeface="Times New Roman" pitchFamily="18" charset="0"/>
              </a:defRPr>
            </a:lvl3pPr>
            <a:lvl4pPr marL="1600200" indent="-228600">
              <a:defRPr sz="3600">
                <a:solidFill>
                  <a:schemeClr val="tx1"/>
                </a:solidFill>
                <a:latin typeface="Times New Roman" pitchFamily="18" charset="0"/>
              </a:defRPr>
            </a:lvl4pPr>
            <a:lvl5pPr marL="2057400" indent="-22860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fld id="{8BB6F7A9-1DC0-41DD-BC74-7C699FEE98B3}" type="slidenum">
              <a:rPr lang="en-US" sz="1200" smtClean="0">
                <a:solidFill>
                  <a:prstClr val="black"/>
                </a:solidFill>
              </a:rPr>
              <a:pPr/>
              <a:t>22</a:t>
            </a:fld>
            <a:endParaRPr lang="en-US" sz="1200">
              <a:solidFill>
                <a:prstClr val="black"/>
              </a:solidFill>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r>
              <a:rPr lang="en-US"/>
              <a:t>ADD PICTURES THEN FLASH TO TEXT OVER THE PICTURES</a:t>
            </a:r>
          </a:p>
        </p:txBody>
      </p:sp>
    </p:spTree>
    <p:extLst>
      <p:ext uri="{BB962C8B-B14F-4D97-AF65-F5344CB8AC3E}">
        <p14:creationId xmlns:p14="http://schemas.microsoft.com/office/powerpoint/2010/main" val="1556435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a:defRPr sz="3600">
                <a:solidFill>
                  <a:schemeClr val="tx1"/>
                </a:solidFill>
                <a:latin typeface="Times New Roman" pitchFamily="18" charset="0"/>
              </a:defRPr>
            </a:lvl1pPr>
            <a:lvl2pPr marL="742950" indent="-285750">
              <a:defRPr sz="3600">
                <a:solidFill>
                  <a:schemeClr val="tx1"/>
                </a:solidFill>
                <a:latin typeface="Times New Roman" pitchFamily="18" charset="0"/>
              </a:defRPr>
            </a:lvl2pPr>
            <a:lvl3pPr marL="1143000" indent="-228600">
              <a:defRPr sz="3600">
                <a:solidFill>
                  <a:schemeClr val="tx1"/>
                </a:solidFill>
                <a:latin typeface="Times New Roman" pitchFamily="18" charset="0"/>
              </a:defRPr>
            </a:lvl3pPr>
            <a:lvl4pPr marL="1600200" indent="-228600">
              <a:defRPr sz="3600">
                <a:solidFill>
                  <a:schemeClr val="tx1"/>
                </a:solidFill>
                <a:latin typeface="Times New Roman" pitchFamily="18" charset="0"/>
              </a:defRPr>
            </a:lvl4pPr>
            <a:lvl5pPr marL="2057400" indent="-22860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fld id="{8BB6F7A9-1DC0-41DD-BC74-7C699FEE98B3}" type="slidenum">
              <a:rPr lang="en-US" sz="1200" smtClean="0">
                <a:solidFill>
                  <a:prstClr val="black"/>
                </a:solidFill>
              </a:rPr>
              <a:pPr/>
              <a:t>23</a:t>
            </a:fld>
            <a:endParaRPr lang="en-US" sz="1200">
              <a:solidFill>
                <a:prstClr val="black"/>
              </a:solidFill>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r>
              <a:rPr lang="en-US" dirty="0"/>
              <a:t>MD approaches</a:t>
            </a:r>
          </a:p>
        </p:txBody>
      </p:sp>
    </p:spTree>
    <p:extLst>
      <p:ext uri="{BB962C8B-B14F-4D97-AF65-F5344CB8AC3E}">
        <p14:creationId xmlns:p14="http://schemas.microsoft.com/office/powerpoint/2010/main" val="4282915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a:defRPr sz="3600">
                <a:solidFill>
                  <a:schemeClr val="tx1"/>
                </a:solidFill>
                <a:latin typeface="Times New Roman" pitchFamily="18" charset="0"/>
              </a:defRPr>
            </a:lvl1pPr>
            <a:lvl2pPr marL="742950" indent="-285750">
              <a:defRPr sz="3600">
                <a:solidFill>
                  <a:schemeClr val="tx1"/>
                </a:solidFill>
                <a:latin typeface="Times New Roman" pitchFamily="18" charset="0"/>
              </a:defRPr>
            </a:lvl2pPr>
            <a:lvl3pPr marL="1143000" indent="-228600">
              <a:defRPr sz="3600">
                <a:solidFill>
                  <a:schemeClr val="tx1"/>
                </a:solidFill>
                <a:latin typeface="Times New Roman" pitchFamily="18" charset="0"/>
              </a:defRPr>
            </a:lvl3pPr>
            <a:lvl4pPr marL="1600200" indent="-228600">
              <a:defRPr sz="3600">
                <a:solidFill>
                  <a:schemeClr val="tx1"/>
                </a:solidFill>
                <a:latin typeface="Times New Roman" pitchFamily="18" charset="0"/>
              </a:defRPr>
            </a:lvl4pPr>
            <a:lvl5pPr marL="2057400" indent="-22860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fld id="{A9DBE8B8-D0F0-4A8E-A7C0-D5454626700B}" type="slidenum">
              <a:rPr lang="en-US" sz="1200" smtClean="0">
                <a:solidFill>
                  <a:srgbClr val="000000"/>
                </a:solidFill>
                <a:latin typeface="Arial" charset="0"/>
              </a:rPr>
              <a:pPr/>
              <a:t>24</a:t>
            </a:fld>
            <a:endParaRPr lang="en-US" sz="1200">
              <a:solidFill>
                <a:srgbClr val="000000"/>
              </a:solidFill>
              <a:latin typeface="Arial"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p:spPr>
        <p:txBody>
          <a:bodyPr/>
          <a:lstStyle/>
          <a:p>
            <a:pPr eaLnBrk="1" hangingPunct="1"/>
            <a:endParaRPr lang="en-US">
              <a:latin typeface="Arial" charset="0"/>
            </a:endParaRPr>
          </a:p>
        </p:txBody>
      </p:sp>
    </p:spTree>
    <p:extLst>
      <p:ext uri="{BB962C8B-B14F-4D97-AF65-F5344CB8AC3E}">
        <p14:creationId xmlns:p14="http://schemas.microsoft.com/office/powerpoint/2010/main" val="3895393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a:defRPr sz="3600">
                <a:solidFill>
                  <a:schemeClr val="tx1"/>
                </a:solidFill>
                <a:latin typeface="Times New Roman" pitchFamily="18" charset="0"/>
              </a:defRPr>
            </a:lvl1pPr>
            <a:lvl2pPr marL="742950" indent="-285750">
              <a:defRPr sz="3600">
                <a:solidFill>
                  <a:schemeClr val="tx1"/>
                </a:solidFill>
                <a:latin typeface="Times New Roman" pitchFamily="18" charset="0"/>
              </a:defRPr>
            </a:lvl2pPr>
            <a:lvl3pPr marL="1143000" indent="-228600">
              <a:defRPr sz="3600">
                <a:solidFill>
                  <a:schemeClr val="tx1"/>
                </a:solidFill>
                <a:latin typeface="Times New Roman" pitchFamily="18" charset="0"/>
              </a:defRPr>
            </a:lvl3pPr>
            <a:lvl4pPr marL="1600200" indent="-228600">
              <a:defRPr sz="3600">
                <a:solidFill>
                  <a:schemeClr val="tx1"/>
                </a:solidFill>
                <a:latin typeface="Times New Roman" pitchFamily="18" charset="0"/>
              </a:defRPr>
            </a:lvl4pPr>
            <a:lvl5pPr marL="2057400" indent="-22860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fld id="{A9DBE8B8-D0F0-4A8E-A7C0-D5454626700B}" type="slidenum">
              <a:rPr lang="en-US" sz="1200" smtClean="0">
                <a:solidFill>
                  <a:srgbClr val="000000"/>
                </a:solidFill>
                <a:latin typeface="Arial" charset="0"/>
              </a:rPr>
              <a:pPr/>
              <a:t>25</a:t>
            </a:fld>
            <a:endParaRPr lang="en-US" sz="1200">
              <a:solidFill>
                <a:srgbClr val="000000"/>
              </a:solidFill>
              <a:latin typeface="Arial"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p:spPr>
        <p:txBody>
          <a:bodyPr/>
          <a:lstStyle/>
          <a:p>
            <a:pPr eaLnBrk="1" hangingPunct="1"/>
            <a:endParaRPr lang="en-US">
              <a:latin typeface="Arial" charset="0"/>
            </a:endParaRPr>
          </a:p>
        </p:txBody>
      </p:sp>
    </p:spTree>
    <p:extLst>
      <p:ext uri="{BB962C8B-B14F-4D97-AF65-F5344CB8AC3E}">
        <p14:creationId xmlns:p14="http://schemas.microsoft.com/office/powerpoint/2010/main" val="1983899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a:defRPr sz="3600">
                <a:solidFill>
                  <a:schemeClr val="tx1"/>
                </a:solidFill>
                <a:latin typeface="Times New Roman" pitchFamily="18" charset="0"/>
              </a:defRPr>
            </a:lvl1pPr>
            <a:lvl2pPr marL="742950" indent="-285750">
              <a:defRPr sz="3600">
                <a:solidFill>
                  <a:schemeClr val="tx1"/>
                </a:solidFill>
                <a:latin typeface="Times New Roman" pitchFamily="18" charset="0"/>
              </a:defRPr>
            </a:lvl2pPr>
            <a:lvl3pPr marL="1143000" indent="-228600">
              <a:defRPr sz="3600">
                <a:solidFill>
                  <a:schemeClr val="tx1"/>
                </a:solidFill>
                <a:latin typeface="Times New Roman" pitchFamily="18" charset="0"/>
              </a:defRPr>
            </a:lvl3pPr>
            <a:lvl4pPr marL="1600200" indent="-228600">
              <a:defRPr sz="3600">
                <a:solidFill>
                  <a:schemeClr val="tx1"/>
                </a:solidFill>
                <a:latin typeface="Times New Roman" pitchFamily="18" charset="0"/>
              </a:defRPr>
            </a:lvl4pPr>
            <a:lvl5pPr marL="2057400" indent="-22860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fld id="{A9DBE8B8-D0F0-4A8E-A7C0-D5454626700B}" type="slidenum">
              <a:rPr lang="en-US" sz="1200" smtClean="0">
                <a:solidFill>
                  <a:srgbClr val="000000"/>
                </a:solidFill>
                <a:latin typeface="Arial" charset="0"/>
              </a:rPr>
              <a:pPr/>
              <a:t>27</a:t>
            </a:fld>
            <a:endParaRPr lang="en-US" sz="1200">
              <a:solidFill>
                <a:srgbClr val="000000"/>
              </a:solidFill>
              <a:latin typeface="Arial"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p:spPr>
        <p:txBody>
          <a:bodyPr/>
          <a:lstStyle/>
          <a:p>
            <a:pPr eaLnBrk="1" hangingPunct="1"/>
            <a:endParaRPr lang="en-US">
              <a:latin typeface="Arial" charset="0"/>
            </a:endParaRPr>
          </a:p>
        </p:txBody>
      </p:sp>
    </p:spTree>
    <p:extLst>
      <p:ext uri="{BB962C8B-B14F-4D97-AF65-F5344CB8AC3E}">
        <p14:creationId xmlns:p14="http://schemas.microsoft.com/office/powerpoint/2010/main" val="4191254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a:defRPr sz="3600">
                <a:solidFill>
                  <a:schemeClr val="tx1"/>
                </a:solidFill>
                <a:latin typeface="Times New Roman" pitchFamily="18" charset="0"/>
              </a:defRPr>
            </a:lvl1pPr>
            <a:lvl2pPr marL="742950" indent="-285750">
              <a:defRPr sz="3600">
                <a:solidFill>
                  <a:schemeClr val="tx1"/>
                </a:solidFill>
                <a:latin typeface="Times New Roman" pitchFamily="18" charset="0"/>
              </a:defRPr>
            </a:lvl2pPr>
            <a:lvl3pPr marL="1143000" indent="-228600">
              <a:defRPr sz="3600">
                <a:solidFill>
                  <a:schemeClr val="tx1"/>
                </a:solidFill>
                <a:latin typeface="Times New Roman" pitchFamily="18" charset="0"/>
              </a:defRPr>
            </a:lvl3pPr>
            <a:lvl4pPr marL="1600200" indent="-228600">
              <a:defRPr sz="3600">
                <a:solidFill>
                  <a:schemeClr val="tx1"/>
                </a:solidFill>
                <a:latin typeface="Times New Roman" pitchFamily="18" charset="0"/>
              </a:defRPr>
            </a:lvl4pPr>
            <a:lvl5pPr marL="2057400" indent="-22860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fld id="{A9DBE8B8-D0F0-4A8E-A7C0-D5454626700B}" type="slidenum">
              <a:rPr lang="en-US" sz="1200" smtClean="0">
                <a:solidFill>
                  <a:srgbClr val="000000"/>
                </a:solidFill>
                <a:latin typeface="Arial" charset="0"/>
              </a:rPr>
              <a:pPr/>
              <a:t>28</a:t>
            </a:fld>
            <a:endParaRPr lang="en-US" sz="1200">
              <a:solidFill>
                <a:srgbClr val="000000"/>
              </a:solidFill>
              <a:latin typeface="Arial"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p:spPr>
        <p:txBody>
          <a:bodyPr/>
          <a:lstStyle/>
          <a:p>
            <a:pPr eaLnBrk="1" hangingPunct="1"/>
            <a:endParaRPr lang="en-US">
              <a:latin typeface="Arial" charset="0"/>
            </a:endParaRPr>
          </a:p>
        </p:txBody>
      </p:sp>
    </p:spTree>
    <p:extLst>
      <p:ext uri="{BB962C8B-B14F-4D97-AF65-F5344CB8AC3E}">
        <p14:creationId xmlns:p14="http://schemas.microsoft.com/office/powerpoint/2010/main" val="2489540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a:defRPr sz="3600">
                <a:solidFill>
                  <a:schemeClr val="tx1"/>
                </a:solidFill>
                <a:latin typeface="Times New Roman" pitchFamily="18" charset="0"/>
              </a:defRPr>
            </a:lvl1pPr>
            <a:lvl2pPr marL="742950" indent="-285750">
              <a:defRPr sz="3600">
                <a:solidFill>
                  <a:schemeClr val="tx1"/>
                </a:solidFill>
                <a:latin typeface="Times New Roman" pitchFamily="18" charset="0"/>
              </a:defRPr>
            </a:lvl2pPr>
            <a:lvl3pPr marL="1143000" indent="-228600">
              <a:defRPr sz="3600">
                <a:solidFill>
                  <a:schemeClr val="tx1"/>
                </a:solidFill>
                <a:latin typeface="Times New Roman" pitchFamily="18" charset="0"/>
              </a:defRPr>
            </a:lvl3pPr>
            <a:lvl4pPr marL="1600200" indent="-228600">
              <a:defRPr sz="3600">
                <a:solidFill>
                  <a:schemeClr val="tx1"/>
                </a:solidFill>
                <a:latin typeface="Times New Roman" pitchFamily="18" charset="0"/>
              </a:defRPr>
            </a:lvl4pPr>
            <a:lvl5pPr marL="2057400" indent="-22860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fld id="{4E67340E-C090-42EF-A9D4-20F78B254FA4}" type="slidenum">
              <a:rPr lang="en-US" sz="1200" smtClean="0">
                <a:solidFill>
                  <a:srgbClr val="000000"/>
                </a:solidFill>
              </a:rPr>
              <a:pPr/>
              <a:t>29</a:t>
            </a:fld>
            <a:endParaRPr lang="en-US" sz="120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r>
              <a:rPr lang="en-US"/>
              <a:t>Describe the actual electrochemical doublelayer region for non adsorbing electrolyte.  Inner layer of water molecules polarized, net effect is a linear potential drop across this layer (time averaged water orientation leads to this, our single orientation wont).</a:t>
            </a:r>
          </a:p>
          <a:p>
            <a:endParaRPr lang="en-US"/>
          </a:p>
        </p:txBody>
      </p:sp>
    </p:spTree>
    <p:extLst>
      <p:ext uri="{BB962C8B-B14F-4D97-AF65-F5344CB8AC3E}">
        <p14:creationId xmlns:p14="http://schemas.microsoft.com/office/powerpoint/2010/main" val="1929940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a:defRPr sz="3600">
                <a:solidFill>
                  <a:schemeClr val="tx1"/>
                </a:solidFill>
                <a:latin typeface="Times New Roman" pitchFamily="18" charset="0"/>
              </a:defRPr>
            </a:lvl1pPr>
            <a:lvl2pPr marL="742950" indent="-285750">
              <a:defRPr sz="3600">
                <a:solidFill>
                  <a:schemeClr val="tx1"/>
                </a:solidFill>
                <a:latin typeface="Times New Roman" pitchFamily="18" charset="0"/>
              </a:defRPr>
            </a:lvl2pPr>
            <a:lvl3pPr marL="1143000" indent="-228600">
              <a:defRPr sz="3600">
                <a:solidFill>
                  <a:schemeClr val="tx1"/>
                </a:solidFill>
                <a:latin typeface="Times New Roman" pitchFamily="18" charset="0"/>
              </a:defRPr>
            </a:lvl3pPr>
            <a:lvl4pPr marL="1600200" indent="-228600">
              <a:defRPr sz="3600">
                <a:solidFill>
                  <a:schemeClr val="tx1"/>
                </a:solidFill>
                <a:latin typeface="Times New Roman" pitchFamily="18" charset="0"/>
              </a:defRPr>
            </a:lvl4pPr>
            <a:lvl5pPr marL="2057400" indent="-22860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fld id="{A9DBE8B8-D0F0-4A8E-A7C0-D5454626700B}" type="slidenum">
              <a:rPr lang="en-US" sz="1200" smtClean="0">
                <a:solidFill>
                  <a:srgbClr val="000000"/>
                </a:solidFill>
                <a:latin typeface="Arial" charset="0"/>
              </a:rPr>
              <a:pPr/>
              <a:t>30</a:t>
            </a:fld>
            <a:endParaRPr lang="en-US" sz="1200">
              <a:solidFill>
                <a:srgbClr val="000000"/>
              </a:solidFill>
              <a:latin typeface="Arial"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p:spPr>
        <p:txBody>
          <a:bodyPr/>
          <a:lstStyle/>
          <a:p>
            <a:pPr marL="0" marR="0">
              <a:lnSpc>
                <a:spcPct val="115000"/>
              </a:lnSpc>
              <a:spcBef>
                <a:spcPts val="0"/>
              </a:spcBef>
              <a:spcAft>
                <a:spcPts val="10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Figure 8</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The adsorption energy of sulfate anion over Pt(111) at (a) vacuum and (b) partially solvated interfaces. The diamond (◆) with solid line represents results from the linear free energy model (Model 2a.1), square with dotted line represents (□) the linear free energy model with dipole correction (Model 2a.2), and triangle (▲) with dashed line represents electric field model (Model 2a.3). </a:t>
            </a:r>
          </a:p>
          <a:p>
            <a:pPr marL="0" marR="0" indent="0" algn="l" defTabSz="914400" rtl="0" eaLnBrk="0" fontAlgn="base" latinLnBrk="0" hangingPunct="0">
              <a:lnSpc>
                <a:spcPct val="115000"/>
              </a:lnSpc>
              <a:spcBef>
                <a:spcPts val="0"/>
              </a:spcBef>
              <a:spcAft>
                <a:spcPts val="1000"/>
              </a:spcAft>
              <a:buClrTx/>
              <a:buSzTx/>
              <a:buFontTx/>
              <a:buNone/>
              <a:tabLst/>
              <a:defRPr/>
            </a:pPr>
            <a:r>
              <a:rPr lang="en-US" sz="1200" b="1"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Figure 10 </a:t>
            </a:r>
            <a:r>
              <a:rPr lang="en-US" sz="1200" b="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(a) The energy calculated with the double reference method </a:t>
            </a:r>
            <a:r>
              <a:rPr lang="en-US" sz="12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using Equation 33. </a:t>
            </a:r>
            <a:r>
              <a:rPr lang="en-US" sz="1200" b="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Points are for system charges of -1, -0.5, 0, 0.5, and 1 </a:t>
            </a:r>
            <a:r>
              <a:rPr lang="en-US" sz="1200" b="1" i="1"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e</a:t>
            </a:r>
            <a:r>
              <a:rPr lang="en-US" sz="1200" b="1" i="1" baseline="3000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200" b="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 in a Pt(111) 3x3 unit cell of </a:t>
            </a:r>
            <a:r>
              <a:rPr lang="en-US" sz="1200" b="0" i="1"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24H</a:t>
            </a:r>
            <a:r>
              <a:rPr lang="en-US" sz="1200" b="0" i="1" baseline="-2500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1200" b="0" i="1"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O*</a:t>
            </a:r>
            <a:r>
              <a:rPr lang="en-US" sz="1200" b="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 Solid lines indicate the quadratic fit curves. (b) Calculated reaction energies for sulfate adsorption using the linear free energy method (thick-solid line) and the double reference method (dashed line).  </a:t>
            </a:r>
            <a:endParaRPr lang="en-US" sz="10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2121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9F0C44F2-015B-4072-AD6A-FA816CE2D3D3}"/>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C4063FD1-5F9C-42CD-9AEE-F529F2750AA6}"/>
              </a:ext>
            </a:extLst>
          </p:cNvPr>
          <p:cNvSpPr>
            <a:spLocks noGrp="1" noChangeArrowheads="1"/>
          </p:cNvSpPr>
          <p:nvPr>
            <p:ph type="body" idx="1"/>
          </p:nvPr>
        </p:nvSpPr>
        <p:spPr>
          <a:xfrm>
            <a:off x="1239838" y="3330575"/>
            <a:ext cx="6816725" cy="3154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A basic electrochemical system consists of two electrodes and an electrolyte.  An electrode is electron conducting, and interchange of electrons with species in the electrolyte occurs at its surface.  An electrolyte is ion conducting.  Anode – cathode.  The electrochemical potential is the energy per charge, and varies with position in the cell.  As any energy measurement, it must be referenced, so that we can talk of potential differences between an electron in the anode versus the cathode, versus a position in solution, or versus some reference we invoke.  As a point of reference for surface scientists, if we referenced the potential to the energy of an electron isolated in vacuum, then the potential of a metal electrode would be equivalent to the work function of the surface.  An attached power supply, or simply the passing of charge between the two connected electrodes, may alter the charge on the electrode surface from that of a neutral system.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09A38812-5DCF-470A-A344-62D80EE07C60}"/>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3DD0960C-662F-446C-92DD-4CF4001731C4}"/>
              </a:ext>
            </a:extLst>
          </p:cNvPr>
          <p:cNvSpPr>
            <a:spLocks noGrp="1" noChangeArrowheads="1"/>
          </p:cNvSpPr>
          <p:nvPr>
            <p:ph type="body" idx="1"/>
          </p:nvPr>
        </p:nvSpPr>
        <p:spPr>
          <a:xfrm>
            <a:off x="1239838" y="3330575"/>
            <a:ext cx="6816725" cy="3154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A basic electrochemical system consists of two electrodes and an electrolyte.  An electrode is electron conducting, and interchange of electrons with species in the electrolyte occurs at its surface.  An electrolyte is ion conducting.  Anode – cathode.  The electrochemical potential is the energy per charge, and varies with position in the cell.  As any energy measurement, it must be referenced, so that we can talk of potential differences between an electron in the anode versus the cathode, versus a position in solution, or versus some reference we invoke.  As a point of reference for surface scientists, if we referenced the potential to the energy of an electron isolated in vacuum, then the potential of a metal electrode would be equivalent to the work function of the surface.  An attached power supply, or simply the passing of charge between the two connected electrodes, may alter the charge on the electrode surface from that of a neutral system.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BF6CBA36-96E6-494D-AF05-4AAF67E5416C}"/>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9FA85CE0-500F-4ED3-BDC5-A57A9885C7E0}"/>
              </a:ext>
            </a:extLst>
          </p:cNvPr>
          <p:cNvSpPr>
            <a:spLocks noGrp="1" noChangeArrowheads="1"/>
          </p:cNvSpPr>
          <p:nvPr>
            <p:ph type="body" idx="1"/>
          </p:nvPr>
        </p:nvSpPr>
        <p:spPr>
          <a:xfrm>
            <a:off x="1239838" y="3330575"/>
            <a:ext cx="6816725" cy="3154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A basic electrochemical system consists of two electrodes and an electrolyte.  An electrode is electron conducting, and interchange of electrons with species in the electrolyte occurs at its surface.  An electrolyte is ion conducting.  Anode – cathode.  The electrochemical potential is the energy per charge, and varies with position in the cell.  As any energy measurement, it must be referenced, so that we can talk of potential differences between an electron in the anode versus the cathode, versus a position in solution, or versus some reference we invoke.  As a point of reference for surface scientists, if we referenced the potential to the energy of an electron isolated in vacuum, then the potential of a metal electrode would be equivalent to the work function of the surface.  An attached power supply, or simply the passing of charge between the two connected electrodes, may alter the charge on the electrode surface from that of a neutral system.  </a:t>
            </a:r>
          </a:p>
        </p:txBody>
      </p:sp>
    </p:spTree>
    <p:extLst>
      <p:ext uri="{BB962C8B-B14F-4D97-AF65-F5344CB8AC3E}">
        <p14:creationId xmlns:p14="http://schemas.microsoft.com/office/powerpoint/2010/main" val="221361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BF6CBA36-96E6-494D-AF05-4AAF67E5416C}"/>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9FA85CE0-500F-4ED3-BDC5-A57A9885C7E0}"/>
              </a:ext>
            </a:extLst>
          </p:cNvPr>
          <p:cNvSpPr>
            <a:spLocks noGrp="1" noChangeArrowheads="1"/>
          </p:cNvSpPr>
          <p:nvPr>
            <p:ph type="body" idx="1"/>
          </p:nvPr>
        </p:nvSpPr>
        <p:spPr>
          <a:xfrm>
            <a:off x="1239838" y="3330575"/>
            <a:ext cx="6816725" cy="3154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A basic electrochemical system consists of two electrodes and an electrolyte.  An electrode is electron conducting, and interchange of electrons with species in the electrolyte occurs at its surface.  An electrolyte is ion conducting.  Anode – cathode.  The electrochemical potential is the energy per charge, and varies with position in the cell.  As any energy measurement, it must be referenced, so that we can talk of potential differences between an electron in the anode versus the cathode, versus a position in solution, or versus some reference we invoke.  As a point of reference for surface scientists, if we referenced the potential to the energy of an electron isolated in vacuum, then the potential of a metal electrode would be equivalent to the work function of the surface.  An attached power supply, or simply the passing of charge between the two connected electrodes, may alter the charge on the electrode surface from that of a neutral system.  </a:t>
            </a:r>
          </a:p>
        </p:txBody>
      </p:sp>
    </p:spTree>
    <p:extLst>
      <p:ext uri="{BB962C8B-B14F-4D97-AF65-F5344CB8AC3E}">
        <p14:creationId xmlns:p14="http://schemas.microsoft.com/office/powerpoint/2010/main" val="3375496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BF6CBA36-96E6-494D-AF05-4AAF67E5416C}"/>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9FA85CE0-500F-4ED3-BDC5-A57A9885C7E0}"/>
              </a:ext>
            </a:extLst>
          </p:cNvPr>
          <p:cNvSpPr>
            <a:spLocks noGrp="1" noChangeArrowheads="1"/>
          </p:cNvSpPr>
          <p:nvPr>
            <p:ph type="body" idx="1"/>
          </p:nvPr>
        </p:nvSpPr>
        <p:spPr>
          <a:xfrm>
            <a:off x="1239838" y="3330575"/>
            <a:ext cx="6816725" cy="3154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A basic electrochemical system consists of two electrodes and an electrolyte.  An electrode is electron conducting, and interchange of electrons with species in the electrolyte occurs at its surface.  An electrolyte is ion conducting.  Anode – cathode.  The electrochemical potential is the energy per charge, and varies with position in the cell.  As any energy measurement, it must be referenced, so that we can talk of potential differences between an electron in the anode versus the cathode, versus a position in solution, or versus some reference we invoke.  As a point of reference for surface scientists, if we referenced the potential to the energy of an electron isolated in vacuum, then the potential of a metal electrode would be equivalent to the work function of the surface.  An attached power supply, or simply the passing of charge between the two connected electrodes, may alter the charge on the electrode surface from that of a neutral system.  </a:t>
            </a:r>
          </a:p>
        </p:txBody>
      </p:sp>
    </p:spTree>
    <p:extLst>
      <p:ext uri="{BB962C8B-B14F-4D97-AF65-F5344CB8AC3E}">
        <p14:creationId xmlns:p14="http://schemas.microsoft.com/office/powerpoint/2010/main" val="2599073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BF6CBA36-96E6-494D-AF05-4AAF67E5416C}"/>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9FA85CE0-500F-4ED3-BDC5-A57A9885C7E0}"/>
              </a:ext>
            </a:extLst>
          </p:cNvPr>
          <p:cNvSpPr>
            <a:spLocks noGrp="1" noChangeArrowheads="1"/>
          </p:cNvSpPr>
          <p:nvPr>
            <p:ph type="body" idx="1"/>
          </p:nvPr>
        </p:nvSpPr>
        <p:spPr>
          <a:xfrm>
            <a:off x="1239838" y="3330575"/>
            <a:ext cx="6816725" cy="3154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A basic electrochemical system consists of two electrodes and an electrolyte.  An electrode is electron conducting, and interchange of electrons with species in the electrolyte occurs at its surface.  An electrolyte is ion conducting.  Anode – cathode.  The electrochemical potential is the energy per charge, and varies with position in the cell.  As any energy measurement, it must be referenced, so that we can talk of potential differences between an electron in the anode versus the cathode, versus a position in solution, or versus some reference we invoke.  As a point of reference for surface scientists, if we referenced the potential to the energy of an electron isolated in vacuum, then the potential of a metal electrode would be equivalent to the work function of the surface.  An attached power supply, or simply the passing of charge between the two connected electrodes, may alter the charge on the electrode surface from that of a neutral system.  </a:t>
            </a:r>
          </a:p>
        </p:txBody>
      </p:sp>
    </p:spTree>
    <p:extLst>
      <p:ext uri="{BB962C8B-B14F-4D97-AF65-F5344CB8AC3E}">
        <p14:creationId xmlns:p14="http://schemas.microsoft.com/office/powerpoint/2010/main" val="396618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BF6CBA36-96E6-494D-AF05-4AAF67E5416C}"/>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9FA85CE0-500F-4ED3-BDC5-A57A9885C7E0}"/>
              </a:ext>
            </a:extLst>
          </p:cNvPr>
          <p:cNvSpPr>
            <a:spLocks noGrp="1" noChangeArrowheads="1"/>
          </p:cNvSpPr>
          <p:nvPr>
            <p:ph type="body" idx="1"/>
          </p:nvPr>
        </p:nvSpPr>
        <p:spPr>
          <a:xfrm>
            <a:off x="1239838" y="3330575"/>
            <a:ext cx="6816725" cy="3154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A basic electrochemical system consists of two electrodes and an electrolyte.  An electrode is electron conducting, and interchange of electrons with species in the electrolyte occurs at its surface.  An electrolyte is ion conducting.  Anode – cathode.  The electrochemical potential is the energy per charge, and varies with position in the cell.  As any energy measurement, it must be referenced, so that we can talk of potential differences between an electron in the anode versus the cathode, versus a position in solution, or versus some reference we invoke.  As a point of reference for surface scientists, if we referenced the potential to the energy of an electron isolated in vacuum, then the potential of a metal electrode would be equivalent to the work function of the surface.  An attached power supply, or simply the passing of charge between the two connected electrodes, may alter the charge on the electrode surface from that of a neutral system.  </a:t>
            </a:r>
          </a:p>
        </p:txBody>
      </p:sp>
    </p:spTree>
    <p:extLst>
      <p:ext uri="{BB962C8B-B14F-4D97-AF65-F5344CB8AC3E}">
        <p14:creationId xmlns:p14="http://schemas.microsoft.com/office/powerpoint/2010/main" val="707669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005A273-9E9B-4F18-BD49-E103D2C20F26}" type="datetime1">
              <a:rPr lang="en-US" smtClean="0"/>
              <a:t>6/16/2022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5ED6D4-7D9A-44F7-91F2-C4B2256C2906}" type="slidenum">
              <a:rPr lang="en-US" smtClean="0"/>
              <a:t>‹#›</a:t>
            </a:fld>
            <a:endParaRPr lang="en-US"/>
          </a:p>
        </p:txBody>
      </p:sp>
    </p:spTree>
    <p:extLst>
      <p:ext uri="{BB962C8B-B14F-4D97-AF65-F5344CB8AC3E}">
        <p14:creationId xmlns:p14="http://schemas.microsoft.com/office/powerpoint/2010/main" val="211350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110B26-7C2B-463F-ABBC-3FC427C4711D}" type="datetime1">
              <a:rPr lang="en-US" smtClean="0"/>
              <a:t>6/16/2022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5ED6D4-7D9A-44F7-91F2-C4B2256C2906}" type="slidenum">
              <a:rPr lang="en-US" smtClean="0"/>
              <a:t>‹#›</a:t>
            </a:fld>
            <a:endParaRPr lang="en-US"/>
          </a:p>
        </p:txBody>
      </p:sp>
    </p:spTree>
    <p:extLst>
      <p:ext uri="{BB962C8B-B14F-4D97-AF65-F5344CB8AC3E}">
        <p14:creationId xmlns:p14="http://schemas.microsoft.com/office/powerpoint/2010/main" val="1891472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D9D194B-775C-4DC7-8FC2-8032EBE47F89}" type="datetime1">
              <a:rPr lang="en-US" smtClean="0">
                <a:solidFill>
                  <a:prstClr val="black">
                    <a:tint val="75000"/>
                  </a:prstClr>
                </a:solidFill>
              </a:rPr>
              <a:pPr/>
              <a:t>6/16/2022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4140997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90A005-4102-451E-BEDB-113252AFB43E}" type="datetime1">
              <a:rPr lang="en-US" smtClean="0">
                <a:solidFill>
                  <a:prstClr val="black">
                    <a:tint val="75000"/>
                  </a:prstClr>
                </a:solidFill>
              </a:rPr>
              <a:pPr/>
              <a:t>6/16/2022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372264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C56272-9256-4C29-8279-315EC6AECA56}" type="datetime1">
              <a:rPr lang="en-US" smtClean="0">
                <a:solidFill>
                  <a:prstClr val="black">
                    <a:tint val="75000"/>
                  </a:prstClr>
                </a:solidFill>
              </a:rPr>
              <a:pPr/>
              <a:t>6/16/2022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323336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7103BC-ACEF-4467-8E52-DBF8D73C8435}" type="datetime1">
              <a:rPr lang="en-US" smtClean="0">
                <a:solidFill>
                  <a:prstClr val="black">
                    <a:tint val="75000"/>
                  </a:prstClr>
                </a:solidFill>
              </a:rPr>
              <a:pPr/>
              <a:t>6/16/2022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924664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110B26-7C2B-463F-ABBC-3FC427C4711D}"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91138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B099A9-253E-4490-80C7-B1C42EEF3A11}"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707490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84C4FA8-6DC2-4F9E-898F-792AFAC2643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4699872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BC98D58-7D91-4690-9495-8BFC99ECE52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8514232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A8A638A-4859-49DD-909F-3D451AA17AB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883654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6B73C32-5A88-4FE1-AF25-ED312306109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01751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B099A9-253E-4490-80C7-B1C42EEF3A11}" type="datetime1">
              <a:rPr lang="en-US" smtClean="0"/>
              <a:t>6/16/2022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5ED6D4-7D9A-44F7-91F2-C4B2256C2906}" type="slidenum">
              <a:rPr lang="en-US" smtClean="0"/>
              <a:t>‹#›</a:t>
            </a:fld>
            <a:endParaRPr lang="en-US"/>
          </a:p>
        </p:txBody>
      </p:sp>
    </p:spTree>
    <p:extLst>
      <p:ext uri="{BB962C8B-B14F-4D97-AF65-F5344CB8AC3E}">
        <p14:creationId xmlns:p14="http://schemas.microsoft.com/office/powerpoint/2010/main" val="157748615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BAF90C4-9D1D-4852-92D7-444A6CAF8C0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1832485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3A3C672-49C7-4CE7-B2F1-BE07B1CDDCA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9803998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6664EF1C-12B2-4B0B-AAE4-BE5F948DE57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777074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723C9A1-2327-444E-B5F5-4F238B85F1F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7434120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FE3918C-FFB2-4E6A-9179-389640D3A4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7391154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6444A39-C531-49D7-846D-634CA1CD50E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6786772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B179A8E-AFB0-42C2-A549-9171AC802C0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1766734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20DF378-E7C4-471F-BDF3-C664C3E2327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1589655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E11ED7C-5381-43CA-868C-87ACBDDD993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0839456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7AEA56D-8E56-4AA5-9BBA-19E7A3B7357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60534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AE263C7-2350-4319-960D-2CAAE00F522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6943016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F2D7420-91E5-4B2F-8672-30DA79552EC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0174719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FDAAEF8-4C22-4372-9A18-D7AEBDBF9E3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273197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0262093-B3A5-45FF-8DCD-E34F9402AB7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8019942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43A78763-912E-469C-8F39-F583FCAE2AD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9632698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9925064-6C94-4526-8BD0-13D0CA9804F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8284057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EA1E52B-4CA7-40DE-BB17-18CB33367E5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6377937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04FF09B-9931-4FD7-9A96-8A4B5A5324F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3454283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7D44FC3-21F4-45C2-B3EA-E5929436E6B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42590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CE3D286-67AE-45D8-B5E7-5D031E25E5C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5007511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59120A6-9203-4C5E-A3D1-E9018ED6188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02552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6C7A2E3-3024-4C31-9F16-CC30D57D51C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651307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005A273-9E9B-4F18-BD49-E103D2C20F26}"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754035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D02CDE-2321-46F3-B263-CF5E0130563B}"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59116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34E8E7-A646-4877-B9B7-C5FC4F84E299}"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991594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C2E8168-0B3F-4C7A-A8E7-E25E231D0367}" type="datetime1">
              <a:rPr lang="en-US" smtClean="0">
                <a:solidFill>
                  <a:prstClr val="black">
                    <a:tint val="75000"/>
                  </a:prstClr>
                </a:solidFill>
              </a:rPr>
              <a:pPr/>
              <a:t>6/16/2022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961942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4DFED8-C129-4EE1-8FEF-39F69DF27867}" type="datetime1">
              <a:rPr lang="en-US" smtClean="0">
                <a:solidFill>
                  <a:prstClr val="black">
                    <a:tint val="75000"/>
                  </a:prstClr>
                </a:solidFill>
              </a:rPr>
              <a:pPr/>
              <a:t>6/16/2022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535009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D9D194B-775C-4DC7-8FC2-8032EBE47F89}" type="datetime1">
              <a:rPr lang="en-US" smtClean="0">
                <a:solidFill>
                  <a:prstClr val="black">
                    <a:tint val="75000"/>
                  </a:prstClr>
                </a:solidFill>
              </a:rPr>
              <a:pPr/>
              <a:t>6/16/2022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826684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90A005-4102-451E-BEDB-113252AFB43E}" type="datetime1">
              <a:rPr lang="en-US" smtClean="0">
                <a:solidFill>
                  <a:prstClr val="black">
                    <a:tint val="75000"/>
                  </a:prstClr>
                </a:solidFill>
              </a:rPr>
              <a:pPr/>
              <a:t>6/16/2022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25354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C56272-9256-4C29-8279-315EC6AECA56}" type="datetime1">
              <a:rPr lang="en-US" smtClean="0">
                <a:solidFill>
                  <a:prstClr val="black">
                    <a:tint val="75000"/>
                  </a:prstClr>
                </a:solidFill>
              </a:rPr>
              <a:pPr/>
              <a:t>6/16/2022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525584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7103BC-ACEF-4467-8E52-DBF8D73C8435}" type="datetime1">
              <a:rPr lang="en-US" smtClean="0">
                <a:solidFill>
                  <a:prstClr val="black">
                    <a:tint val="75000"/>
                  </a:prstClr>
                </a:solidFill>
              </a:rPr>
              <a:pPr/>
              <a:t>6/16/2022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896138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110B26-7C2B-463F-ABBC-3FC427C4711D}"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4202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3FB016-A2A6-48D8-BF9B-86F18F0F3C9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1148694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B099A9-253E-4490-80C7-B1C42EEF3A11}"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807419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20DF378-E7C4-471F-BDF3-C664C3E2327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6162079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E11ED7C-5381-43CA-868C-87ACBDDD993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804549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7AEA56D-8E56-4AA5-9BBA-19E7A3B7357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7657609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F2D7420-91E5-4B2F-8672-30DA79552EC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8232899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FDAAEF8-4C22-4372-9A18-D7AEBDBF9E3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8614367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0262093-B3A5-45FF-8DCD-E34F9402AB7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4958250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43A78763-912E-469C-8F39-F583FCAE2AD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4717679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9925064-6C94-4526-8BD0-13D0CA9804F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7778418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EA1E52B-4CA7-40DE-BB17-18CB33367E5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908251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6573AA3-7933-4207-853A-CB638F3E6EC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0977254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04FF09B-9931-4FD7-9A96-8A4B5A5324F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5416897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7D44FC3-21F4-45C2-B3EA-E5929436E6B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0255416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CE3D286-67AE-45D8-B5E7-5D031E25E5C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7386020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59120A6-9203-4C5E-A3D1-E9018ED6188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8814219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AE263C7-2350-4319-960D-2CAAE00F522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9217143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6C7A2E3-3024-4C31-9F16-CC30D57D51C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2756077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3FB016-A2A6-48D8-BF9B-86F18F0F3C9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8628417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6573AA3-7933-4207-853A-CB638F3E6EC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904680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FA8926C2-C656-4E03-AAFA-59765D643FC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1855191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F230920-C948-4880-BD40-09059056745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854492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FA8926C2-C656-4E03-AAFA-59765D643FC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5144531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4AA03C34-BE6D-4C0D-B2C1-D09B8C16EF9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3320218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C680AD1-57A2-4D6C-B3FA-5ADF998A346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5382954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48B1222-86A4-482D-A565-DF1826282DD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7382107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86ECF19-5FA5-4237-84CE-7F146CC580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6459890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D79E5AC-899F-4D85-A81F-46945EEAE6B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8543352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47B74949-78D6-40D0-A435-83E2571040A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5498241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B851F8FC-7BD1-4968-B1E1-0F5C0D9C762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7063244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AE263C7-2350-4319-960D-2CAAE00F522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4895167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6C7A2E3-3024-4C31-9F16-CC30D57D51C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4476524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3FB016-A2A6-48D8-BF9B-86F18F0F3C9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96546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F230920-C948-4880-BD40-09059056745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2090702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6573AA3-7933-4207-853A-CB638F3E6EC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4870269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FA8926C2-C656-4E03-AAFA-59765D643FC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873920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F230920-C948-4880-BD40-09059056745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9649965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4AA03C34-BE6D-4C0D-B2C1-D09B8C16EF9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4396529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C680AD1-57A2-4D6C-B3FA-5ADF998A346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2775478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48B1222-86A4-482D-A565-DF1826282DD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2210825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86ECF19-5FA5-4237-84CE-7F146CC580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6780958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D79E5AC-899F-4D85-A81F-46945EEAE6B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5762535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47B74949-78D6-40D0-A435-83E2571040A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7382927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B851F8FC-7BD1-4968-B1E1-0F5C0D9C762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94066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4AA03C34-BE6D-4C0D-B2C1-D09B8C16EF9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3490898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20DF378-E7C4-471F-BDF3-C664C3E2327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6235099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E11ED7C-5381-43CA-868C-87ACBDDD993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0248000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7AEA56D-8E56-4AA5-9BBA-19E7A3B7357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3694081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F2D7420-91E5-4B2F-8672-30DA79552EC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1141308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FDAAEF8-4C22-4372-9A18-D7AEBDBF9E3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3771200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0262093-B3A5-45FF-8DCD-E34F9402AB7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7896050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43A78763-912E-469C-8F39-F583FCAE2AD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8096323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9925064-6C94-4526-8BD0-13D0CA9804F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937722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EA1E52B-4CA7-40DE-BB17-18CB33367E5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1762943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04FF09B-9931-4FD7-9A96-8A4B5A5324F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169378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C680AD1-57A2-4D6C-B3FA-5ADF998A346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4759075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7D44FC3-21F4-45C2-B3EA-E5929436E6B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3141731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CE3D286-67AE-45D8-B5E7-5D031E25E5C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573833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59120A6-9203-4C5E-A3D1-E9018ED6188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7781749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AE263C7-2350-4319-960D-2CAAE00F522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1797060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6C7A2E3-3024-4C31-9F16-CC30D57D51C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4692177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3FB016-A2A6-48D8-BF9B-86F18F0F3C9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0069248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6573AA3-7933-4207-853A-CB638F3E6EC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1878273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FA8926C2-C656-4E03-AAFA-59765D643FC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7729104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F230920-C948-4880-BD40-09059056745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5798889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4AA03C34-BE6D-4C0D-B2C1-D09B8C16EF9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20215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D02CDE-2321-46F3-B263-CF5E0130563B}" type="datetime1">
              <a:rPr lang="en-US" smtClean="0"/>
              <a:t>6/16/2022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5ED6D4-7D9A-44F7-91F2-C4B2256C2906}" type="slidenum">
              <a:rPr lang="en-US" smtClean="0"/>
              <a:t>‹#›</a:t>
            </a:fld>
            <a:endParaRPr lang="en-US"/>
          </a:p>
        </p:txBody>
      </p:sp>
    </p:spTree>
    <p:extLst>
      <p:ext uri="{BB962C8B-B14F-4D97-AF65-F5344CB8AC3E}">
        <p14:creationId xmlns:p14="http://schemas.microsoft.com/office/powerpoint/2010/main" val="17501089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48B1222-86A4-482D-A565-DF1826282DD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4367664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C680AD1-57A2-4D6C-B3FA-5ADF998A346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9133350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48B1222-86A4-482D-A565-DF1826282DD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4620991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86ECF19-5FA5-4237-84CE-7F146CC580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922585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D79E5AC-899F-4D85-A81F-46945EEAE6B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9134019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47B74949-78D6-40D0-A435-83E2571040A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3988566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B851F8FC-7BD1-4968-B1E1-0F5C0D9C762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2661195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B673CC2E-299D-4BD1-BD13-AD9E74EA75C1}"/>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1FCACB4-F164-41E2-B37C-F273DB958F5B}"/>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C6B3B7A-C20A-4A90-B29E-2EB3CFD09470}"/>
              </a:ext>
            </a:extLst>
          </p:cNvPr>
          <p:cNvSpPr>
            <a:spLocks noGrp="1" noChangeArrowheads="1"/>
          </p:cNvSpPr>
          <p:nvPr>
            <p:ph type="sldNum" sz="quarter" idx="12"/>
          </p:nvPr>
        </p:nvSpPr>
        <p:spPr/>
        <p:txBody>
          <a:bodyPr/>
          <a:lstStyle>
            <a:lvl1pPr>
              <a:defRPr/>
            </a:lvl1pPr>
          </a:lstStyle>
          <a:p>
            <a:fld id="{D8C8060E-CA1C-4024-AD17-DC411FBEEBFE}" type="slidenum">
              <a:rPr lang="en-US" altLang="en-US"/>
              <a:pPr/>
              <a:t>‹#›</a:t>
            </a:fld>
            <a:endParaRPr lang="en-US" altLang="en-US"/>
          </a:p>
        </p:txBody>
      </p:sp>
    </p:spTree>
    <p:extLst>
      <p:ext uri="{BB962C8B-B14F-4D97-AF65-F5344CB8AC3E}">
        <p14:creationId xmlns:p14="http://schemas.microsoft.com/office/powerpoint/2010/main" val="26459285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CCB8E17-3090-4621-8A0E-852A69C683A9}"/>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D8AD32D-3F3D-4A70-BC13-FB4E9F3A6D12}"/>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DC1BC14-685F-4436-A867-6EA21C8EEBB6}"/>
              </a:ext>
            </a:extLst>
          </p:cNvPr>
          <p:cNvSpPr>
            <a:spLocks noGrp="1" noChangeArrowheads="1"/>
          </p:cNvSpPr>
          <p:nvPr>
            <p:ph type="sldNum" sz="quarter" idx="12"/>
          </p:nvPr>
        </p:nvSpPr>
        <p:spPr/>
        <p:txBody>
          <a:bodyPr/>
          <a:lstStyle>
            <a:lvl1pPr>
              <a:defRPr/>
            </a:lvl1pPr>
          </a:lstStyle>
          <a:p>
            <a:fld id="{D14B1187-6BE3-4321-B0EB-8559A775DABE}" type="slidenum">
              <a:rPr lang="en-US" altLang="en-US"/>
              <a:pPr/>
              <a:t>‹#›</a:t>
            </a:fld>
            <a:endParaRPr lang="en-US" altLang="en-US"/>
          </a:p>
        </p:txBody>
      </p:sp>
    </p:spTree>
    <p:extLst>
      <p:ext uri="{BB962C8B-B14F-4D97-AF65-F5344CB8AC3E}">
        <p14:creationId xmlns:p14="http://schemas.microsoft.com/office/powerpoint/2010/main" val="2958463190"/>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9D8C0ED-97A7-4971-A46A-358121C4C99B}"/>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CFE6BBF-A475-4A57-B0B1-BB5406FF1B1F}"/>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BD5FC98-BE75-427E-9B43-08A923A6435A}"/>
              </a:ext>
            </a:extLst>
          </p:cNvPr>
          <p:cNvSpPr>
            <a:spLocks noGrp="1" noChangeArrowheads="1"/>
          </p:cNvSpPr>
          <p:nvPr>
            <p:ph type="sldNum" sz="quarter" idx="12"/>
          </p:nvPr>
        </p:nvSpPr>
        <p:spPr/>
        <p:txBody>
          <a:bodyPr/>
          <a:lstStyle>
            <a:lvl1pPr>
              <a:defRPr/>
            </a:lvl1pPr>
          </a:lstStyle>
          <a:p>
            <a:fld id="{9177C4D5-F925-4346-A48D-8636A433A413}" type="slidenum">
              <a:rPr lang="en-US" altLang="en-US"/>
              <a:pPr/>
              <a:t>‹#›</a:t>
            </a:fld>
            <a:endParaRPr lang="en-US" altLang="en-US"/>
          </a:p>
        </p:txBody>
      </p:sp>
    </p:spTree>
    <p:extLst>
      <p:ext uri="{BB962C8B-B14F-4D97-AF65-F5344CB8AC3E}">
        <p14:creationId xmlns:p14="http://schemas.microsoft.com/office/powerpoint/2010/main" val="158961304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F89106-AB3A-4CB2-A0EC-02A0FD506F31}"/>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3CAC5B1C-897B-4ED8-9871-B7B765F0EE66}"/>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37AA70CF-BF54-4CB9-9E21-E20CDA20541A}"/>
              </a:ext>
            </a:extLst>
          </p:cNvPr>
          <p:cNvSpPr>
            <a:spLocks noGrp="1" noChangeArrowheads="1"/>
          </p:cNvSpPr>
          <p:nvPr>
            <p:ph type="sldNum" sz="quarter" idx="12"/>
          </p:nvPr>
        </p:nvSpPr>
        <p:spPr/>
        <p:txBody>
          <a:bodyPr/>
          <a:lstStyle>
            <a:lvl1pPr>
              <a:defRPr/>
            </a:lvl1pPr>
          </a:lstStyle>
          <a:p>
            <a:fld id="{34111B74-2EFF-467B-B045-B49F8BCD3FDD}" type="slidenum">
              <a:rPr lang="en-US" altLang="en-US"/>
              <a:pPr/>
              <a:t>‹#›</a:t>
            </a:fld>
            <a:endParaRPr lang="en-US" altLang="en-US"/>
          </a:p>
        </p:txBody>
      </p:sp>
    </p:spTree>
    <p:extLst>
      <p:ext uri="{BB962C8B-B14F-4D97-AF65-F5344CB8AC3E}">
        <p14:creationId xmlns:p14="http://schemas.microsoft.com/office/powerpoint/2010/main" val="6916809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86ECF19-5FA5-4237-84CE-7F146CC580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7646694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2DCF652-758B-4322-8B9E-653577F42D94}"/>
              </a:ext>
            </a:extLst>
          </p:cNvPr>
          <p:cNvSpPr>
            <a:spLocks noGrp="1" noChangeArrowheads="1"/>
          </p:cNvSpPr>
          <p:nvPr>
            <p:ph type="dt" sz="half" idx="10"/>
          </p:nvPr>
        </p:nvSpPr>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7B795E4-74B7-4776-B59A-CA33F6FC2474}"/>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9EF743B4-8AFD-49E0-B3DF-271502DC60B4}"/>
              </a:ext>
            </a:extLst>
          </p:cNvPr>
          <p:cNvSpPr>
            <a:spLocks noGrp="1" noChangeArrowheads="1"/>
          </p:cNvSpPr>
          <p:nvPr>
            <p:ph type="sldNum" sz="quarter" idx="12"/>
          </p:nvPr>
        </p:nvSpPr>
        <p:spPr/>
        <p:txBody>
          <a:bodyPr/>
          <a:lstStyle>
            <a:lvl1pPr>
              <a:defRPr/>
            </a:lvl1pPr>
          </a:lstStyle>
          <a:p>
            <a:fld id="{31F230E8-F258-409B-A329-977DA4CE4AD7}" type="slidenum">
              <a:rPr lang="en-US" altLang="en-US"/>
              <a:pPr/>
              <a:t>‹#›</a:t>
            </a:fld>
            <a:endParaRPr lang="en-US" altLang="en-US"/>
          </a:p>
        </p:txBody>
      </p:sp>
    </p:spTree>
    <p:extLst>
      <p:ext uri="{BB962C8B-B14F-4D97-AF65-F5344CB8AC3E}">
        <p14:creationId xmlns:p14="http://schemas.microsoft.com/office/powerpoint/2010/main" val="371039429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E2AC4A37-552E-4984-AE35-F27EAEE2971D}"/>
              </a:ext>
            </a:extLst>
          </p:cNvPr>
          <p:cNvSpPr>
            <a:spLocks noGrp="1" noChangeArrowheads="1"/>
          </p:cNvSpPr>
          <p:nvPr>
            <p:ph type="dt" sz="half" idx="10"/>
          </p:nvPr>
        </p:nvSpPr>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4D20640A-7709-4A21-B36A-5872F65AD904}"/>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F2825C0-61A9-4BEB-83F7-0AD8B93C9EF5}"/>
              </a:ext>
            </a:extLst>
          </p:cNvPr>
          <p:cNvSpPr>
            <a:spLocks noGrp="1" noChangeArrowheads="1"/>
          </p:cNvSpPr>
          <p:nvPr>
            <p:ph type="sldNum" sz="quarter" idx="12"/>
          </p:nvPr>
        </p:nvSpPr>
        <p:spPr/>
        <p:txBody>
          <a:bodyPr/>
          <a:lstStyle>
            <a:lvl1pPr>
              <a:defRPr/>
            </a:lvl1pPr>
          </a:lstStyle>
          <a:p>
            <a:fld id="{0475C5AB-AFBA-4F9F-B748-4EF64B0B7770}" type="slidenum">
              <a:rPr lang="en-US" altLang="en-US"/>
              <a:pPr/>
              <a:t>‹#›</a:t>
            </a:fld>
            <a:endParaRPr lang="en-US" altLang="en-US"/>
          </a:p>
        </p:txBody>
      </p:sp>
    </p:spTree>
    <p:extLst>
      <p:ext uri="{BB962C8B-B14F-4D97-AF65-F5344CB8AC3E}">
        <p14:creationId xmlns:p14="http://schemas.microsoft.com/office/powerpoint/2010/main" val="142026831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F5E4CFD-06FE-4542-ABAB-BF1136297791}"/>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5CA6352C-F7A5-4CB5-8136-D37816BE81E4}"/>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E6084D8-AE44-4848-B7CD-5327149B83C4}"/>
              </a:ext>
            </a:extLst>
          </p:cNvPr>
          <p:cNvSpPr>
            <a:spLocks noGrp="1" noChangeArrowheads="1"/>
          </p:cNvSpPr>
          <p:nvPr>
            <p:ph type="sldNum" sz="quarter" idx="12"/>
          </p:nvPr>
        </p:nvSpPr>
        <p:spPr/>
        <p:txBody>
          <a:bodyPr/>
          <a:lstStyle>
            <a:lvl1pPr>
              <a:defRPr/>
            </a:lvl1pPr>
          </a:lstStyle>
          <a:p>
            <a:fld id="{6B648C4D-3114-4B53-8585-1298E718DEFA}" type="slidenum">
              <a:rPr lang="en-US" altLang="en-US"/>
              <a:pPr/>
              <a:t>‹#›</a:t>
            </a:fld>
            <a:endParaRPr lang="en-US" altLang="en-US"/>
          </a:p>
        </p:txBody>
      </p:sp>
    </p:spTree>
    <p:extLst>
      <p:ext uri="{BB962C8B-B14F-4D97-AF65-F5344CB8AC3E}">
        <p14:creationId xmlns:p14="http://schemas.microsoft.com/office/powerpoint/2010/main" val="324028678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13E95B8C-B393-4D9E-A7D7-CA0342FF7828}"/>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963DEF21-C426-41F3-AF07-707E2C8CBA8C}"/>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8E699DCF-83C7-4DEA-9720-394213642511}"/>
              </a:ext>
            </a:extLst>
          </p:cNvPr>
          <p:cNvSpPr>
            <a:spLocks noGrp="1" noChangeArrowheads="1"/>
          </p:cNvSpPr>
          <p:nvPr>
            <p:ph type="sldNum" sz="quarter" idx="12"/>
          </p:nvPr>
        </p:nvSpPr>
        <p:spPr/>
        <p:txBody>
          <a:bodyPr/>
          <a:lstStyle>
            <a:lvl1pPr>
              <a:defRPr/>
            </a:lvl1pPr>
          </a:lstStyle>
          <a:p>
            <a:fld id="{A4AD378B-00AA-4852-8778-7AF36B0F95DB}" type="slidenum">
              <a:rPr lang="en-US" altLang="en-US"/>
              <a:pPr/>
              <a:t>‹#›</a:t>
            </a:fld>
            <a:endParaRPr lang="en-US" altLang="en-US"/>
          </a:p>
        </p:txBody>
      </p:sp>
    </p:spTree>
    <p:extLst>
      <p:ext uri="{BB962C8B-B14F-4D97-AF65-F5344CB8AC3E}">
        <p14:creationId xmlns:p14="http://schemas.microsoft.com/office/powerpoint/2010/main" val="28322878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462D01AD-E562-45AB-9D6A-3395441187A5}"/>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C080610A-5294-4D7F-A0D3-A7E538792436}"/>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FE8026C3-3D23-4022-BC66-490CD340080F}"/>
              </a:ext>
            </a:extLst>
          </p:cNvPr>
          <p:cNvSpPr>
            <a:spLocks noGrp="1" noChangeArrowheads="1"/>
          </p:cNvSpPr>
          <p:nvPr>
            <p:ph type="sldNum" sz="quarter" idx="12"/>
          </p:nvPr>
        </p:nvSpPr>
        <p:spPr/>
        <p:txBody>
          <a:bodyPr/>
          <a:lstStyle>
            <a:lvl1pPr>
              <a:defRPr/>
            </a:lvl1pPr>
          </a:lstStyle>
          <a:p>
            <a:fld id="{DA4E674C-CD95-4D2A-A641-660B9575FCF5}" type="slidenum">
              <a:rPr lang="en-US" altLang="en-US"/>
              <a:pPr/>
              <a:t>‹#›</a:t>
            </a:fld>
            <a:endParaRPr lang="en-US" altLang="en-US"/>
          </a:p>
        </p:txBody>
      </p:sp>
    </p:spTree>
    <p:extLst>
      <p:ext uri="{BB962C8B-B14F-4D97-AF65-F5344CB8AC3E}">
        <p14:creationId xmlns:p14="http://schemas.microsoft.com/office/powerpoint/2010/main" val="20300740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B15FCBA-AC64-44E3-8319-797C6771CB0B}"/>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68CC4DC-BD13-4027-8F11-B3E72545A5FB}"/>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16D82A1-FBB8-4E83-9FB3-F588946CD05D}"/>
              </a:ext>
            </a:extLst>
          </p:cNvPr>
          <p:cNvSpPr>
            <a:spLocks noGrp="1" noChangeArrowheads="1"/>
          </p:cNvSpPr>
          <p:nvPr>
            <p:ph type="sldNum" sz="quarter" idx="12"/>
          </p:nvPr>
        </p:nvSpPr>
        <p:spPr/>
        <p:txBody>
          <a:bodyPr/>
          <a:lstStyle>
            <a:lvl1pPr>
              <a:defRPr/>
            </a:lvl1pPr>
          </a:lstStyle>
          <a:p>
            <a:fld id="{F6EDCE30-981D-4F6A-8F3C-A1073E6B7B55}" type="slidenum">
              <a:rPr lang="en-US" altLang="en-US"/>
              <a:pPr/>
              <a:t>‹#›</a:t>
            </a:fld>
            <a:endParaRPr lang="en-US" altLang="en-US"/>
          </a:p>
        </p:txBody>
      </p:sp>
    </p:spTree>
    <p:extLst>
      <p:ext uri="{BB962C8B-B14F-4D97-AF65-F5344CB8AC3E}">
        <p14:creationId xmlns:p14="http://schemas.microsoft.com/office/powerpoint/2010/main" val="2235597574"/>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D9989F7-3156-429A-A6A4-234D721FCAE6}"/>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1916C61-C0E6-490F-A274-76BA016CA1D5}"/>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078DDF7-A1EF-4173-AF4C-ED0B6A78391F}"/>
              </a:ext>
            </a:extLst>
          </p:cNvPr>
          <p:cNvSpPr>
            <a:spLocks noGrp="1" noChangeArrowheads="1"/>
          </p:cNvSpPr>
          <p:nvPr>
            <p:ph type="sldNum" sz="quarter" idx="12"/>
          </p:nvPr>
        </p:nvSpPr>
        <p:spPr/>
        <p:txBody>
          <a:bodyPr/>
          <a:lstStyle>
            <a:lvl1pPr>
              <a:defRPr/>
            </a:lvl1pPr>
          </a:lstStyle>
          <a:p>
            <a:fld id="{B49A9DB9-951B-438A-BE83-A25F3738088A}" type="slidenum">
              <a:rPr lang="en-US" altLang="en-US"/>
              <a:pPr/>
              <a:t>‹#›</a:t>
            </a:fld>
            <a:endParaRPr lang="en-US" altLang="en-US"/>
          </a:p>
        </p:txBody>
      </p:sp>
    </p:spTree>
    <p:extLst>
      <p:ext uri="{BB962C8B-B14F-4D97-AF65-F5344CB8AC3E}">
        <p14:creationId xmlns:p14="http://schemas.microsoft.com/office/powerpoint/2010/main" val="1089009424"/>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4">
            <a:extLst>
              <a:ext uri="{FF2B5EF4-FFF2-40B4-BE49-F238E27FC236}">
                <a16:creationId xmlns:a16="http://schemas.microsoft.com/office/drawing/2014/main" id="{52CECA11-786C-6D4F-2B93-D1DA036D010B}"/>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402A2A4C-7F17-2940-2D35-0895A98D20A4}"/>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EB3410FF-3B06-794B-98C4-7C80ADDD3360}"/>
              </a:ext>
            </a:extLst>
          </p:cNvPr>
          <p:cNvSpPr>
            <a:spLocks noGrp="1" noChangeArrowheads="1"/>
          </p:cNvSpPr>
          <p:nvPr>
            <p:ph type="sldNum" sz="quarter" idx="12"/>
          </p:nvPr>
        </p:nvSpPr>
        <p:spPr>
          <a:ln/>
        </p:spPr>
        <p:txBody>
          <a:bodyPr/>
          <a:lstStyle>
            <a:lvl1pPr>
              <a:defRPr/>
            </a:lvl1pPr>
          </a:lstStyle>
          <a:p>
            <a:fld id="{C92F31B7-C712-4935-AF9B-811F4C29EDA5}" type="slidenum">
              <a:rPr lang="en-US" altLang="en-US"/>
              <a:pPr/>
              <a:t>‹#›</a:t>
            </a:fld>
            <a:endParaRPr lang="en-US" altLang="en-US"/>
          </a:p>
        </p:txBody>
      </p:sp>
    </p:spTree>
    <p:extLst>
      <p:ext uri="{BB962C8B-B14F-4D97-AF65-F5344CB8AC3E}">
        <p14:creationId xmlns:p14="http://schemas.microsoft.com/office/powerpoint/2010/main" val="55083383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A37B15-06A4-3672-E0B5-1995E1DFE984}"/>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476C39E0-7003-050C-9844-4753EEFA74DF}"/>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38A8923C-5142-96CB-AB54-1646163A3442}"/>
              </a:ext>
            </a:extLst>
          </p:cNvPr>
          <p:cNvSpPr>
            <a:spLocks noGrp="1" noChangeArrowheads="1"/>
          </p:cNvSpPr>
          <p:nvPr>
            <p:ph type="sldNum" sz="quarter" idx="12"/>
          </p:nvPr>
        </p:nvSpPr>
        <p:spPr>
          <a:ln/>
        </p:spPr>
        <p:txBody>
          <a:bodyPr/>
          <a:lstStyle>
            <a:lvl1pPr>
              <a:defRPr/>
            </a:lvl1pPr>
          </a:lstStyle>
          <a:p>
            <a:fld id="{32BEBE0F-B337-407B-8A1E-605D52654F03}" type="slidenum">
              <a:rPr lang="en-US" altLang="en-US"/>
              <a:pPr/>
              <a:t>‹#›</a:t>
            </a:fld>
            <a:endParaRPr lang="en-US" altLang="en-US"/>
          </a:p>
        </p:txBody>
      </p:sp>
    </p:spTree>
    <p:extLst>
      <p:ext uri="{BB962C8B-B14F-4D97-AF65-F5344CB8AC3E}">
        <p14:creationId xmlns:p14="http://schemas.microsoft.com/office/powerpoint/2010/main" val="3846579125"/>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a:extLst>
              <a:ext uri="{FF2B5EF4-FFF2-40B4-BE49-F238E27FC236}">
                <a16:creationId xmlns:a16="http://schemas.microsoft.com/office/drawing/2014/main" id="{EFC7386A-8F65-54FF-70EA-3352A46CAF59}"/>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CACC5773-C828-2D7F-3EAA-6AB3783AD5DA}"/>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D1FBB37C-CFE0-31BB-CCE2-A96AD663F58F}"/>
              </a:ext>
            </a:extLst>
          </p:cNvPr>
          <p:cNvSpPr>
            <a:spLocks noGrp="1" noChangeArrowheads="1"/>
          </p:cNvSpPr>
          <p:nvPr>
            <p:ph type="sldNum" sz="quarter" idx="12"/>
          </p:nvPr>
        </p:nvSpPr>
        <p:spPr>
          <a:ln/>
        </p:spPr>
        <p:txBody>
          <a:bodyPr/>
          <a:lstStyle>
            <a:lvl1pPr>
              <a:defRPr/>
            </a:lvl1pPr>
          </a:lstStyle>
          <a:p>
            <a:fld id="{3C1C598A-63C9-45D2-8CBE-0EDED1A9BFBA}" type="slidenum">
              <a:rPr lang="en-US" altLang="en-US"/>
              <a:pPr/>
              <a:t>‹#›</a:t>
            </a:fld>
            <a:endParaRPr lang="en-US" altLang="en-US"/>
          </a:p>
        </p:txBody>
      </p:sp>
    </p:spTree>
    <p:extLst>
      <p:ext uri="{BB962C8B-B14F-4D97-AF65-F5344CB8AC3E}">
        <p14:creationId xmlns:p14="http://schemas.microsoft.com/office/powerpoint/2010/main" val="10131353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D79E5AC-899F-4D85-A81F-46945EEAE6B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1008150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892A6939-9285-84A8-0BB7-219F6A921803}"/>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201AFD99-8257-66F7-CA17-5B04136FD3DC}"/>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0ED82366-92E8-0504-4B90-264F27381110}"/>
              </a:ext>
            </a:extLst>
          </p:cNvPr>
          <p:cNvSpPr>
            <a:spLocks noGrp="1" noChangeArrowheads="1"/>
          </p:cNvSpPr>
          <p:nvPr>
            <p:ph type="sldNum" sz="quarter" idx="12"/>
          </p:nvPr>
        </p:nvSpPr>
        <p:spPr>
          <a:ln/>
        </p:spPr>
        <p:txBody>
          <a:bodyPr/>
          <a:lstStyle>
            <a:lvl1pPr>
              <a:defRPr/>
            </a:lvl1pPr>
          </a:lstStyle>
          <a:p>
            <a:fld id="{FD3FAB80-4BA2-44CD-94BF-34D6C3BDF98A}" type="slidenum">
              <a:rPr lang="en-US" altLang="en-US"/>
              <a:pPr/>
              <a:t>‹#›</a:t>
            </a:fld>
            <a:endParaRPr lang="en-US" altLang="en-US"/>
          </a:p>
        </p:txBody>
      </p:sp>
    </p:spTree>
    <p:extLst>
      <p:ext uri="{BB962C8B-B14F-4D97-AF65-F5344CB8AC3E}">
        <p14:creationId xmlns:p14="http://schemas.microsoft.com/office/powerpoint/2010/main" val="381504979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20C44B65-502D-0854-8B54-8812408F3445}"/>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a:extLst>
              <a:ext uri="{FF2B5EF4-FFF2-40B4-BE49-F238E27FC236}">
                <a16:creationId xmlns:a16="http://schemas.microsoft.com/office/drawing/2014/main" id="{C9DEFD1C-713E-384A-ED8B-34158675781E}"/>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7B5CD0DC-A4CC-1402-E9C8-1B07F12F258A}"/>
              </a:ext>
            </a:extLst>
          </p:cNvPr>
          <p:cNvSpPr>
            <a:spLocks noGrp="1" noChangeArrowheads="1"/>
          </p:cNvSpPr>
          <p:nvPr>
            <p:ph type="sldNum" sz="quarter" idx="12"/>
          </p:nvPr>
        </p:nvSpPr>
        <p:spPr>
          <a:ln/>
        </p:spPr>
        <p:txBody>
          <a:bodyPr/>
          <a:lstStyle>
            <a:lvl1pPr>
              <a:defRPr/>
            </a:lvl1pPr>
          </a:lstStyle>
          <a:p>
            <a:fld id="{91A5A7CC-A07A-4C40-A5C6-85873B8C3207}" type="slidenum">
              <a:rPr lang="en-US" altLang="en-US"/>
              <a:pPr/>
              <a:t>‹#›</a:t>
            </a:fld>
            <a:endParaRPr lang="en-US" altLang="en-US"/>
          </a:p>
        </p:txBody>
      </p:sp>
    </p:spTree>
    <p:extLst>
      <p:ext uri="{BB962C8B-B14F-4D97-AF65-F5344CB8AC3E}">
        <p14:creationId xmlns:p14="http://schemas.microsoft.com/office/powerpoint/2010/main" val="72955427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CCC0E19-7C98-A178-64F6-3A615C1F9F77}"/>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a:extLst>
              <a:ext uri="{FF2B5EF4-FFF2-40B4-BE49-F238E27FC236}">
                <a16:creationId xmlns:a16="http://schemas.microsoft.com/office/drawing/2014/main" id="{6E0EE7EA-E245-E591-AC1F-FBC386F1CE7E}"/>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6E5F0453-1377-6A06-7D1F-16649DF134B6}"/>
              </a:ext>
            </a:extLst>
          </p:cNvPr>
          <p:cNvSpPr>
            <a:spLocks noGrp="1" noChangeArrowheads="1"/>
          </p:cNvSpPr>
          <p:nvPr>
            <p:ph type="sldNum" sz="quarter" idx="12"/>
          </p:nvPr>
        </p:nvSpPr>
        <p:spPr>
          <a:ln/>
        </p:spPr>
        <p:txBody>
          <a:bodyPr/>
          <a:lstStyle>
            <a:lvl1pPr>
              <a:defRPr/>
            </a:lvl1pPr>
          </a:lstStyle>
          <a:p>
            <a:fld id="{12F46EB9-A6CB-41DF-A146-439C3098CF03}" type="slidenum">
              <a:rPr lang="en-US" altLang="en-US"/>
              <a:pPr/>
              <a:t>‹#›</a:t>
            </a:fld>
            <a:endParaRPr lang="en-US" altLang="en-US"/>
          </a:p>
        </p:txBody>
      </p:sp>
    </p:spTree>
    <p:extLst>
      <p:ext uri="{BB962C8B-B14F-4D97-AF65-F5344CB8AC3E}">
        <p14:creationId xmlns:p14="http://schemas.microsoft.com/office/powerpoint/2010/main" val="427389752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27EC3F6-CC4A-F370-09AE-DDC2A76C4E41}"/>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a:extLst>
              <a:ext uri="{FF2B5EF4-FFF2-40B4-BE49-F238E27FC236}">
                <a16:creationId xmlns:a16="http://schemas.microsoft.com/office/drawing/2014/main" id="{9E475245-7C3F-331C-0EA7-58BD36BD669C}"/>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a:extLst>
              <a:ext uri="{FF2B5EF4-FFF2-40B4-BE49-F238E27FC236}">
                <a16:creationId xmlns:a16="http://schemas.microsoft.com/office/drawing/2014/main" id="{076532A1-179B-4EAD-B31A-EDD26A92F8E4}"/>
              </a:ext>
            </a:extLst>
          </p:cNvPr>
          <p:cNvSpPr>
            <a:spLocks noGrp="1" noChangeArrowheads="1"/>
          </p:cNvSpPr>
          <p:nvPr>
            <p:ph type="sldNum" sz="quarter" idx="12"/>
          </p:nvPr>
        </p:nvSpPr>
        <p:spPr>
          <a:ln/>
        </p:spPr>
        <p:txBody>
          <a:bodyPr/>
          <a:lstStyle>
            <a:lvl1pPr>
              <a:defRPr/>
            </a:lvl1pPr>
          </a:lstStyle>
          <a:p>
            <a:fld id="{A517FABE-DA48-4B94-8E63-B535712C2E8A}" type="slidenum">
              <a:rPr lang="en-US" altLang="en-US"/>
              <a:pPr/>
              <a:t>‹#›</a:t>
            </a:fld>
            <a:endParaRPr lang="en-US" altLang="en-US"/>
          </a:p>
        </p:txBody>
      </p:sp>
    </p:spTree>
    <p:extLst>
      <p:ext uri="{BB962C8B-B14F-4D97-AF65-F5344CB8AC3E}">
        <p14:creationId xmlns:p14="http://schemas.microsoft.com/office/powerpoint/2010/main" val="249819936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38EDC364-E5F8-C72F-39BF-D0164230002D}"/>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AB7804E2-A39B-835B-E2EB-F8F86D4D9682}"/>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122E1CD8-BAFA-1B84-049F-71B6DFC5878E}"/>
              </a:ext>
            </a:extLst>
          </p:cNvPr>
          <p:cNvSpPr>
            <a:spLocks noGrp="1" noChangeArrowheads="1"/>
          </p:cNvSpPr>
          <p:nvPr>
            <p:ph type="sldNum" sz="quarter" idx="12"/>
          </p:nvPr>
        </p:nvSpPr>
        <p:spPr>
          <a:ln/>
        </p:spPr>
        <p:txBody>
          <a:bodyPr/>
          <a:lstStyle>
            <a:lvl1pPr>
              <a:defRPr/>
            </a:lvl1pPr>
          </a:lstStyle>
          <a:p>
            <a:fld id="{50E684FB-A6B8-4D44-815F-40C64DFE44E1}" type="slidenum">
              <a:rPr lang="en-US" altLang="en-US"/>
              <a:pPr/>
              <a:t>‹#›</a:t>
            </a:fld>
            <a:endParaRPr lang="en-US" altLang="en-US"/>
          </a:p>
        </p:txBody>
      </p:sp>
    </p:spTree>
    <p:extLst>
      <p:ext uri="{BB962C8B-B14F-4D97-AF65-F5344CB8AC3E}">
        <p14:creationId xmlns:p14="http://schemas.microsoft.com/office/powerpoint/2010/main" val="1366236304"/>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8EA4C9E1-2091-A1E7-8ACE-8C72FCC290A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B3BA7715-873D-E16F-347B-4B6B4234AC12}"/>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9C92C591-D059-C03E-BE94-7EC47A27277D}"/>
              </a:ext>
            </a:extLst>
          </p:cNvPr>
          <p:cNvSpPr>
            <a:spLocks noGrp="1" noChangeArrowheads="1"/>
          </p:cNvSpPr>
          <p:nvPr>
            <p:ph type="sldNum" sz="quarter" idx="12"/>
          </p:nvPr>
        </p:nvSpPr>
        <p:spPr>
          <a:ln/>
        </p:spPr>
        <p:txBody>
          <a:bodyPr/>
          <a:lstStyle>
            <a:lvl1pPr>
              <a:defRPr/>
            </a:lvl1pPr>
          </a:lstStyle>
          <a:p>
            <a:fld id="{36D63900-FCCE-4F0B-8868-3DC76B5E6743}" type="slidenum">
              <a:rPr lang="en-US" altLang="en-US"/>
              <a:pPr/>
              <a:t>‹#›</a:t>
            </a:fld>
            <a:endParaRPr lang="en-US" altLang="en-US"/>
          </a:p>
        </p:txBody>
      </p:sp>
    </p:spTree>
    <p:extLst>
      <p:ext uri="{BB962C8B-B14F-4D97-AF65-F5344CB8AC3E}">
        <p14:creationId xmlns:p14="http://schemas.microsoft.com/office/powerpoint/2010/main" val="3091624400"/>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9CEC870-1AC6-EBF9-0F25-3A6DC36202F8}"/>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9C3FA0A7-D1C4-94B9-4E5E-CD2BF7317514}"/>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0FC89E7D-E0AF-C5CB-BBC4-A44D017C7817}"/>
              </a:ext>
            </a:extLst>
          </p:cNvPr>
          <p:cNvSpPr>
            <a:spLocks noGrp="1" noChangeArrowheads="1"/>
          </p:cNvSpPr>
          <p:nvPr>
            <p:ph type="sldNum" sz="quarter" idx="12"/>
          </p:nvPr>
        </p:nvSpPr>
        <p:spPr>
          <a:ln/>
        </p:spPr>
        <p:txBody>
          <a:bodyPr/>
          <a:lstStyle>
            <a:lvl1pPr>
              <a:defRPr/>
            </a:lvl1pPr>
          </a:lstStyle>
          <a:p>
            <a:fld id="{CF26BB59-CD5D-458E-A8C7-C8D963A83BE6}" type="slidenum">
              <a:rPr lang="en-US" altLang="en-US"/>
              <a:pPr/>
              <a:t>‹#›</a:t>
            </a:fld>
            <a:endParaRPr lang="en-US" altLang="en-US"/>
          </a:p>
        </p:txBody>
      </p:sp>
    </p:spTree>
    <p:extLst>
      <p:ext uri="{BB962C8B-B14F-4D97-AF65-F5344CB8AC3E}">
        <p14:creationId xmlns:p14="http://schemas.microsoft.com/office/powerpoint/2010/main" val="414422014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97EF5F8-3526-8FCD-CB60-145414CB3AE4}"/>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C04DD086-9469-D402-D1C9-41E3D7D829A2}"/>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AEDB7B84-5160-AC5E-CE9B-3F67AF8F8280}"/>
              </a:ext>
            </a:extLst>
          </p:cNvPr>
          <p:cNvSpPr>
            <a:spLocks noGrp="1" noChangeArrowheads="1"/>
          </p:cNvSpPr>
          <p:nvPr>
            <p:ph type="sldNum" sz="quarter" idx="12"/>
          </p:nvPr>
        </p:nvSpPr>
        <p:spPr>
          <a:ln/>
        </p:spPr>
        <p:txBody>
          <a:bodyPr/>
          <a:lstStyle>
            <a:lvl1pPr>
              <a:defRPr/>
            </a:lvl1pPr>
          </a:lstStyle>
          <a:p>
            <a:fld id="{F9D29F7E-B84B-49E1-8EC4-2BE011CD95FB}" type="slidenum">
              <a:rPr lang="en-US" altLang="en-US"/>
              <a:pPr/>
              <a:t>‹#›</a:t>
            </a:fld>
            <a:endParaRPr lang="en-US" altLang="en-US"/>
          </a:p>
        </p:txBody>
      </p:sp>
    </p:spTree>
    <p:extLst>
      <p:ext uri="{BB962C8B-B14F-4D97-AF65-F5344CB8AC3E}">
        <p14:creationId xmlns:p14="http://schemas.microsoft.com/office/powerpoint/2010/main" val="34274699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47B74949-78D6-40D0-A435-83E2571040A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244274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B851F8FC-7BD1-4968-B1E1-0F5C0D9C762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337928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7F3B7B6-F95A-45BB-AB1E-E5982971799D}" type="slidenum">
              <a:rPr lang="en-US"/>
              <a:pPr>
                <a:defRPr/>
              </a:pPr>
              <a:t>‹#›</a:t>
            </a:fld>
            <a:endParaRPr lang="en-US"/>
          </a:p>
        </p:txBody>
      </p:sp>
    </p:spTree>
    <p:extLst>
      <p:ext uri="{BB962C8B-B14F-4D97-AF65-F5344CB8AC3E}">
        <p14:creationId xmlns:p14="http://schemas.microsoft.com/office/powerpoint/2010/main" val="23602121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0DCFEF1-76CB-4836-BDA4-174F062FFEBB}" type="slidenum">
              <a:rPr lang="en-US"/>
              <a:pPr>
                <a:defRPr/>
              </a:pPr>
              <a:t>‹#›</a:t>
            </a:fld>
            <a:endParaRPr lang="en-US"/>
          </a:p>
        </p:txBody>
      </p:sp>
    </p:spTree>
    <p:extLst>
      <p:ext uri="{BB962C8B-B14F-4D97-AF65-F5344CB8AC3E}">
        <p14:creationId xmlns:p14="http://schemas.microsoft.com/office/powerpoint/2010/main" val="11895983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2D9B0BD-B0D7-4A1A-AAA5-0B73936B411B}" type="slidenum">
              <a:rPr lang="en-US"/>
              <a:pPr>
                <a:defRPr/>
              </a:pPr>
              <a:t>‹#›</a:t>
            </a:fld>
            <a:endParaRPr lang="en-US"/>
          </a:p>
        </p:txBody>
      </p:sp>
    </p:spTree>
    <p:extLst>
      <p:ext uri="{BB962C8B-B14F-4D97-AF65-F5344CB8AC3E}">
        <p14:creationId xmlns:p14="http://schemas.microsoft.com/office/powerpoint/2010/main" val="32402240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16A672F-C008-41DB-9212-17CF8B6E3C41}" type="slidenum">
              <a:rPr lang="en-US"/>
              <a:pPr>
                <a:defRPr/>
              </a:pPr>
              <a:t>‹#›</a:t>
            </a:fld>
            <a:endParaRPr lang="en-US"/>
          </a:p>
        </p:txBody>
      </p:sp>
    </p:spTree>
    <p:extLst>
      <p:ext uri="{BB962C8B-B14F-4D97-AF65-F5344CB8AC3E}">
        <p14:creationId xmlns:p14="http://schemas.microsoft.com/office/powerpoint/2010/main" val="15059207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BB998123-D8CA-4831-8C56-BE3CD4D5DCA5}" type="slidenum">
              <a:rPr lang="en-US"/>
              <a:pPr>
                <a:defRPr/>
              </a:pPr>
              <a:t>‹#›</a:t>
            </a:fld>
            <a:endParaRPr lang="en-US"/>
          </a:p>
        </p:txBody>
      </p:sp>
    </p:spTree>
    <p:extLst>
      <p:ext uri="{BB962C8B-B14F-4D97-AF65-F5344CB8AC3E}">
        <p14:creationId xmlns:p14="http://schemas.microsoft.com/office/powerpoint/2010/main" val="69293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34E8E7-A646-4877-B9B7-C5FC4F84E299}" type="datetime1">
              <a:rPr lang="en-US" smtClean="0"/>
              <a:t>6/16/2022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5ED6D4-7D9A-44F7-91F2-C4B2256C2906}" type="slidenum">
              <a:rPr lang="en-US" smtClean="0"/>
              <a:t>‹#›</a:t>
            </a:fld>
            <a:endParaRPr lang="en-US"/>
          </a:p>
        </p:txBody>
      </p:sp>
    </p:spTree>
    <p:extLst>
      <p:ext uri="{BB962C8B-B14F-4D97-AF65-F5344CB8AC3E}">
        <p14:creationId xmlns:p14="http://schemas.microsoft.com/office/powerpoint/2010/main" val="15455061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D7ACC0D-AF55-472C-A19E-4F19CFFE6FDD}" type="slidenum">
              <a:rPr lang="en-US"/>
              <a:pPr>
                <a:defRPr/>
              </a:pPr>
              <a:t>‹#›</a:t>
            </a:fld>
            <a:endParaRPr lang="en-US"/>
          </a:p>
        </p:txBody>
      </p:sp>
    </p:spTree>
    <p:extLst>
      <p:ext uri="{BB962C8B-B14F-4D97-AF65-F5344CB8AC3E}">
        <p14:creationId xmlns:p14="http://schemas.microsoft.com/office/powerpoint/2010/main" val="26130219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F7645A50-8983-45EF-847B-C050D03D9B65}" type="slidenum">
              <a:rPr lang="en-US"/>
              <a:pPr>
                <a:defRPr/>
              </a:pPr>
              <a:t>‹#›</a:t>
            </a:fld>
            <a:endParaRPr lang="en-US"/>
          </a:p>
        </p:txBody>
      </p:sp>
    </p:spTree>
    <p:extLst>
      <p:ext uri="{BB962C8B-B14F-4D97-AF65-F5344CB8AC3E}">
        <p14:creationId xmlns:p14="http://schemas.microsoft.com/office/powerpoint/2010/main" val="25362127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686969B-3AF0-4910-ABDA-2079E4F54A70}" type="slidenum">
              <a:rPr lang="en-US"/>
              <a:pPr>
                <a:defRPr/>
              </a:pPr>
              <a:t>‹#›</a:t>
            </a:fld>
            <a:endParaRPr lang="en-US"/>
          </a:p>
        </p:txBody>
      </p:sp>
    </p:spTree>
    <p:extLst>
      <p:ext uri="{BB962C8B-B14F-4D97-AF65-F5344CB8AC3E}">
        <p14:creationId xmlns:p14="http://schemas.microsoft.com/office/powerpoint/2010/main" val="24607415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FAA7455-1BEF-4251-8EA4-E59A9B9F2903}" type="slidenum">
              <a:rPr lang="en-US"/>
              <a:pPr>
                <a:defRPr/>
              </a:pPr>
              <a:t>‹#›</a:t>
            </a:fld>
            <a:endParaRPr lang="en-US"/>
          </a:p>
        </p:txBody>
      </p:sp>
    </p:spTree>
    <p:extLst>
      <p:ext uri="{BB962C8B-B14F-4D97-AF65-F5344CB8AC3E}">
        <p14:creationId xmlns:p14="http://schemas.microsoft.com/office/powerpoint/2010/main" val="10464754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A7CBBE3-AA6C-47DF-84AF-A87702FD91C1}" type="slidenum">
              <a:rPr lang="en-US"/>
              <a:pPr>
                <a:defRPr/>
              </a:pPr>
              <a:t>‹#›</a:t>
            </a:fld>
            <a:endParaRPr lang="en-US"/>
          </a:p>
        </p:txBody>
      </p:sp>
    </p:spTree>
    <p:extLst>
      <p:ext uri="{BB962C8B-B14F-4D97-AF65-F5344CB8AC3E}">
        <p14:creationId xmlns:p14="http://schemas.microsoft.com/office/powerpoint/2010/main" val="4072224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35024CD-D485-4183-B77D-36DA9DFFF0E7}" type="slidenum">
              <a:rPr lang="en-US"/>
              <a:pPr>
                <a:defRPr/>
              </a:pPr>
              <a:t>‹#›</a:t>
            </a:fld>
            <a:endParaRPr lang="en-US"/>
          </a:p>
        </p:txBody>
      </p:sp>
    </p:spTree>
    <p:extLst>
      <p:ext uri="{BB962C8B-B14F-4D97-AF65-F5344CB8AC3E}">
        <p14:creationId xmlns:p14="http://schemas.microsoft.com/office/powerpoint/2010/main" val="1485923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B38513B-C6D2-4A3D-B200-41F7703038F8}" type="slidenum">
              <a:rPr lang="en-US"/>
              <a:pPr>
                <a:defRPr/>
              </a:pPr>
              <a:t>‹#›</a:t>
            </a:fld>
            <a:endParaRPr lang="en-US"/>
          </a:p>
        </p:txBody>
      </p:sp>
    </p:spTree>
    <p:extLst>
      <p:ext uri="{BB962C8B-B14F-4D97-AF65-F5344CB8AC3E}">
        <p14:creationId xmlns:p14="http://schemas.microsoft.com/office/powerpoint/2010/main" val="22296924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40C8C89-7576-49D7-B20C-CCC3896D348B}" type="slidenum">
              <a:rPr lang="en-US"/>
              <a:pPr>
                <a:defRPr/>
              </a:pPr>
              <a:t>‹#›</a:t>
            </a:fld>
            <a:endParaRPr lang="en-US"/>
          </a:p>
        </p:txBody>
      </p:sp>
    </p:spTree>
    <p:extLst>
      <p:ext uri="{BB962C8B-B14F-4D97-AF65-F5344CB8AC3E}">
        <p14:creationId xmlns:p14="http://schemas.microsoft.com/office/powerpoint/2010/main" val="18072105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005A273-9E9B-4F18-BD49-E103D2C20F26}"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53246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D02CDE-2321-46F3-B263-CF5E0130563B}"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17141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C2E8168-0B3F-4C7A-A8E7-E25E231D0367}" type="datetime1">
              <a:rPr lang="en-US" smtClean="0"/>
              <a:t>6/16/2022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5ED6D4-7D9A-44F7-91F2-C4B2256C2906}" type="slidenum">
              <a:rPr lang="en-US" smtClean="0"/>
              <a:t>‹#›</a:t>
            </a:fld>
            <a:endParaRPr lang="en-US"/>
          </a:p>
        </p:txBody>
      </p:sp>
    </p:spTree>
    <p:extLst>
      <p:ext uri="{BB962C8B-B14F-4D97-AF65-F5344CB8AC3E}">
        <p14:creationId xmlns:p14="http://schemas.microsoft.com/office/powerpoint/2010/main" val="19004617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34E8E7-A646-4877-B9B7-C5FC4F84E299}"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41135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C2E8168-0B3F-4C7A-A8E7-E25E231D0367}" type="datetime1">
              <a:rPr lang="en-US" smtClean="0">
                <a:solidFill>
                  <a:prstClr val="black">
                    <a:tint val="75000"/>
                  </a:prstClr>
                </a:solidFill>
              </a:rPr>
              <a:pPr/>
              <a:t>6/16/2022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306011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4DFED8-C129-4EE1-8FEF-39F69DF27867}" type="datetime1">
              <a:rPr lang="en-US" smtClean="0">
                <a:solidFill>
                  <a:prstClr val="black">
                    <a:tint val="75000"/>
                  </a:prstClr>
                </a:solidFill>
              </a:rPr>
              <a:pPr/>
              <a:t>6/16/2022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91884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D9D194B-775C-4DC7-8FC2-8032EBE47F89}" type="datetime1">
              <a:rPr lang="en-US" smtClean="0">
                <a:solidFill>
                  <a:prstClr val="black">
                    <a:tint val="75000"/>
                  </a:prstClr>
                </a:solidFill>
              </a:rPr>
              <a:pPr/>
              <a:t>6/16/2022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929165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90A005-4102-451E-BEDB-113252AFB43E}" type="datetime1">
              <a:rPr lang="en-US" smtClean="0">
                <a:solidFill>
                  <a:prstClr val="black">
                    <a:tint val="75000"/>
                  </a:prstClr>
                </a:solidFill>
              </a:rPr>
              <a:pPr/>
              <a:t>6/16/2022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19917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C56272-9256-4C29-8279-315EC6AECA56}" type="datetime1">
              <a:rPr lang="en-US" smtClean="0">
                <a:solidFill>
                  <a:prstClr val="black">
                    <a:tint val="75000"/>
                  </a:prstClr>
                </a:solidFill>
              </a:rPr>
              <a:pPr/>
              <a:t>6/16/2022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23015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7103BC-ACEF-4467-8E52-DBF8D73C8435}" type="datetime1">
              <a:rPr lang="en-US" smtClean="0">
                <a:solidFill>
                  <a:prstClr val="black">
                    <a:tint val="75000"/>
                  </a:prstClr>
                </a:solidFill>
              </a:rPr>
              <a:pPr/>
              <a:t>6/16/2022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276313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110B26-7C2B-463F-ABBC-3FC427C4711D}"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653314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B099A9-253E-4490-80C7-B1C42EEF3A11}"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193565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AE263C7-2350-4319-960D-2CAAE00F522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94511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4DFED8-C129-4EE1-8FEF-39F69DF27867}" type="datetime1">
              <a:rPr lang="en-US" smtClean="0"/>
              <a:t>6/16/2022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5ED6D4-7D9A-44F7-91F2-C4B2256C2906}" type="slidenum">
              <a:rPr lang="en-US" smtClean="0"/>
              <a:t>‹#›</a:t>
            </a:fld>
            <a:endParaRPr lang="en-US"/>
          </a:p>
        </p:txBody>
      </p:sp>
    </p:spTree>
    <p:extLst>
      <p:ext uri="{BB962C8B-B14F-4D97-AF65-F5344CB8AC3E}">
        <p14:creationId xmlns:p14="http://schemas.microsoft.com/office/powerpoint/2010/main" val="16328258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6C7A2E3-3024-4C31-9F16-CC30D57D51C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968873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3FB016-A2A6-48D8-BF9B-86F18F0F3C9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569208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6573AA3-7933-4207-853A-CB638F3E6EC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24421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FA8926C2-C656-4E03-AAFA-59765D643FC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954421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F230920-C948-4880-BD40-09059056745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930869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4AA03C34-BE6D-4C0D-B2C1-D09B8C16EF9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402728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C680AD1-57A2-4D6C-B3FA-5ADF998A346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255386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48B1222-86A4-482D-A565-DF1826282DD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943042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86ECF19-5FA5-4237-84CE-7F146CC580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939133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D79E5AC-899F-4D85-A81F-46945EEAE6B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18358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D9D194B-775C-4DC7-8FC2-8032EBE47F89}" type="datetime1">
              <a:rPr lang="en-US" smtClean="0"/>
              <a:t>6/16/2022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5ED6D4-7D9A-44F7-91F2-C4B2256C2906}" type="slidenum">
              <a:rPr lang="en-US" smtClean="0"/>
              <a:t>‹#›</a:t>
            </a:fld>
            <a:endParaRPr lang="en-US"/>
          </a:p>
        </p:txBody>
      </p:sp>
    </p:spTree>
    <p:extLst>
      <p:ext uri="{BB962C8B-B14F-4D97-AF65-F5344CB8AC3E}">
        <p14:creationId xmlns:p14="http://schemas.microsoft.com/office/powerpoint/2010/main" val="218200610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47B74949-78D6-40D0-A435-83E2571040A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386500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B851F8FC-7BD1-4968-B1E1-0F5C0D9C762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791301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005A273-9E9B-4F18-BD49-E103D2C20F26}"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180218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D02CDE-2321-46F3-B263-CF5E0130563B}"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84451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34E8E7-A646-4877-B9B7-C5FC4F84E299}"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91841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C2E8168-0B3F-4C7A-A8E7-E25E231D0367}" type="datetime1">
              <a:rPr lang="en-US" smtClean="0">
                <a:solidFill>
                  <a:prstClr val="black">
                    <a:tint val="75000"/>
                  </a:prstClr>
                </a:solidFill>
              </a:rPr>
              <a:pPr/>
              <a:t>6/16/2022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372370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4DFED8-C129-4EE1-8FEF-39F69DF27867}" type="datetime1">
              <a:rPr lang="en-US" smtClean="0">
                <a:solidFill>
                  <a:prstClr val="black">
                    <a:tint val="75000"/>
                  </a:prstClr>
                </a:solidFill>
              </a:rPr>
              <a:pPr/>
              <a:t>6/16/2022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2632630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D9D194B-775C-4DC7-8FC2-8032EBE47F89}" type="datetime1">
              <a:rPr lang="en-US" smtClean="0">
                <a:solidFill>
                  <a:prstClr val="black">
                    <a:tint val="75000"/>
                  </a:prstClr>
                </a:solidFill>
              </a:rPr>
              <a:pPr/>
              <a:t>6/16/2022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54219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90A005-4102-451E-BEDB-113252AFB43E}" type="datetime1">
              <a:rPr lang="en-US" smtClean="0">
                <a:solidFill>
                  <a:prstClr val="black">
                    <a:tint val="75000"/>
                  </a:prstClr>
                </a:solidFill>
              </a:rPr>
              <a:pPr/>
              <a:t>6/16/2022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100342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C56272-9256-4C29-8279-315EC6AECA56}" type="datetime1">
              <a:rPr lang="en-US" smtClean="0">
                <a:solidFill>
                  <a:prstClr val="black">
                    <a:tint val="75000"/>
                  </a:prstClr>
                </a:solidFill>
              </a:rPr>
              <a:pPr/>
              <a:t>6/16/2022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50207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90A005-4102-451E-BEDB-113252AFB43E}" type="datetime1">
              <a:rPr lang="en-US" smtClean="0"/>
              <a:t>6/16/2022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5ED6D4-7D9A-44F7-91F2-C4B2256C2906}" type="slidenum">
              <a:rPr lang="en-US" smtClean="0"/>
              <a:t>‹#›</a:t>
            </a:fld>
            <a:endParaRPr lang="en-US"/>
          </a:p>
        </p:txBody>
      </p:sp>
    </p:spTree>
    <p:extLst>
      <p:ext uri="{BB962C8B-B14F-4D97-AF65-F5344CB8AC3E}">
        <p14:creationId xmlns:p14="http://schemas.microsoft.com/office/powerpoint/2010/main" val="20042839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7103BC-ACEF-4467-8E52-DBF8D73C8435}" type="datetime1">
              <a:rPr lang="en-US" smtClean="0">
                <a:solidFill>
                  <a:prstClr val="black">
                    <a:tint val="75000"/>
                  </a:prstClr>
                </a:solidFill>
              </a:rPr>
              <a:pPr/>
              <a:t>6/16/2022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940810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110B26-7C2B-463F-ABBC-3FC427C4711D}"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970294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B099A9-253E-4490-80C7-B1C42EEF3A11}"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003992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005A273-9E9B-4F18-BD49-E103D2C20F26}"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544604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D02CDE-2321-46F3-B263-CF5E0130563B}"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42428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34E8E7-A646-4877-B9B7-C5FC4F84E299}"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6499767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C2E8168-0B3F-4C7A-A8E7-E25E231D0367}" type="datetime1">
              <a:rPr lang="en-US" smtClean="0">
                <a:solidFill>
                  <a:prstClr val="black">
                    <a:tint val="75000"/>
                  </a:prstClr>
                </a:solidFill>
              </a:rPr>
              <a:pPr/>
              <a:t>6/16/2022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0214130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4DFED8-C129-4EE1-8FEF-39F69DF27867}" type="datetime1">
              <a:rPr lang="en-US" smtClean="0">
                <a:solidFill>
                  <a:prstClr val="black">
                    <a:tint val="75000"/>
                  </a:prstClr>
                </a:solidFill>
              </a:rPr>
              <a:pPr/>
              <a:t>6/16/2022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73739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D9D194B-775C-4DC7-8FC2-8032EBE47F89}" type="datetime1">
              <a:rPr lang="en-US" smtClean="0">
                <a:solidFill>
                  <a:prstClr val="black">
                    <a:tint val="75000"/>
                  </a:prstClr>
                </a:solidFill>
              </a:rPr>
              <a:pPr/>
              <a:t>6/16/2022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9520256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90A005-4102-451E-BEDB-113252AFB43E}" type="datetime1">
              <a:rPr lang="en-US" smtClean="0">
                <a:solidFill>
                  <a:prstClr val="black">
                    <a:tint val="75000"/>
                  </a:prstClr>
                </a:solidFill>
              </a:rPr>
              <a:pPr/>
              <a:t>6/16/2022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104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C56272-9256-4C29-8279-315EC6AECA56}" type="datetime1">
              <a:rPr lang="en-US" smtClean="0"/>
              <a:t>6/16/2022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5ED6D4-7D9A-44F7-91F2-C4B2256C2906}" type="slidenum">
              <a:rPr lang="en-US" smtClean="0"/>
              <a:t>‹#›</a:t>
            </a:fld>
            <a:endParaRPr lang="en-US"/>
          </a:p>
        </p:txBody>
      </p:sp>
    </p:spTree>
    <p:extLst>
      <p:ext uri="{BB962C8B-B14F-4D97-AF65-F5344CB8AC3E}">
        <p14:creationId xmlns:p14="http://schemas.microsoft.com/office/powerpoint/2010/main" val="90066357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C56272-9256-4C29-8279-315EC6AECA56}" type="datetime1">
              <a:rPr lang="en-US" smtClean="0">
                <a:solidFill>
                  <a:prstClr val="black">
                    <a:tint val="75000"/>
                  </a:prstClr>
                </a:solidFill>
              </a:rPr>
              <a:pPr/>
              <a:t>6/16/2022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3185292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7103BC-ACEF-4467-8E52-DBF8D73C8435}" type="datetime1">
              <a:rPr lang="en-US" smtClean="0">
                <a:solidFill>
                  <a:prstClr val="black">
                    <a:tint val="75000"/>
                  </a:prstClr>
                </a:solidFill>
              </a:rPr>
              <a:pPr/>
              <a:t>6/16/2022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2809056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110B26-7C2B-463F-ABBC-3FC427C4711D}"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532983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B099A9-253E-4490-80C7-B1C42EEF3A11}"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2233608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005A273-9E9B-4F18-BD49-E103D2C20F26}"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996030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D02CDE-2321-46F3-B263-CF5E0130563B}"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328517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34E8E7-A646-4877-B9B7-C5FC4F84E299}"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36064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C2E8168-0B3F-4C7A-A8E7-E25E231D0367}" type="datetime1">
              <a:rPr lang="en-US" smtClean="0">
                <a:solidFill>
                  <a:prstClr val="black">
                    <a:tint val="75000"/>
                  </a:prstClr>
                </a:solidFill>
              </a:rPr>
              <a:pPr/>
              <a:t>6/16/2022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799206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4DFED8-C129-4EE1-8FEF-39F69DF27867}" type="datetime1">
              <a:rPr lang="en-US" smtClean="0">
                <a:solidFill>
                  <a:prstClr val="black">
                    <a:tint val="75000"/>
                  </a:prstClr>
                </a:solidFill>
              </a:rPr>
              <a:pPr/>
              <a:t>6/16/2022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643432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D9D194B-775C-4DC7-8FC2-8032EBE47F89}" type="datetime1">
              <a:rPr lang="en-US" smtClean="0">
                <a:solidFill>
                  <a:prstClr val="black">
                    <a:tint val="75000"/>
                  </a:prstClr>
                </a:solidFill>
              </a:rPr>
              <a:pPr/>
              <a:t>6/16/2022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66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7103BC-ACEF-4467-8E52-DBF8D73C8435}" type="datetime1">
              <a:rPr lang="en-US" smtClean="0"/>
              <a:t>6/16/2022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5ED6D4-7D9A-44F7-91F2-C4B2256C2906}" type="slidenum">
              <a:rPr lang="en-US" smtClean="0"/>
              <a:t>‹#›</a:t>
            </a:fld>
            <a:endParaRPr lang="en-US"/>
          </a:p>
        </p:txBody>
      </p:sp>
    </p:spTree>
    <p:extLst>
      <p:ext uri="{BB962C8B-B14F-4D97-AF65-F5344CB8AC3E}">
        <p14:creationId xmlns:p14="http://schemas.microsoft.com/office/powerpoint/2010/main" val="30688429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90A005-4102-451E-BEDB-113252AFB43E}" type="datetime1">
              <a:rPr lang="en-US" smtClean="0">
                <a:solidFill>
                  <a:prstClr val="black">
                    <a:tint val="75000"/>
                  </a:prstClr>
                </a:solidFill>
              </a:rPr>
              <a:pPr/>
              <a:t>6/16/2022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132047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C56272-9256-4C29-8279-315EC6AECA56}" type="datetime1">
              <a:rPr lang="en-US" smtClean="0">
                <a:solidFill>
                  <a:prstClr val="black">
                    <a:tint val="75000"/>
                  </a:prstClr>
                </a:solidFill>
              </a:rPr>
              <a:pPr/>
              <a:t>6/16/2022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379660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7103BC-ACEF-4467-8E52-DBF8D73C8435}" type="datetime1">
              <a:rPr lang="en-US" smtClean="0">
                <a:solidFill>
                  <a:prstClr val="black">
                    <a:tint val="75000"/>
                  </a:prstClr>
                </a:solidFill>
              </a:rPr>
              <a:pPr/>
              <a:t>6/16/2022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6726657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110B26-7C2B-463F-ABBC-3FC427C4711D}"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6939589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B099A9-253E-4490-80C7-B1C42EEF3A11}"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2127303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005A273-9E9B-4F18-BD49-E103D2C20F26}"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70667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D02CDE-2321-46F3-B263-CF5E0130563B}"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5488339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34E8E7-A646-4877-B9B7-C5FC4F84E299}"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100872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C2E8168-0B3F-4C7A-A8E7-E25E231D0367}" type="datetime1">
              <a:rPr lang="en-US" smtClean="0">
                <a:solidFill>
                  <a:prstClr val="black">
                    <a:tint val="75000"/>
                  </a:prstClr>
                </a:solidFill>
              </a:rPr>
              <a:pPr/>
              <a:t>6/16/2022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35397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4DFED8-C129-4EE1-8FEF-39F69DF27867}" type="datetime1">
              <a:rPr lang="en-US" smtClean="0">
                <a:solidFill>
                  <a:prstClr val="black">
                    <a:tint val="75000"/>
                  </a:prstClr>
                </a:solidFill>
              </a:rPr>
              <a:pPr/>
              <a:t>6/16/2022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67282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3.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theme" Target="../theme/theme10.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theme" Target="../theme/theme12.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2" Type="http://schemas.openxmlformats.org/officeDocument/2006/relationships/slideLayout" Target="../slideLayouts/slideLayout142.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0" Type="http://schemas.openxmlformats.org/officeDocument/2006/relationships/slideLayout" Target="../slideLayouts/slideLayout150.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0" Type="http://schemas.openxmlformats.org/officeDocument/2006/relationships/slideLayout" Target="../slideLayouts/slideLayout176.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slideLayout" Target="../slideLayouts/slideLayout192.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2" Type="http://schemas.openxmlformats.org/officeDocument/2006/relationships/slideLayout" Target="../slideLayouts/slideLayout194.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0" Type="http://schemas.openxmlformats.org/officeDocument/2006/relationships/slideLayout" Target="../slideLayouts/slideLayout202.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13.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theme" Target="../theme/theme18.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24.xml"/><Relationship Id="rId3" Type="http://schemas.openxmlformats.org/officeDocument/2006/relationships/slideLayout" Target="../slideLayouts/slideLayout219.xml"/><Relationship Id="rId7" Type="http://schemas.openxmlformats.org/officeDocument/2006/relationships/slideLayout" Target="../slideLayouts/slideLayout223.xml"/><Relationship Id="rId12" Type="http://schemas.openxmlformats.org/officeDocument/2006/relationships/theme" Target="../theme/theme19.xml"/><Relationship Id="rId2" Type="http://schemas.openxmlformats.org/officeDocument/2006/relationships/slideLayout" Target="../slideLayouts/slideLayout218.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0" Type="http://schemas.openxmlformats.org/officeDocument/2006/relationships/slideLayout" Target="../slideLayouts/slideLayout226.xml"/><Relationship Id="rId4" Type="http://schemas.openxmlformats.org/officeDocument/2006/relationships/slideLayout" Target="../slideLayouts/slideLayout220.xml"/><Relationship Id="rId9" Type="http://schemas.openxmlformats.org/officeDocument/2006/relationships/slideLayout" Target="../slideLayouts/slideLayout22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6.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7.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8.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9.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FD481A-C515-43A2-8FD5-928224055572}" type="datetime1">
              <a:rPr lang="en-US" smtClean="0"/>
              <a:t>6/16/2022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5ED6D4-7D9A-44F7-91F2-C4B2256C2906}" type="slidenum">
              <a:rPr lang="en-US" smtClean="0"/>
              <a:t>‹#›</a:t>
            </a:fld>
            <a:endParaRPr lang="en-US"/>
          </a:p>
        </p:txBody>
      </p:sp>
    </p:spTree>
    <p:extLst>
      <p:ext uri="{BB962C8B-B14F-4D97-AF65-F5344CB8AC3E}">
        <p14:creationId xmlns:p14="http://schemas.microsoft.com/office/powerpoint/2010/main" val="196230619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defRPr>
            </a:lvl1pPr>
          </a:lstStyle>
          <a:p>
            <a:pPr fontAlgn="base">
              <a:spcBef>
                <a:spcPct val="0"/>
              </a:spcBef>
              <a:spcAft>
                <a:spcPct val="0"/>
              </a:spcAft>
              <a:defRPr/>
            </a:pPr>
            <a:fld id="{D1FAE055-EA03-4B3A-B2DB-A17460DFF228}"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212061037"/>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eaLnBrk="0" fontAlgn="base" hangingPunct="0">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eaLnBrk="0" fontAlgn="base" hangingPunct="0">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defRPr/>
            </a:pPr>
            <a:fld id="{EF43BB93-AC70-42A0-81F8-9AC9CFC0F6E4}" type="slidenum">
              <a:rPr lang="en-US">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404000255"/>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FD481A-C515-43A2-8FD5-928224055572}"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3645858"/>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eaLnBrk="0" fontAlgn="base" hangingPunct="0">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eaLnBrk="0" fontAlgn="base" hangingPunct="0">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defRPr/>
            </a:pPr>
            <a:fld id="{EF43BB93-AC70-42A0-81F8-9AC9CFC0F6E4}" type="slidenum">
              <a:rPr lang="en-US">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943702355"/>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29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a:lvl1pPr>
          </a:lstStyle>
          <a:p>
            <a:pPr fontAlgn="base">
              <a:spcBef>
                <a:spcPct val="0"/>
              </a:spcBef>
              <a:spcAft>
                <a:spcPct val="0"/>
              </a:spcAft>
              <a:defRPr/>
            </a:pPr>
            <a:endParaRPr lang="en-US">
              <a:solidFill>
                <a:srgbClr val="000000"/>
              </a:solidFill>
            </a:endParaRPr>
          </a:p>
        </p:txBody>
      </p:sp>
      <p:sp>
        <p:nvSpPr>
          <p:cNvPr id="12293"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a:lvl1pPr>
          </a:lstStyle>
          <a:p>
            <a:pPr fontAlgn="base">
              <a:spcBef>
                <a:spcPct val="0"/>
              </a:spcBef>
              <a:spcAft>
                <a:spcPct val="0"/>
              </a:spcAft>
              <a:defRPr/>
            </a:pPr>
            <a:endParaRPr lang="en-US">
              <a:solidFill>
                <a:srgbClr val="000000"/>
              </a:solidFill>
            </a:endParaRPr>
          </a:p>
        </p:txBody>
      </p:sp>
      <p:sp>
        <p:nvSpPr>
          <p:cNvPr id="12294"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lvl1pPr>
          </a:lstStyle>
          <a:p>
            <a:pPr fontAlgn="base">
              <a:spcBef>
                <a:spcPct val="0"/>
              </a:spcBef>
              <a:spcAft>
                <a:spcPct val="0"/>
              </a:spcAft>
              <a:defRPr/>
            </a:pPr>
            <a:fld id="{87A88C90-26A0-46F6-9291-03FE034F7E83}"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861764303"/>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 id="2147483928" r:id="rId12"/>
    <p:sldLayoutId id="2147483929"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29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a:lvl1pPr>
          </a:lstStyle>
          <a:p>
            <a:pPr fontAlgn="base">
              <a:spcBef>
                <a:spcPct val="0"/>
              </a:spcBef>
              <a:spcAft>
                <a:spcPct val="0"/>
              </a:spcAft>
              <a:defRPr/>
            </a:pPr>
            <a:endParaRPr lang="en-US">
              <a:solidFill>
                <a:srgbClr val="000000"/>
              </a:solidFill>
            </a:endParaRPr>
          </a:p>
        </p:txBody>
      </p:sp>
      <p:sp>
        <p:nvSpPr>
          <p:cNvPr id="12293"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a:lvl1pPr>
          </a:lstStyle>
          <a:p>
            <a:pPr fontAlgn="base">
              <a:spcBef>
                <a:spcPct val="0"/>
              </a:spcBef>
              <a:spcAft>
                <a:spcPct val="0"/>
              </a:spcAft>
              <a:defRPr/>
            </a:pPr>
            <a:endParaRPr lang="en-US">
              <a:solidFill>
                <a:srgbClr val="000000"/>
              </a:solidFill>
            </a:endParaRPr>
          </a:p>
        </p:txBody>
      </p:sp>
      <p:sp>
        <p:nvSpPr>
          <p:cNvPr id="12294"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lvl1pPr>
          </a:lstStyle>
          <a:p>
            <a:pPr fontAlgn="base">
              <a:spcBef>
                <a:spcPct val="0"/>
              </a:spcBef>
              <a:spcAft>
                <a:spcPct val="0"/>
              </a:spcAft>
              <a:defRPr/>
            </a:pPr>
            <a:fld id="{87A88C90-26A0-46F6-9291-03FE034F7E83}"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715593597"/>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eaLnBrk="0" fontAlgn="base" hangingPunct="0">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eaLnBrk="0" fontAlgn="base" hangingPunct="0">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defRPr/>
            </a:pPr>
            <a:fld id="{EF43BB93-AC70-42A0-81F8-9AC9CFC0F6E4}" type="slidenum">
              <a:rPr lang="en-US">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293608590"/>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29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a:lvl1pPr>
          </a:lstStyle>
          <a:p>
            <a:pPr fontAlgn="base">
              <a:spcBef>
                <a:spcPct val="0"/>
              </a:spcBef>
              <a:spcAft>
                <a:spcPct val="0"/>
              </a:spcAft>
              <a:defRPr/>
            </a:pPr>
            <a:endParaRPr lang="en-US">
              <a:solidFill>
                <a:srgbClr val="000000"/>
              </a:solidFill>
            </a:endParaRPr>
          </a:p>
        </p:txBody>
      </p:sp>
      <p:sp>
        <p:nvSpPr>
          <p:cNvPr id="12293"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a:lvl1pPr>
          </a:lstStyle>
          <a:p>
            <a:pPr fontAlgn="base">
              <a:spcBef>
                <a:spcPct val="0"/>
              </a:spcBef>
              <a:spcAft>
                <a:spcPct val="0"/>
              </a:spcAft>
              <a:defRPr/>
            </a:pPr>
            <a:endParaRPr lang="en-US">
              <a:solidFill>
                <a:srgbClr val="000000"/>
              </a:solidFill>
            </a:endParaRPr>
          </a:p>
        </p:txBody>
      </p:sp>
      <p:sp>
        <p:nvSpPr>
          <p:cNvPr id="12294"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lvl1pPr>
          </a:lstStyle>
          <a:p>
            <a:pPr fontAlgn="base">
              <a:spcBef>
                <a:spcPct val="0"/>
              </a:spcBef>
              <a:spcAft>
                <a:spcPct val="0"/>
              </a:spcAft>
              <a:defRPr/>
            </a:pPr>
            <a:fld id="{87A88C90-26A0-46F6-9291-03FE034F7E83}"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739114102"/>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616B33B8-A451-4ECB-9FAB-48DEFF5127BE}"/>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a:extLst>
              <a:ext uri="{FF2B5EF4-FFF2-40B4-BE49-F238E27FC236}">
                <a16:creationId xmlns:a16="http://schemas.microsoft.com/office/drawing/2014/main" id="{F1643865-9B04-4060-8C4D-FB1B62F5E30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B77C28AB-3725-457E-920C-3FF587441C06}"/>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Arial" charset="0"/>
                <a:cs typeface="Arial" charset="0"/>
              </a:defRPr>
            </a:lvl1pPr>
          </a:lstStyle>
          <a:p>
            <a:pPr>
              <a:defRPr/>
            </a:pPr>
            <a:endParaRPr lang="en-US"/>
          </a:p>
        </p:txBody>
      </p:sp>
      <p:sp>
        <p:nvSpPr>
          <p:cNvPr id="1029" name="Rectangle 5">
            <a:extLst>
              <a:ext uri="{FF2B5EF4-FFF2-40B4-BE49-F238E27FC236}">
                <a16:creationId xmlns:a16="http://schemas.microsoft.com/office/drawing/2014/main" id="{51203094-B939-4939-8532-1789A3988F1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Arial" charset="0"/>
                <a:cs typeface="Arial" charset="0"/>
              </a:defRPr>
            </a:lvl1pPr>
          </a:lstStyle>
          <a:p>
            <a:pPr>
              <a:defRPr/>
            </a:pPr>
            <a:endParaRPr lang="en-US"/>
          </a:p>
        </p:txBody>
      </p:sp>
      <p:sp>
        <p:nvSpPr>
          <p:cNvPr id="1030" name="Rectangle 6">
            <a:extLst>
              <a:ext uri="{FF2B5EF4-FFF2-40B4-BE49-F238E27FC236}">
                <a16:creationId xmlns:a16="http://schemas.microsoft.com/office/drawing/2014/main" id="{65790F8A-02BA-453D-B73F-C4F83CCCB16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defRPr>
            </a:lvl1pPr>
          </a:lstStyle>
          <a:p>
            <a:fld id="{50C9C486-286E-494A-BF55-CB6BFE58C4AF}" type="slidenum">
              <a:rPr lang="en-US" altLang="en-US"/>
              <a:pPr/>
              <a:t>‹#›</a:t>
            </a:fld>
            <a:endParaRPr lang="en-US" altLang="en-US"/>
          </a:p>
        </p:txBody>
      </p:sp>
    </p:spTree>
    <p:extLst>
      <p:ext uri="{BB962C8B-B14F-4D97-AF65-F5344CB8AC3E}">
        <p14:creationId xmlns:p14="http://schemas.microsoft.com/office/powerpoint/2010/main" val="2599853418"/>
      </p:ext>
    </p:extLst>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BAE52223-4C86-D2DD-548D-ABAD0523304D}"/>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a:extLst>
              <a:ext uri="{FF2B5EF4-FFF2-40B4-BE49-F238E27FC236}">
                <a16:creationId xmlns:a16="http://schemas.microsoft.com/office/drawing/2014/main" id="{28822649-5F20-598C-E9F3-48F3FAF20613}"/>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6324" name="Rectangle 4">
            <a:extLst>
              <a:ext uri="{FF2B5EF4-FFF2-40B4-BE49-F238E27FC236}">
                <a16:creationId xmlns:a16="http://schemas.microsoft.com/office/drawing/2014/main" id="{CB1734D6-B525-B6A3-1147-451E9A2D38BD}"/>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a:latin typeface="+mn-lt"/>
              </a:defRPr>
            </a:lvl1pPr>
          </a:lstStyle>
          <a:p>
            <a:pPr>
              <a:defRPr/>
            </a:pPr>
            <a:endParaRPr lang="en-US" altLang="en-US"/>
          </a:p>
        </p:txBody>
      </p:sp>
      <p:sp>
        <p:nvSpPr>
          <p:cNvPr id="56325" name="Rectangle 5">
            <a:extLst>
              <a:ext uri="{FF2B5EF4-FFF2-40B4-BE49-F238E27FC236}">
                <a16:creationId xmlns:a16="http://schemas.microsoft.com/office/drawing/2014/main" id="{C34EF807-83A0-252C-E208-1DC7ABC6FF21}"/>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a:latin typeface="+mn-lt"/>
              </a:defRPr>
            </a:lvl1pPr>
          </a:lstStyle>
          <a:p>
            <a:pPr>
              <a:defRPr/>
            </a:pPr>
            <a:endParaRPr lang="en-US" altLang="en-US"/>
          </a:p>
        </p:txBody>
      </p:sp>
      <p:sp>
        <p:nvSpPr>
          <p:cNvPr id="56326" name="Rectangle 6">
            <a:extLst>
              <a:ext uri="{FF2B5EF4-FFF2-40B4-BE49-F238E27FC236}">
                <a16:creationId xmlns:a16="http://schemas.microsoft.com/office/drawing/2014/main" id="{F3239F92-7078-19A0-1A74-EC2F810FD290}"/>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Times New Roman" panose="02020603050405020304" pitchFamily="18" charset="0"/>
              </a:defRPr>
            </a:lvl1pPr>
          </a:lstStyle>
          <a:p>
            <a:fld id="{8E1A461A-2580-4803-BE98-56C92859902E}" type="slidenum">
              <a:rPr lang="en-US" altLang="en-US"/>
              <a:pPr/>
              <a:t>‹#›</a:t>
            </a:fld>
            <a:endParaRPr lang="en-US" altLang="en-US"/>
          </a:p>
        </p:txBody>
      </p:sp>
    </p:spTree>
    <p:extLst>
      <p:ext uri="{BB962C8B-B14F-4D97-AF65-F5344CB8AC3E}">
        <p14:creationId xmlns:p14="http://schemas.microsoft.com/office/powerpoint/2010/main" val="1555871097"/>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29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a:lvl1pPr>
          </a:lstStyle>
          <a:p>
            <a:pPr fontAlgn="base">
              <a:spcBef>
                <a:spcPct val="0"/>
              </a:spcBef>
              <a:spcAft>
                <a:spcPct val="0"/>
              </a:spcAft>
              <a:defRPr/>
            </a:pPr>
            <a:endParaRPr lang="en-US">
              <a:solidFill>
                <a:srgbClr val="000000"/>
              </a:solidFill>
            </a:endParaRPr>
          </a:p>
        </p:txBody>
      </p:sp>
      <p:sp>
        <p:nvSpPr>
          <p:cNvPr id="12293"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a:lvl1pPr>
          </a:lstStyle>
          <a:p>
            <a:pPr fontAlgn="base">
              <a:spcBef>
                <a:spcPct val="0"/>
              </a:spcBef>
              <a:spcAft>
                <a:spcPct val="0"/>
              </a:spcAft>
              <a:defRPr/>
            </a:pPr>
            <a:endParaRPr lang="en-US">
              <a:solidFill>
                <a:srgbClr val="000000"/>
              </a:solidFill>
            </a:endParaRPr>
          </a:p>
        </p:txBody>
      </p:sp>
      <p:sp>
        <p:nvSpPr>
          <p:cNvPr id="12294"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lvl1pPr>
          </a:lstStyle>
          <a:p>
            <a:pPr fontAlgn="base">
              <a:spcBef>
                <a:spcPct val="0"/>
              </a:spcBef>
              <a:spcAft>
                <a:spcPct val="0"/>
              </a:spcAft>
              <a:defRPr/>
            </a:pPr>
            <a:fld id="{87A88C90-26A0-46F6-9291-03FE034F7E83}"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36657422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9219"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29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solidFill>
                  <a:srgbClr val="000000"/>
                </a:solidFill>
              </a:defRPr>
            </a:lvl1pPr>
          </a:lstStyle>
          <a:p>
            <a:pPr fontAlgn="base">
              <a:spcBef>
                <a:spcPct val="0"/>
              </a:spcBef>
              <a:spcAft>
                <a:spcPct val="0"/>
              </a:spcAft>
              <a:defRPr/>
            </a:pPr>
            <a:endParaRPr lang="en-US"/>
          </a:p>
        </p:txBody>
      </p:sp>
      <p:sp>
        <p:nvSpPr>
          <p:cNvPr id="1229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solidFill>
                  <a:srgbClr val="000000"/>
                </a:solidFill>
              </a:defRPr>
            </a:lvl1pPr>
          </a:lstStyle>
          <a:p>
            <a:pPr fontAlgn="base">
              <a:spcBef>
                <a:spcPct val="0"/>
              </a:spcBef>
              <a:spcAft>
                <a:spcPct val="0"/>
              </a:spcAft>
              <a:defRPr/>
            </a:pPr>
            <a:endParaRPr lang="en-US"/>
          </a:p>
        </p:txBody>
      </p:sp>
      <p:sp>
        <p:nvSpPr>
          <p:cNvPr id="12294"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solidFill>
                  <a:srgbClr val="000000"/>
                </a:solidFill>
              </a:defRPr>
            </a:lvl1pPr>
          </a:lstStyle>
          <a:p>
            <a:pPr fontAlgn="base">
              <a:spcBef>
                <a:spcPct val="0"/>
              </a:spcBef>
              <a:spcAft>
                <a:spcPct val="0"/>
              </a:spcAft>
              <a:defRPr/>
            </a:pPr>
            <a:fld id="{96A12C78-CAD5-463F-AD5A-86896972B915}"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529173867"/>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FD481A-C515-43A2-8FD5-928224055572}"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4178593"/>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29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a:lvl1pPr>
          </a:lstStyle>
          <a:p>
            <a:pPr fontAlgn="base">
              <a:spcBef>
                <a:spcPct val="0"/>
              </a:spcBef>
              <a:spcAft>
                <a:spcPct val="0"/>
              </a:spcAft>
              <a:defRPr/>
            </a:pPr>
            <a:endParaRPr lang="en-US">
              <a:solidFill>
                <a:srgbClr val="000000"/>
              </a:solidFill>
            </a:endParaRPr>
          </a:p>
        </p:txBody>
      </p:sp>
      <p:sp>
        <p:nvSpPr>
          <p:cNvPr id="12293"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a:lvl1pPr>
          </a:lstStyle>
          <a:p>
            <a:pPr fontAlgn="base">
              <a:spcBef>
                <a:spcPct val="0"/>
              </a:spcBef>
              <a:spcAft>
                <a:spcPct val="0"/>
              </a:spcAft>
              <a:defRPr/>
            </a:pPr>
            <a:endParaRPr lang="en-US">
              <a:solidFill>
                <a:srgbClr val="000000"/>
              </a:solidFill>
            </a:endParaRPr>
          </a:p>
        </p:txBody>
      </p:sp>
      <p:sp>
        <p:nvSpPr>
          <p:cNvPr id="12294"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lvl1pPr>
          </a:lstStyle>
          <a:p>
            <a:pPr fontAlgn="base">
              <a:spcBef>
                <a:spcPct val="0"/>
              </a:spcBef>
              <a:spcAft>
                <a:spcPct val="0"/>
              </a:spcAft>
              <a:defRPr/>
            </a:pPr>
            <a:fld id="{87A88C90-26A0-46F6-9291-03FE034F7E83}"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858296239"/>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FD481A-C515-43A2-8FD5-928224055572}"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697069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FD481A-C515-43A2-8FD5-928224055572}"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8060725"/>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FD481A-C515-43A2-8FD5-928224055572}"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48493948"/>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FD481A-C515-43A2-8FD5-928224055572}" type="datetime1">
              <a:rPr lang="en-US" smtClean="0">
                <a:solidFill>
                  <a:prstClr val="black">
                    <a:tint val="75000"/>
                  </a:prstClr>
                </a:solidFill>
              </a:rPr>
              <a:pPr/>
              <a:t>6/16/2022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5ED6D4-7D9A-44F7-91F2-C4B2256C290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86803"/>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2.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2.xml"/></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0.png"/><Relationship Id="rId7"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55.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23.png"/><Relationship Id="rId9" Type="http://schemas.openxmlformats.org/officeDocument/2006/relationships/image" Target="../media/image510.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5.xml"/><Relationship Id="rId5" Type="http://schemas.openxmlformats.org/officeDocument/2006/relationships/image" Target="../media/image25.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notesSlide" Target="../notesSlides/notesSlide14.xml"/><Relationship Id="rId21" Type="http://schemas.openxmlformats.org/officeDocument/2006/relationships/image" Target="../media/image28.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slideLayout" Target="../slideLayouts/slideLayout218.xml"/><Relationship Id="rId16" Type="http://schemas.openxmlformats.org/officeDocument/2006/relationships/image" Target="../media/image19.png"/><Relationship Id="rId20" Type="http://schemas.openxmlformats.org/officeDocument/2006/relationships/image" Target="../media/image27.png"/><Relationship Id="rId1" Type="http://schemas.openxmlformats.org/officeDocument/2006/relationships/themeOverride" Target="../theme/themeOverride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18.xml"/><Relationship Id="rId1" Type="http://schemas.openxmlformats.org/officeDocument/2006/relationships/themeOverride" Target="../theme/themeOverride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5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23.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23.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47.xml"/><Relationship Id="rId5" Type="http://schemas.openxmlformats.org/officeDocument/2006/relationships/chart" Target="../charts/chart1.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0.png"/><Relationship Id="rId7"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460.png"/><Relationship Id="rId9" Type="http://schemas.openxmlformats.org/officeDocument/2006/relationships/image" Target="../media/image51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3.xml"/><Relationship Id="rId5" Type="http://schemas.openxmlformats.org/officeDocument/2006/relationships/image" Target="../media/image46.jpe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60.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8" Type="http://schemas.openxmlformats.org/officeDocument/2006/relationships/image" Target="../media/image530.png"/><Relationship Id="rId3" Type="http://schemas.openxmlformats.org/officeDocument/2006/relationships/image" Target="../media/image51.emf"/><Relationship Id="rId7"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73.xml"/><Relationship Id="rId6" Type="http://schemas.openxmlformats.org/officeDocument/2006/relationships/image" Target="../media/image54.png"/><Relationship Id="rId5" Type="http://schemas.openxmlformats.org/officeDocument/2006/relationships/image" Target="../media/image50.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18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99.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4.xml"/><Relationship Id="rId4" Type="http://schemas.openxmlformats.org/officeDocument/2006/relationships/image" Target="../media/image60.emf"/></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chart" Target="../charts/chart2.xml"/><Relationship Id="rId1" Type="http://schemas.openxmlformats.org/officeDocument/2006/relationships/slideLayout" Target="../slideLayouts/slideLayout74.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85.xml"/><Relationship Id="rId6" Type="http://schemas.openxmlformats.org/officeDocument/2006/relationships/image" Target="../media/image66.JPG"/><Relationship Id="rId5" Type="http://schemas.openxmlformats.org/officeDocument/2006/relationships/image" Target="../media/image65.jpeg"/><Relationship Id="rId4" Type="http://schemas.openxmlformats.org/officeDocument/2006/relationships/image" Target="../media/image64.jpeg"/></Relationships>
</file>

<file path=ppt/slides/_rels/slide3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emf"/><Relationship Id="rId1" Type="http://schemas.openxmlformats.org/officeDocument/2006/relationships/slideLayout" Target="../slideLayouts/slideLayout74.xml"/><Relationship Id="rId6" Type="http://schemas.openxmlformats.org/officeDocument/2006/relationships/image" Target="../media/image70.png"/><Relationship Id="rId5" Type="http://schemas.openxmlformats.org/officeDocument/2006/relationships/chart" Target="../charts/chart3.xml"/><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71.JPG"/><Relationship Id="rId1" Type="http://schemas.openxmlformats.org/officeDocument/2006/relationships/slideLayout" Target="../slideLayouts/slideLayout96.xml"/><Relationship Id="rId4" Type="http://schemas.openxmlformats.org/officeDocument/2006/relationships/image" Target="../media/image72.JPG"/></Relationships>
</file>

<file path=ppt/slides/_rels/slide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266" name="Picture 94" descr="BH4 rxn environment solid"/>
          <p:cNvPicPr>
            <a:picLocks noChangeAspect="1" noChangeArrowheads="1"/>
          </p:cNvPicPr>
          <p:nvPr/>
        </p:nvPicPr>
        <p:blipFill>
          <a:blip r:embed="rId3">
            <a:lum bright="-14000"/>
            <a:extLst>
              <a:ext uri="{28A0092B-C50C-407E-A947-70E740481C1C}">
                <a14:useLocalDpi xmlns:a14="http://schemas.microsoft.com/office/drawing/2010/main" val="0"/>
              </a:ext>
            </a:extLst>
          </a:blip>
          <a:srcRect/>
          <a:stretch>
            <a:fillRect/>
          </a:stretch>
        </p:blipFill>
        <p:spPr bwMode="auto">
          <a:xfrm>
            <a:off x="1752600" y="823934"/>
            <a:ext cx="5791200" cy="384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Rectangle 8"/>
          <p:cNvSpPr>
            <a:spLocks noChangeArrowheads="1"/>
          </p:cNvSpPr>
          <p:nvPr/>
        </p:nvSpPr>
        <p:spPr bwMode="auto">
          <a:xfrm>
            <a:off x="76200" y="4662719"/>
            <a:ext cx="9144000" cy="132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20000"/>
              </a:spcBef>
              <a:spcAft>
                <a:spcPct val="0"/>
              </a:spcAft>
            </a:pPr>
            <a:r>
              <a:rPr lang="en-US" sz="2400" b="1" dirty="0">
                <a:solidFill>
                  <a:srgbClr val="FFFFFF"/>
                </a:solidFill>
              </a:rPr>
              <a:t>Michael J. Janik</a:t>
            </a:r>
          </a:p>
          <a:p>
            <a:pPr algn="ctr" fontAlgn="base">
              <a:spcBef>
                <a:spcPct val="20000"/>
              </a:spcBef>
              <a:spcAft>
                <a:spcPct val="0"/>
              </a:spcAft>
            </a:pPr>
            <a:r>
              <a:rPr lang="en-US" sz="2000" dirty="0">
                <a:solidFill>
                  <a:srgbClr val="FFFFFF"/>
                </a:solidFill>
              </a:rPr>
              <a:t>Professor of Chemical Engineering</a:t>
            </a:r>
          </a:p>
          <a:p>
            <a:pPr algn="ctr" fontAlgn="base">
              <a:spcBef>
                <a:spcPct val="20000"/>
              </a:spcBef>
              <a:spcAft>
                <a:spcPct val="0"/>
              </a:spcAft>
            </a:pPr>
            <a:r>
              <a:rPr lang="en-US" sz="2000" dirty="0">
                <a:solidFill>
                  <a:srgbClr val="FFFFFF"/>
                </a:solidFill>
              </a:rPr>
              <a:t>Pennsylvania State University	mjanik@psu.edu</a:t>
            </a:r>
          </a:p>
          <a:p>
            <a:pPr algn="ctr" fontAlgn="base">
              <a:spcBef>
                <a:spcPct val="20000"/>
              </a:spcBef>
              <a:spcAft>
                <a:spcPct val="0"/>
              </a:spcAft>
            </a:pPr>
            <a:r>
              <a:rPr lang="en-US" sz="2000" dirty="0">
                <a:solidFill>
                  <a:srgbClr val="FFFFFF"/>
                </a:solidFill>
              </a:rPr>
              <a:t>Mississippi State University – </a:t>
            </a:r>
            <a:r>
              <a:rPr lang="en-US" sz="2000" dirty="0" err="1">
                <a:solidFill>
                  <a:srgbClr val="FFFFFF"/>
                </a:solidFill>
              </a:rPr>
              <a:t>iCOMSE</a:t>
            </a:r>
            <a:r>
              <a:rPr lang="en-US" sz="2000" dirty="0">
                <a:solidFill>
                  <a:srgbClr val="FFFFFF"/>
                </a:solidFill>
              </a:rPr>
              <a:t> Workshop</a:t>
            </a:r>
            <a:endParaRPr lang="en-US" sz="2000" i="1" dirty="0">
              <a:solidFill>
                <a:srgbClr val="000000"/>
              </a:solidFill>
            </a:endParaRPr>
          </a:p>
          <a:p>
            <a:pPr algn="ctr" fontAlgn="base">
              <a:spcBef>
                <a:spcPct val="20000"/>
              </a:spcBef>
              <a:spcAft>
                <a:spcPct val="0"/>
              </a:spcAft>
            </a:pPr>
            <a:r>
              <a:rPr lang="en-US" sz="2000" i="1" dirty="0">
                <a:solidFill>
                  <a:srgbClr val="FFFFFF"/>
                </a:solidFill>
              </a:rPr>
              <a:t>June 16, 2022</a:t>
            </a:r>
            <a:endParaRPr lang="en-US" sz="2000" dirty="0">
              <a:solidFill>
                <a:srgbClr val="FFFFFF"/>
              </a:solidFill>
            </a:endParaRPr>
          </a:p>
        </p:txBody>
      </p:sp>
      <p:sp>
        <p:nvSpPr>
          <p:cNvPr id="11269" name="Rectangle 7"/>
          <p:cNvSpPr>
            <a:spLocks noChangeArrowheads="1"/>
          </p:cNvSpPr>
          <p:nvPr/>
        </p:nvSpPr>
        <p:spPr bwMode="auto">
          <a:xfrm>
            <a:off x="125929" y="-228600"/>
            <a:ext cx="8906150" cy="1676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fontAlgn="base">
              <a:lnSpc>
                <a:spcPct val="70000"/>
              </a:lnSpc>
              <a:spcBef>
                <a:spcPct val="0"/>
              </a:spcBef>
              <a:spcAft>
                <a:spcPct val="0"/>
              </a:spcAft>
            </a:pPr>
            <a:r>
              <a:rPr lang="en-US" sz="3200" b="1" dirty="0">
                <a:solidFill>
                  <a:srgbClr val="FFFF00"/>
                </a:solidFill>
                <a:latin typeface="Calibri"/>
                <a:ea typeface="Calibri"/>
                <a:cs typeface="Times New Roman"/>
              </a:rPr>
              <a:t>Electronic structure modeling of </a:t>
            </a:r>
            <a:r>
              <a:rPr lang="en-US" sz="3200" b="1" dirty="0" err="1">
                <a:solidFill>
                  <a:srgbClr val="FFFF00"/>
                </a:solidFill>
                <a:latin typeface="Calibri"/>
                <a:ea typeface="Calibri"/>
                <a:cs typeface="Times New Roman"/>
              </a:rPr>
              <a:t>electrocatalysis</a:t>
            </a:r>
            <a:r>
              <a:rPr lang="en-US" sz="3200" b="1" dirty="0">
                <a:solidFill>
                  <a:srgbClr val="FFFF00"/>
                </a:solidFill>
                <a:latin typeface="Calibri"/>
                <a:ea typeface="Calibri"/>
                <a:cs typeface="Times New Roman"/>
              </a:rPr>
              <a:t> at the electrode-electrolyte interface</a:t>
            </a:r>
            <a:endParaRPr lang="en-US" sz="4400" dirty="0">
              <a:solidFill>
                <a:srgbClr val="FFFF00"/>
              </a:solidFill>
            </a:endParaRPr>
          </a:p>
        </p:txBody>
      </p:sp>
      <p:pic>
        <p:nvPicPr>
          <p:cNvPr id="11272" name="Picture 1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3800" y="2957513"/>
            <a:ext cx="2855913" cy="1919287"/>
          </a:xfrm>
          <a:prstGeom prst="rect">
            <a:avLst/>
          </a:prstGeom>
          <a:solidFill>
            <a:schemeClr val="tx1"/>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23" y="2768810"/>
            <a:ext cx="2523698" cy="2296692"/>
          </a:xfrm>
          <a:prstGeom prst="rect">
            <a:avLst/>
          </a:prstGeom>
          <a:solidFill>
            <a:schemeClr val="tx1"/>
          </a:solidFill>
          <a:ln>
            <a:solidFill>
              <a:srgbClr val="FFFF66"/>
            </a:solidFill>
          </a:ln>
          <a:effec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28927" y="1115568"/>
            <a:ext cx="2803151" cy="1591056"/>
          </a:xfrm>
          <a:prstGeom prst="rect">
            <a:avLst/>
          </a:prstGeom>
        </p:spPr>
      </p:pic>
      <p:pic>
        <p:nvPicPr>
          <p:cNvPr id="11" name="Picture 6"/>
          <p:cNvPicPr>
            <a:picLocks noChangeAspect="1" noChangeArrowheads="1"/>
          </p:cNvPicPr>
          <p:nvPr/>
        </p:nvPicPr>
        <p:blipFill rotWithShape="1">
          <a:blip r:embed="rId7" cstate="print"/>
          <a:srcRect l="8569" t="18745" r="2069" b="3384"/>
          <a:stretch/>
        </p:blipFill>
        <p:spPr bwMode="auto">
          <a:xfrm>
            <a:off x="125929" y="930730"/>
            <a:ext cx="2408709" cy="1730174"/>
          </a:xfrm>
          <a:prstGeom prst="rect">
            <a:avLst/>
          </a:prstGeom>
          <a:noFill/>
          <a:ln w="9525">
            <a:noFill/>
            <a:miter lim="800000"/>
            <a:headEnd/>
            <a:tailEnd/>
          </a:ln>
        </p:spPr>
      </p:pic>
    </p:spTree>
    <p:extLst>
      <p:ext uri="{BB962C8B-B14F-4D97-AF65-F5344CB8AC3E}">
        <p14:creationId xmlns:p14="http://schemas.microsoft.com/office/powerpoint/2010/main" val="3855518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2">
            <a:extLst>
              <a:ext uri="{FF2B5EF4-FFF2-40B4-BE49-F238E27FC236}">
                <a16:creationId xmlns:a16="http://schemas.microsoft.com/office/drawing/2014/main" id="{C762973D-95F0-40DB-A421-985805482B9F}"/>
              </a:ext>
            </a:extLst>
          </p:cNvPr>
          <p:cNvSpPr txBox="1">
            <a:spLocks noChangeArrowheads="1"/>
          </p:cNvSpPr>
          <p:nvPr/>
        </p:nvSpPr>
        <p:spPr bwMode="auto">
          <a:xfrm>
            <a:off x="0" y="0"/>
            <a:ext cx="9140825"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lang="en-US" altLang="en-US" sz="3600" b="1" dirty="0" err="1">
                <a:solidFill>
                  <a:srgbClr val="333399"/>
                </a:solidFill>
                <a:latin typeface="Times New Roman" panose="02020603050405020304" pitchFamily="18" charset="0"/>
                <a:sym typeface="Symbol" panose="05050102010706020507" pitchFamily="18" charset="2"/>
              </a:rPr>
              <a:t>H</a:t>
            </a:r>
            <a:r>
              <a:rPr lang="en-US" altLang="en-US" sz="3600" b="1" baseline="30000" dirty="0" err="1">
                <a:solidFill>
                  <a:srgbClr val="333399"/>
                </a:solidFill>
                <a:latin typeface="Times New Roman" panose="02020603050405020304" pitchFamily="18" charset="0"/>
                <a:sym typeface="Symbol" panose="05050102010706020507" pitchFamily="18" charset="2"/>
              </a:rPr>
              <a:t>+</a:t>
            </a:r>
            <a:r>
              <a:rPr lang="en-US" altLang="en-US" sz="3600" b="1" baseline="-25000" dirty="0" err="1">
                <a:solidFill>
                  <a:srgbClr val="333399"/>
                </a:solidFill>
                <a:latin typeface="Times New Roman" panose="02020603050405020304" pitchFamily="18" charset="0"/>
                <a:sym typeface="Symbol" panose="05050102010706020507" pitchFamily="18" charset="2"/>
              </a:rPr>
              <a:t>aqueous</a:t>
            </a:r>
            <a:r>
              <a:rPr lang="en-US" altLang="en-US" sz="3600" b="1" dirty="0">
                <a:solidFill>
                  <a:srgbClr val="333399"/>
                </a:solidFill>
                <a:latin typeface="Times New Roman" panose="02020603050405020304" pitchFamily="18" charset="0"/>
                <a:sym typeface="Symbol" panose="05050102010706020507" pitchFamily="18" charset="2"/>
              </a:rPr>
              <a:t>+ e</a:t>
            </a:r>
            <a:r>
              <a:rPr lang="en-US" altLang="en-US" sz="3600" b="1" baseline="30000" dirty="0">
                <a:solidFill>
                  <a:srgbClr val="333399"/>
                </a:solidFill>
                <a:latin typeface="Times New Roman" panose="02020603050405020304" pitchFamily="18" charset="0"/>
                <a:sym typeface="Symbol" panose="05050102010706020507" pitchFamily="18" charset="2"/>
              </a:rPr>
              <a:t>-</a:t>
            </a:r>
            <a:r>
              <a:rPr lang="en-US" altLang="en-US" sz="3600" b="1" dirty="0">
                <a:solidFill>
                  <a:srgbClr val="333399"/>
                </a:solidFill>
                <a:latin typeface="Times New Roman" panose="02020603050405020304" pitchFamily="18" charset="0"/>
                <a:sym typeface="Symbol" panose="05050102010706020507" pitchFamily="18" charset="2"/>
              </a:rPr>
              <a:t> + * </a:t>
            </a:r>
            <a:r>
              <a:rPr lang="en-US" altLang="en-US" sz="3600" b="1" dirty="0">
                <a:solidFill>
                  <a:srgbClr val="333399"/>
                </a:solidFill>
                <a:latin typeface="Times New Roman" panose="02020603050405020304" pitchFamily="18" charset="0"/>
                <a:sym typeface="Wingdings" panose="05000000000000000000" pitchFamily="2" charset="2"/>
              </a:rPr>
              <a:t> H*</a:t>
            </a:r>
          </a:p>
          <a:p>
            <a:pPr eaLnBrk="0" fontAlgn="base" hangingPunct="0">
              <a:spcBef>
                <a:spcPct val="50000"/>
              </a:spcBef>
              <a:spcAft>
                <a:spcPct val="0"/>
              </a:spcAft>
              <a:buNone/>
              <a:defRPr/>
            </a:pPr>
            <a:r>
              <a:rPr lang="en-US" altLang="en-US" sz="3600" b="1" dirty="0">
                <a:solidFill>
                  <a:srgbClr val="333399"/>
                </a:solidFill>
                <a:latin typeface="Times New Roman" panose="02020603050405020304" pitchFamily="18" charset="0"/>
                <a:sym typeface="Symbol" panose="05050102010706020507" pitchFamily="18" charset="2"/>
              </a:rPr>
              <a:t>G</a:t>
            </a:r>
            <a:r>
              <a:rPr lang="en-US" altLang="en-US" sz="3600" b="1" baseline="-25000" dirty="0">
                <a:solidFill>
                  <a:srgbClr val="333399"/>
                </a:solidFill>
                <a:latin typeface="Times New Roman" panose="02020603050405020304" pitchFamily="18" charset="0"/>
                <a:sym typeface="Symbol" panose="05050102010706020507" pitchFamily="18" charset="2"/>
              </a:rPr>
              <a:t>ads</a:t>
            </a:r>
            <a:r>
              <a:rPr lang="en-US" altLang="en-US" sz="3600" b="1" dirty="0">
                <a:solidFill>
                  <a:srgbClr val="333399"/>
                </a:solidFill>
                <a:latin typeface="Times New Roman" panose="02020603050405020304" pitchFamily="18" charset="0"/>
                <a:sym typeface="Symbol" panose="05050102010706020507" pitchFamily="18" charset="2"/>
              </a:rPr>
              <a:t> = G</a:t>
            </a:r>
            <a:r>
              <a:rPr lang="en-US" altLang="en-US" sz="3600" b="1" baseline="-25000" dirty="0">
                <a:solidFill>
                  <a:srgbClr val="333399"/>
                </a:solidFill>
                <a:latin typeface="Times New Roman" panose="02020603050405020304" pitchFamily="18" charset="0"/>
                <a:sym typeface="Symbol" panose="05050102010706020507" pitchFamily="18" charset="2"/>
              </a:rPr>
              <a:t>H*</a:t>
            </a:r>
            <a:r>
              <a:rPr lang="en-US" altLang="en-US" sz="3600" b="1" dirty="0">
                <a:solidFill>
                  <a:srgbClr val="333399"/>
                </a:solidFill>
                <a:latin typeface="Times New Roman" panose="02020603050405020304" pitchFamily="18" charset="0"/>
                <a:sym typeface="Symbol" panose="05050102010706020507" pitchFamily="18" charset="2"/>
              </a:rPr>
              <a:t> - G</a:t>
            </a:r>
            <a:r>
              <a:rPr lang="en-US" altLang="en-US" sz="3600" b="1" baseline="-25000" dirty="0">
                <a:solidFill>
                  <a:srgbClr val="333399"/>
                </a:solidFill>
                <a:latin typeface="Times New Roman" panose="02020603050405020304" pitchFamily="18" charset="0"/>
                <a:sym typeface="Symbol" panose="05050102010706020507" pitchFamily="18" charset="2"/>
              </a:rPr>
              <a:t>*</a:t>
            </a:r>
            <a:r>
              <a:rPr lang="en-US" altLang="en-US" sz="3600" b="1" dirty="0">
                <a:solidFill>
                  <a:srgbClr val="333399"/>
                </a:solidFill>
                <a:latin typeface="Times New Roman" panose="02020603050405020304" pitchFamily="18" charset="0"/>
                <a:sym typeface="Symbol" panose="05050102010706020507" pitchFamily="18" charset="2"/>
              </a:rPr>
              <a:t> - G</a:t>
            </a:r>
            <a:r>
              <a:rPr lang="en-US" altLang="en-US" sz="3600" b="1" baseline="-25000" dirty="0">
                <a:solidFill>
                  <a:srgbClr val="333399"/>
                </a:solidFill>
                <a:latin typeface="Times New Roman" panose="02020603050405020304" pitchFamily="18" charset="0"/>
                <a:sym typeface="Symbol" panose="05050102010706020507" pitchFamily="18" charset="2"/>
              </a:rPr>
              <a:t>H+</a:t>
            </a:r>
            <a:r>
              <a:rPr lang="en-US" altLang="en-US" sz="3600" b="1" dirty="0">
                <a:solidFill>
                  <a:srgbClr val="333399"/>
                </a:solidFill>
                <a:latin typeface="Times New Roman" panose="02020603050405020304" pitchFamily="18" charset="0"/>
                <a:sym typeface="Symbol" panose="05050102010706020507" pitchFamily="18" charset="2"/>
              </a:rPr>
              <a:t>-G</a:t>
            </a:r>
            <a:r>
              <a:rPr lang="en-US" altLang="en-US" sz="3600" b="1" baseline="-25000" dirty="0">
                <a:solidFill>
                  <a:srgbClr val="333399"/>
                </a:solidFill>
                <a:latin typeface="Times New Roman" panose="02020603050405020304" pitchFamily="18" charset="0"/>
                <a:sym typeface="Symbol" panose="05050102010706020507" pitchFamily="18" charset="2"/>
              </a:rPr>
              <a:t>e </a:t>
            </a:r>
            <a:endParaRPr lang="en-US" altLang="en-US" sz="3600" b="1" dirty="0">
              <a:solidFill>
                <a:srgbClr val="333399"/>
              </a:solidFill>
              <a:latin typeface="Times New Roman" panose="02020603050405020304" pitchFamily="18" charset="0"/>
              <a:sym typeface="Symbol" panose="05050102010706020507" pitchFamily="18" charset="2"/>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lang="en-US" altLang="en-US" sz="3600" b="1" dirty="0">
                <a:solidFill>
                  <a:srgbClr val="333399"/>
                </a:solidFill>
                <a:latin typeface="Times New Roman" panose="02020603050405020304" pitchFamily="18" charset="0"/>
                <a:sym typeface="Wingdings" panose="05000000000000000000" pitchFamily="2" charset="2"/>
              </a:rPr>
              <a:t>Choice 1)</a:t>
            </a:r>
          </a:p>
          <a:p>
            <a:pPr eaLnBrk="0" fontAlgn="base" hangingPunct="0">
              <a:spcBef>
                <a:spcPct val="50000"/>
              </a:spcBef>
              <a:spcAft>
                <a:spcPct val="0"/>
              </a:spcAft>
              <a:buNone/>
              <a:defRPr/>
            </a:pPr>
            <a:r>
              <a:rPr lang="en-US" altLang="en-US" b="1" dirty="0">
                <a:solidFill>
                  <a:srgbClr val="333399"/>
                </a:solidFill>
                <a:latin typeface="Times New Roman" panose="02020603050405020304" pitchFamily="18" charset="0"/>
                <a:sym typeface="Symbol" panose="05050102010706020507" pitchFamily="18" charset="2"/>
              </a:rPr>
              <a:t>G</a:t>
            </a:r>
            <a:r>
              <a:rPr lang="en-US" altLang="en-US" b="1" baseline="-25000" dirty="0">
                <a:solidFill>
                  <a:srgbClr val="333399"/>
                </a:solidFill>
                <a:latin typeface="Times New Roman" panose="02020603050405020304" pitchFamily="18" charset="0"/>
                <a:sym typeface="Symbol" panose="05050102010706020507" pitchFamily="18" charset="2"/>
              </a:rPr>
              <a:t>ads</a:t>
            </a:r>
            <a:r>
              <a:rPr lang="en-US" altLang="en-US" b="1" dirty="0">
                <a:solidFill>
                  <a:srgbClr val="333399"/>
                </a:solidFill>
                <a:latin typeface="Times New Roman" panose="02020603050405020304" pitchFamily="18" charset="0"/>
                <a:sym typeface="Symbol" panose="05050102010706020507" pitchFamily="18" charset="2"/>
              </a:rPr>
              <a:t>(</a:t>
            </a:r>
            <a:r>
              <a:rPr lang="en-US" altLang="en-US" b="1" dirty="0" err="1">
                <a:solidFill>
                  <a:srgbClr val="333399"/>
                </a:solidFill>
                <a:latin typeface="Times New Roman" panose="02020603050405020304" pitchFamily="18" charset="0"/>
                <a:sym typeface="Symbol" panose="05050102010706020507" pitchFamily="18" charset="2"/>
              </a:rPr>
              <a:t>U</a:t>
            </a:r>
            <a:r>
              <a:rPr lang="en-US" altLang="en-US" b="1" baseline="-25000" dirty="0" err="1">
                <a:solidFill>
                  <a:srgbClr val="333399"/>
                </a:solidFill>
                <a:latin typeface="Times New Roman" panose="02020603050405020304" pitchFamily="18" charset="0"/>
                <a:sym typeface="Symbol" panose="05050102010706020507" pitchFamily="18" charset="2"/>
              </a:rPr>
              <a:t>abs</a:t>
            </a:r>
            <a:r>
              <a:rPr lang="en-US" altLang="en-US" b="1" dirty="0">
                <a:solidFill>
                  <a:srgbClr val="333399"/>
                </a:solidFill>
                <a:latin typeface="Times New Roman" panose="02020603050405020304" pitchFamily="18" charset="0"/>
                <a:sym typeface="Symbol" panose="05050102010706020507" pitchFamily="18" charset="2"/>
              </a:rPr>
              <a:t>) = G</a:t>
            </a:r>
            <a:r>
              <a:rPr lang="en-US" altLang="en-US" b="1" baseline="-25000" dirty="0">
                <a:solidFill>
                  <a:srgbClr val="333399"/>
                </a:solidFill>
                <a:latin typeface="Times New Roman" panose="02020603050405020304" pitchFamily="18" charset="0"/>
                <a:sym typeface="Symbol" panose="05050102010706020507" pitchFamily="18" charset="2"/>
              </a:rPr>
              <a:t>H*</a:t>
            </a:r>
            <a:r>
              <a:rPr lang="en-US" altLang="en-US" b="1" dirty="0">
                <a:solidFill>
                  <a:srgbClr val="333399"/>
                </a:solidFill>
                <a:latin typeface="Times New Roman" panose="02020603050405020304" pitchFamily="18" charset="0"/>
                <a:sym typeface="Symbol" panose="05050102010706020507" pitchFamily="18" charset="2"/>
              </a:rPr>
              <a:t> - G</a:t>
            </a:r>
            <a:r>
              <a:rPr lang="en-US" altLang="en-US" b="1" baseline="-25000" dirty="0">
                <a:solidFill>
                  <a:srgbClr val="333399"/>
                </a:solidFill>
                <a:latin typeface="Times New Roman" panose="02020603050405020304" pitchFamily="18" charset="0"/>
                <a:sym typeface="Symbol" panose="05050102010706020507" pitchFamily="18" charset="2"/>
              </a:rPr>
              <a:t>*</a:t>
            </a:r>
            <a:r>
              <a:rPr lang="en-US" altLang="en-US" b="1" dirty="0">
                <a:solidFill>
                  <a:srgbClr val="333399"/>
                </a:solidFill>
                <a:latin typeface="Times New Roman" panose="02020603050405020304" pitchFamily="18" charset="0"/>
                <a:sym typeface="Symbol" panose="05050102010706020507" pitchFamily="18" charset="2"/>
              </a:rPr>
              <a:t> - </a:t>
            </a:r>
            <a:r>
              <a:rPr lang="en-US" altLang="en-US" b="1" dirty="0" err="1">
                <a:solidFill>
                  <a:srgbClr val="333399"/>
                </a:solidFill>
                <a:latin typeface="Times New Roman" panose="02020603050405020304" pitchFamily="18" charset="0"/>
                <a:sym typeface="Symbol" panose="05050102010706020507" pitchFamily="18" charset="2"/>
              </a:rPr>
              <a:t>G</a:t>
            </a:r>
            <a:r>
              <a:rPr lang="en-US" altLang="en-US" b="1" baseline="-25000" dirty="0" err="1">
                <a:solidFill>
                  <a:srgbClr val="333399"/>
                </a:solidFill>
                <a:latin typeface="Times New Roman" panose="02020603050405020304" pitchFamily="18" charset="0"/>
                <a:sym typeface="Symbol" panose="05050102010706020507" pitchFamily="18" charset="2"/>
              </a:rPr>
              <a:t>H+,gas</a:t>
            </a:r>
            <a:r>
              <a:rPr lang="en-US" altLang="en-US" b="1" dirty="0">
                <a:solidFill>
                  <a:srgbClr val="333399"/>
                </a:solidFill>
                <a:latin typeface="Times New Roman" panose="02020603050405020304" pitchFamily="18" charset="0"/>
                <a:sym typeface="Symbol" panose="05050102010706020507" pitchFamily="18" charset="2"/>
              </a:rPr>
              <a:t>+ G</a:t>
            </a:r>
            <a:r>
              <a:rPr lang="en-US" altLang="en-US" b="1" baseline="-25000" dirty="0">
                <a:solidFill>
                  <a:srgbClr val="333399"/>
                </a:solidFill>
                <a:latin typeface="Times New Roman" panose="02020603050405020304" pitchFamily="18" charset="0"/>
                <a:sym typeface="Symbol" panose="05050102010706020507" pitchFamily="18" charset="2"/>
              </a:rPr>
              <a:t>H+, </a:t>
            </a:r>
            <a:r>
              <a:rPr lang="en-US" altLang="en-US" b="1" baseline="-25000" dirty="0" err="1">
                <a:solidFill>
                  <a:srgbClr val="333399"/>
                </a:solidFill>
                <a:latin typeface="Times New Roman" panose="02020603050405020304" pitchFamily="18" charset="0"/>
                <a:sym typeface="Symbol" panose="05050102010706020507" pitchFamily="18" charset="2"/>
              </a:rPr>
              <a:t>solv</a:t>
            </a:r>
            <a:r>
              <a:rPr lang="en-US" altLang="en-US" b="1" dirty="0">
                <a:solidFill>
                  <a:srgbClr val="333399"/>
                </a:solidFill>
                <a:latin typeface="Times New Roman" panose="02020603050405020304" pitchFamily="18" charset="0"/>
                <a:sym typeface="Symbol" panose="05050102010706020507" pitchFamily="18" charset="2"/>
              </a:rPr>
              <a:t>) +|e</a:t>
            </a:r>
            <a:r>
              <a:rPr lang="en-US" altLang="en-US" b="1" baseline="30000" dirty="0">
                <a:solidFill>
                  <a:srgbClr val="333399"/>
                </a:solidFill>
                <a:latin typeface="Times New Roman" panose="02020603050405020304" pitchFamily="18" charset="0"/>
                <a:sym typeface="Symbol" panose="05050102010706020507" pitchFamily="18" charset="2"/>
              </a:rPr>
              <a:t>-</a:t>
            </a:r>
            <a:r>
              <a:rPr lang="en-US" altLang="en-US" b="1" dirty="0">
                <a:solidFill>
                  <a:srgbClr val="333399"/>
                </a:solidFill>
                <a:latin typeface="Times New Roman" panose="02020603050405020304" pitchFamily="18" charset="0"/>
                <a:sym typeface="Symbol" panose="05050102010706020507" pitchFamily="18" charset="2"/>
              </a:rPr>
              <a:t>|</a:t>
            </a:r>
            <a:r>
              <a:rPr lang="en-US" altLang="en-US" b="1" dirty="0" err="1">
                <a:solidFill>
                  <a:srgbClr val="333399"/>
                </a:solidFill>
                <a:latin typeface="Times New Roman" panose="02020603050405020304" pitchFamily="18" charset="0"/>
                <a:sym typeface="Symbol" panose="05050102010706020507" pitchFamily="18" charset="2"/>
              </a:rPr>
              <a:t>U</a:t>
            </a:r>
            <a:r>
              <a:rPr lang="en-US" altLang="en-US" b="1" baseline="-25000" dirty="0" err="1">
                <a:solidFill>
                  <a:srgbClr val="333399"/>
                </a:solidFill>
                <a:latin typeface="Times New Roman" panose="02020603050405020304" pitchFamily="18" charset="0"/>
                <a:sym typeface="Symbol" panose="05050102010706020507" pitchFamily="18" charset="2"/>
              </a:rPr>
              <a:t>abs</a:t>
            </a:r>
            <a:endParaRPr lang="en-US" altLang="en-US" b="1" dirty="0">
              <a:solidFill>
                <a:srgbClr val="333399"/>
              </a:solidFill>
              <a:latin typeface="Times New Roman" panose="02020603050405020304" pitchFamily="18" charset="0"/>
              <a:sym typeface="Symbol" panose="05050102010706020507" pitchFamily="18" charset="2"/>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lang="en-US" altLang="en-US" sz="3600" b="1" dirty="0" err="1">
                <a:solidFill>
                  <a:srgbClr val="333399"/>
                </a:solidFill>
                <a:latin typeface="Times New Roman" panose="02020603050405020304" pitchFamily="18" charset="0"/>
                <a:sym typeface="Wingdings" panose="05000000000000000000" pitchFamily="2" charset="2"/>
              </a:rPr>
              <a:t>U</a:t>
            </a:r>
            <a:r>
              <a:rPr lang="en-US" altLang="en-US" sz="3600" b="1" baseline="-25000" dirty="0" err="1">
                <a:solidFill>
                  <a:srgbClr val="333399"/>
                </a:solidFill>
                <a:latin typeface="Times New Roman" panose="02020603050405020304" pitchFamily="18" charset="0"/>
                <a:sym typeface="Wingdings" panose="05000000000000000000" pitchFamily="2" charset="2"/>
              </a:rPr>
              <a:t>abs</a:t>
            </a:r>
            <a:r>
              <a:rPr lang="en-US" altLang="en-US" sz="3600" b="1" dirty="0">
                <a:solidFill>
                  <a:srgbClr val="333399"/>
                </a:solidFill>
                <a:latin typeface="Times New Roman" panose="02020603050405020304" pitchFamily="18" charset="0"/>
                <a:sym typeface="Wingdings" panose="05000000000000000000" pitchFamily="2" charset="2"/>
              </a:rPr>
              <a:t> = “potential” of an electron relative to an electron in vacuum. Sign convention – more negative = less stable electron</a:t>
            </a:r>
          </a:p>
          <a:p>
            <a:pPr marL="0" marR="0" lvl="0" indent="0" algn="l" defTabSz="914400" rtl="0" eaLnBrk="0" fontAlgn="base" latinLnBrk="0" hangingPunct="0">
              <a:lnSpc>
                <a:spcPct val="100000"/>
              </a:lnSpc>
              <a:spcBef>
                <a:spcPct val="50000"/>
              </a:spcBef>
              <a:spcAft>
                <a:spcPct val="0"/>
              </a:spcAft>
              <a:buClrTx/>
              <a:buSzTx/>
              <a:buFontTx/>
              <a:buNone/>
              <a:tabLst/>
              <a:defRPr/>
            </a:pPr>
            <a:r>
              <a:rPr lang="en-US" altLang="en-US" sz="3600" b="1" dirty="0">
                <a:solidFill>
                  <a:srgbClr val="333399"/>
                </a:solidFill>
                <a:latin typeface="Times New Roman" panose="02020603050405020304" pitchFamily="18" charset="0"/>
                <a:sym typeface="Wingdings" panose="05000000000000000000" pitchFamily="2" charset="2"/>
              </a:rPr>
              <a:t>+|e</a:t>
            </a:r>
            <a:r>
              <a:rPr lang="en-US" altLang="en-US" sz="3600" b="1" baseline="30000" dirty="0">
                <a:solidFill>
                  <a:srgbClr val="333399"/>
                </a:solidFill>
                <a:latin typeface="Times New Roman" panose="02020603050405020304" pitchFamily="18" charset="0"/>
                <a:sym typeface="Wingdings" panose="05000000000000000000" pitchFamily="2" charset="2"/>
              </a:rPr>
              <a:t>-</a:t>
            </a:r>
            <a:r>
              <a:rPr lang="en-US" altLang="en-US" sz="3600" b="1" dirty="0">
                <a:solidFill>
                  <a:srgbClr val="333399"/>
                </a:solidFill>
                <a:latin typeface="Times New Roman" panose="02020603050405020304" pitchFamily="18" charset="0"/>
                <a:sym typeface="Wingdings" panose="05000000000000000000" pitchFamily="2" charset="2"/>
              </a:rPr>
              <a:t>|</a:t>
            </a:r>
            <a:r>
              <a:rPr lang="en-US" altLang="en-US" sz="3600" b="1" dirty="0" err="1">
                <a:solidFill>
                  <a:srgbClr val="333399"/>
                </a:solidFill>
                <a:latin typeface="Times New Roman" panose="02020603050405020304" pitchFamily="18" charset="0"/>
                <a:sym typeface="Wingdings" panose="05000000000000000000" pitchFamily="2" charset="2"/>
              </a:rPr>
              <a:t>U</a:t>
            </a:r>
            <a:r>
              <a:rPr lang="en-US" altLang="en-US" sz="3600" b="1" baseline="-25000" dirty="0" err="1">
                <a:solidFill>
                  <a:srgbClr val="333399"/>
                </a:solidFill>
                <a:latin typeface="Times New Roman" panose="02020603050405020304" pitchFamily="18" charset="0"/>
                <a:sym typeface="Wingdings" panose="05000000000000000000" pitchFamily="2" charset="2"/>
              </a:rPr>
              <a:t>abs</a:t>
            </a:r>
            <a:r>
              <a:rPr lang="en-US" altLang="en-US" sz="3600" b="1" dirty="0">
                <a:solidFill>
                  <a:srgbClr val="333399"/>
                </a:solidFill>
                <a:latin typeface="Times New Roman" panose="02020603050405020304" pitchFamily="18" charset="0"/>
                <a:sym typeface="Wingdings" panose="05000000000000000000" pitchFamily="2" charset="2"/>
              </a:rPr>
              <a:t> charge times potential = energy of an electron.  </a:t>
            </a:r>
            <a:endParaRPr lang="en-US" altLang="en-US" sz="3600" b="1" baseline="-25000" dirty="0">
              <a:solidFill>
                <a:srgbClr val="333399"/>
              </a:solidFill>
              <a:latin typeface="Times New Roman" panose="02020603050405020304" pitchFamily="18" charset="0"/>
              <a:sym typeface="Wingdings" panose="05000000000000000000" pitchFamily="2" charset="2"/>
            </a:endParaRPr>
          </a:p>
          <a:p>
            <a:pPr marL="0" marR="0" lvl="0" indent="0" algn="l" defTabSz="914400" rtl="0" eaLnBrk="0" fontAlgn="base" latinLnBrk="0" hangingPunct="0">
              <a:lnSpc>
                <a:spcPct val="100000"/>
              </a:lnSpc>
              <a:spcBef>
                <a:spcPct val="50000"/>
              </a:spcBef>
              <a:spcAft>
                <a:spcPct val="0"/>
              </a:spcAft>
              <a:buClrTx/>
              <a:buSzTx/>
              <a:buFontTx/>
              <a:buNone/>
              <a:tabLst/>
              <a:defRPr/>
            </a:pPr>
            <a:endParaRPr lang="en-US" altLang="en-US" sz="3600" b="1" dirty="0">
              <a:solidFill>
                <a:srgbClr val="333399"/>
              </a:solidFill>
              <a:latin typeface="Times New Roman" panose="02020603050405020304" pitchFamily="18" charset="0"/>
              <a:sym typeface="Wingdings" panose="05000000000000000000" pitchFamily="2" charset="2"/>
            </a:endParaRPr>
          </a:p>
          <a:p>
            <a:pPr marL="0" marR="0" lvl="0" indent="0" algn="l" defTabSz="914400" rtl="0" eaLnBrk="0" fontAlgn="base" latinLnBrk="0" hangingPunct="0">
              <a:lnSpc>
                <a:spcPct val="100000"/>
              </a:lnSpc>
              <a:spcBef>
                <a:spcPct val="50000"/>
              </a:spcBef>
              <a:spcAft>
                <a:spcPct val="0"/>
              </a:spcAft>
              <a:buClrTx/>
              <a:buSzTx/>
              <a:buFontTx/>
              <a:buNone/>
              <a:tabLst/>
              <a:defRPr/>
            </a:pPr>
            <a:endParaRPr lang="en-US" altLang="en-US" sz="3600" b="1" dirty="0">
              <a:solidFill>
                <a:srgbClr val="333399"/>
              </a:solidFill>
              <a:latin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2385090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2">
            <a:extLst>
              <a:ext uri="{FF2B5EF4-FFF2-40B4-BE49-F238E27FC236}">
                <a16:creationId xmlns:a16="http://schemas.microsoft.com/office/drawing/2014/main" id="{C762973D-95F0-40DB-A421-985805482B9F}"/>
              </a:ext>
            </a:extLst>
          </p:cNvPr>
          <p:cNvSpPr txBox="1">
            <a:spLocks noChangeArrowheads="1"/>
          </p:cNvSpPr>
          <p:nvPr/>
        </p:nvSpPr>
        <p:spPr bwMode="auto">
          <a:xfrm>
            <a:off x="0" y="0"/>
            <a:ext cx="9140825"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lang="en-US" altLang="en-US" sz="3600" b="1" dirty="0" err="1">
                <a:solidFill>
                  <a:srgbClr val="333399"/>
                </a:solidFill>
                <a:latin typeface="Times New Roman" panose="02020603050405020304" pitchFamily="18" charset="0"/>
                <a:sym typeface="Symbol" panose="05050102010706020507" pitchFamily="18" charset="2"/>
              </a:rPr>
              <a:t>H</a:t>
            </a:r>
            <a:r>
              <a:rPr lang="en-US" altLang="en-US" sz="3600" b="1" baseline="30000" dirty="0" err="1">
                <a:solidFill>
                  <a:srgbClr val="333399"/>
                </a:solidFill>
                <a:latin typeface="Times New Roman" panose="02020603050405020304" pitchFamily="18" charset="0"/>
                <a:sym typeface="Symbol" panose="05050102010706020507" pitchFamily="18" charset="2"/>
              </a:rPr>
              <a:t>+</a:t>
            </a:r>
            <a:r>
              <a:rPr lang="en-US" altLang="en-US" sz="3600" b="1" baseline="-25000" dirty="0" err="1">
                <a:solidFill>
                  <a:srgbClr val="333399"/>
                </a:solidFill>
                <a:latin typeface="Times New Roman" panose="02020603050405020304" pitchFamily="18" charset="0"/>
                <a:sym typeface="Symbol" panose="05050102010706020507" pitchFamily="18" charset="2"/>
              </a:rPr>
              <a:t>aqueous</a:t>
            </a:r>
            <a:r>
              <a:rPr lang="en-US" altLang="en-US" sz="3600" b="1" dirty="0">
                <a:solidFill>
                  <a:srgbClr val="333399"/>
                </a:solidFill>
                <a:latin typeface="Times New Roman" panose="02020603050405020304" pitchFamily="18" charset="0"/>
                <a:sym typeface="Symbol" panose="05050102010706020507" pitchFamily="18" charset="2"/>
              </a:rPr>
              <a:t>+ e</a:t>
            </a:r>
            <a:r>
              <a:rPr lang="en-US" altLang="en-US" sz="3600" b="1" baseline="30000" dirty="0">
                <a:solidFill>
                  <a:srgbClr val="333399"/>
                </a:solidFill>
                <a:latin typeface="Times New Roman" panose="02020603050405020304" pitchFamily="18" charset="0"/>
                <a:sym typeface="Symbol" panose="05050102010706020507" pitchFamily="18" charset="2"/>
              </a:rPr>
              <a:t>-</a:t>
            </a:r>
            <a:r>
              <a:rPr lang="en-US" altLang="en-US" sz="3600" b="1" dirty="0">
                <a:solidFill>
                  <a:srgbClr val="333399"/>
                </a:solidFill>
                <a:latin typeface="Times New Roman" panose="02020603050405020304" pitchFamily="18" charset="0"/>
                <a:sym typeface="Symbol" panose="05050102010706020507" pitchFamily="18" charset="2"/>
              </a:rPr>
              <a:t> + * </a:t>
            </a:r>
            <a:r>
              <a:rPr lang="en-US" altLang="en-US" sz="3600" b="1" dirty="0">
                <a:solidFill>
                  <a:srgbClr val="333399"/>
                </a:solidFill>
                <a:latin typeface="Times New Roman" panose="02020603050405020304" pitchFamily="18" charset="0"/>
                <a:sym typeface="Wingdings" panose="05000000000000000000" pitchFamily="2" charset="2"/>
              </a:rPr>
              <a:t> H*</a:t>
            </a:r>
          </a:p>
          <a:p>
            <a:pPr eaLnBrk="0" fontAlgn="base" hangingPunct="0">
              <a:spcBef>
                <a:spcPct val="50000"/>
              </a:spcBef>
              <a:spcAft>
                <a:spcPct val="0"/>
              </a:spcAft>
              <a:buNone/>
              <a:defRPr/>
            </a:pPr>
            <a:r>
              <a:rPr lang="en-US" altLang="en-US" sz="3600" b="1" dirty="0">
                <a:solidFill>
                  <a:srgbClr val="333399"/>
                </a:solidFill>
                <a:latin typeface="Times New Roman" panose="02020603050405020304" pitchFamily="18" charset="0"/>
                <a:sym typeface="Symbol" panose="05050102010706020507" pitchFamily="18" charset="2"/>
              </a:rPr>
              <a:t>G</a:t>
            </a:r>
            <a:r>
              <a:rPr lang="en-US" altLang="en-US" sz="3600" b="1" baseline="-25000" dirty="0">
                <a:solidFill>
                  <a:srgbClr val="333399"/>
                </a:solidFill>
                <a:latin typeface="Times New Roman" panose="02020603050405020304" pitchFamily="18" charset="0"/>
                <a:sym typeface="Symbol" panose="05050102010706020507" pitchFamily="18" charset="2"/>
              </a:rPr>
              <a:t>ads</a:t>
            </a:r>
            <a:r>
              <a:rPr lang="en-US" altLang="en-US" sz="3600" b="1" dirty="0">
                <a:solidFill>
                  <a:srgbClr val="333399"/>
                </a:solidFill>
                <a:latin typeface="Times New Roman" panose="02020603050405020304" pitchFamily="18" charset="0"/>
                <a:sym typeface="Symbol" panose="05050102010706020507" pitchFamily="18" charset="2"/>
              </a:rPr>
              <a:t> = G</a:t>
            </a:r>
            <a:r>
              <a:rPr lang="en-US" altLang="en-US" sz="3600" b="1" baseline="-25000" dirty="0">
                <a:solidFill>
                  <a:srgbClr val="333399"/>
                </a:solidFill>
                <a:latin typeface="Times New Roman" panose="02020603050405020304" pitchFamily="18" charset="0"/>
                <a:sym typeface="Symbol" panose="05050102010706020507" pitchFamily="18" charset="2"/>
              </a:rPr>
              <a:t>H*</a:t>
            </a:r>
            <a:r>
              <a:rPr lang="en-US" altLang="en-US" sz="3600" b="1" dirty="0">
                <a:solidFill>
                  <a:srgbClr val="333399"/>
                </a:solidFill>
                <a:latin typeface="Times New Roman" panose="02020603050405020304" pitchFamily="18" charset="0"/>
                <a:sym typeface="Symbol" panose="05050102010706020507" pitchFamily="18" charset="2"/>
              </a:rPr>
              <a:t> - G</a:t>
            </a:r>
            <a:r>
              <a:rPr lang="en-US" altLang="en-US" sz="3600" b="1" baseline="-25000" dirty="0">
                <a:solidFill>
                  <a:srgbClr val="333399"/>
                </a:solidFill>
                <a:latin typeface="Times New Roman" panose="02020603050405020304" pitchFamily="18" charset="0"/>
                <a:sym typeface="Symbol" panose="05050102010706020507" pitchFamily="18" charset="2"/>
              </a:rPr>
              <a:t>*</a:t>
            </a:r>
            <a:r>
              <a:rPr lang="en-US" altLang="en-US" sz="3600" b="1" dirty="0">
                <a:solidFill>
                  <a:srgbClr val="333399"/>
                </a:solidFill>
                <a:latin typeface="Times New Roman" panose="02020603050405020304" pitchFamily="18" charset="0"/>
                <a:sym typeface="Symbol" panose="05050102010706020507" pitchFamily="18" charset="2"/>
              </a:rPr>
              <a:t> - G</a:t>
            </a:r>
            <a:r>
              <a:rPr lang="en-US" altLang="en-US" sz="3600" b="1" baseline="-25000" dirty="0">
                <a:solidFill>
                  <a:srgbClr val="333399"/>
                </a:solidFill>
                <a:latin typeface="Times New Roman" panose="02020603050405020304" pitchFamily="18" charset="0"/>
                <a:sym typeface="Symbol" panose="05050102010706020507" pitchFamily="18" charset="2"/>
              </a:rPr>
              <a:t>H+</a:t>
            </a:r>
            <a:r>
              <a:rPr lang="en-US" altLang="en-US" sz="3600" b="1" dirty="0">
                <a:solidFill>
                  <a:srgbClr val="333399"/>
                </a:solidFill>
                <a:latin typeface="Times New Roman" panose="02020603050405020304" pitchFamily="18" charset="0"/>
                <a:sym typeface="Symbol" panose="05050102010706020507" pitchFamily="18" charset="2"/>
              </a:rPr>
              <a:t>-G</a:t>
            </a:r>
            <a:r>
              <a:rPr lang="en-US" altLang="en-US" sz="3600" b="1" baseline="-25000" dirty="0">
                <a:solidFill>
                  <a:srgbClr val="333399"/>
                </a:solidFill>
                <a:latin typeface="Times New Roman" panose="02020603050405020304" pitchFamily="18" charset="0"/>
                <a:sym typeface="Symbol" panose="05050102010706020507" pitchFamily="18" charset="2"/>
              </a:rPr>
              <a:t>e </a:t>
            </a:r>
            <a:endParaRPr lang="en-US" altLang="en-US" sz="3600" b="1" dirty="0">
              <a:solidFill>
                <a:srgbClr val="333399"/>
              </a:solidFill>
              <a:latin typeface="Times New Roman" panose="02020603050405020304" pitchFamily="18" charset="0"/>
              <a:sym typeface="Symbol" panose="05050102010706020507" pitchFamily="18" charset="2"/>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lang="en-US" altLang="en-US" sz="3600" b="1" dirty="0">
                <a:solidFill>
                  <a:srgbClr val="333399"/>
                </a:solidFill>
                <a:latin typeface="Times New Roman" panose="02020603050405020304" pitchFamily="18" charset="0"/>
                <a:sym typeface="Wingdings" panose="05000000000000000000" pitchFamily="2" charset="2"/>
              </a:rPr>
              <a:t>Choice 2)</a:t>
            </a:r>
          </a:p>
          <a:p>
            <a:pPr eaLnBrk="0" fontAlgn="base" hangingPunct="0">
              <a:spcBef>
                <a:spcPct val="50000"/>
              </a:spcBef>
              <a:spcAft>
                <a:spcPct val="0"/>
              </a:spcAft>
              <a:buNone/>
              <a:defRPr/>
            </a:pPr>
            <a:r>
              <a:rPr lang="en-US" altLang="en-US" b="1" dirty="0">
                <a:solidFill>
                  <a:srgbClr val="333399"/>
                </a:solidFill>
                <a:latin typeface="Times New Roman" panose="02020603050405020304" pitchFamily="18" charset="0"/>
                <a:sym typeface="Symbol" panose="05050102010706020507" pitchFamily="18" charset="2"/>
              </a:rPr>
              <a:t>At 0 V on a “hydrogen electrode scale”</a:t>
            </a:r>
          </a:p>
          <a:p>
            <a:pPr eaLnBrk="0" fontAlgn="base" hangingPunct="0">
              <a:spcBef>
                <a:spcPct val="50000"/>
              </a:spcBef>
              <a:spcAft>
                <a:spcPct val="0"/>
              </a:spcAft>
              <a:buNone/>
              <a:defRPr/>
            </a:pPr>
            <a:r>
              <a:rPr lang="en-US" altLang="en-US" b="1" dirty="0">
                <a:solidFill>
                  <a:srgbClr val="333399"/>
                </a:solidFill>
                <a:latin typeface="Times New Roman" panose="02020603050405020304" pitchFamily="18" charset="0"/>
                <a:sym typeface="Symbol" panose="05050102010706020507" pitchFamily="18" charset="2"/>
              </a:rPr>
              <a:t>H</a:t>
            </a:r>
            <a:r>
              <a:rPr lang="en-US" altLang="en-US" b="1" baseline="-25000" dirty="0">
                <a:solidFill>
                  <a:srgbClr val="333399"/>
                </a:solidFill>
                <a:latin typeface="Times New Roman" panose="02020603050405020304" pitchFamily="18" charset="0"/>
                <a:sym typeface="Symbol" panose="05050102010706020507" pitchFamily="18" charset="2"/>
              </a:rPr>
              <a:t>2,gas</a:t>
            </a:r>
            <a:r>
              <a:rPr lang="en-US" altLang="en-US" b="1" dirty="0">
                <a:solidFill>
                  <a:srgbClr val="333399"/>
                </a:solidFill>
                <a:latin typeface="Times New Roman" panose="02020603050405020304" pitchFamily="18" charset="0"/>
                <a:sym typeface="Symbol" panose="05050102010706020507" pitchFamily="18" charset="2"/>
              </a:rPr>
              <a:t> --&gt; 2H+ + 2e</a:t>
            </a:r>
            <a:r>
              <a:rPr lang="en-US" altLang="en-US" b="1" baseline="30000" dirty="0">
                <a:solidFill>
                  <a:srgbClr val="333399"/>
                </a:solidFill>
                <a:latin typeface="Times New Roman" panose="02020603050405020304" pitchFamily="18" charset="0"/>
                <a:sym typeface="Symbol" panose="05050102010706020507" pitchFamily="18" charset="2"/>
              </a:rPr>
              <a:t>-</a:t>
            </a:r>
            <a:r>
              <a:rPr lang="en-US" altLang="en-US" b="1" dirty="0">
                <a:solidFill>
                  <a:srgbClr val="333399"/>
                </a:solidFill>
                <a:latin typeface="Times New Roman" panose="02020603050405020304" pitchFamily="18" charset="0"/>
                <a:sym typeface="Symbol" panose="05050102010706020507" pitchFamily="18" charset="2"/>
              </a:rPr>
              <a:t>   has a </a:t>
            </a:r>
            <a:r>
              <a:rPr lang="en-US" altLang="en-US" sz="3200" b="1" dirty="0">
                <a:solidFill>
                  <a:srgbClr val="333399"/>
                </a:solidFill>
                <a:latin typeface="Times New Roman" panose="02020603050405020304" pitchFamily="18" charset="0"/>
                <a:sym typeface="Symbol" panose="05050102010706020507" pitchFamily="18" charset="2"/>
              </a:rPr>
              <a:t>G=0</a:t>
            </a:r>
          </a:p>
          <a:p>
            <a:pPr eaLnBrk="0" fontAlgn="base" hangingPunct="0">
              <a:spcBef>
                <a:spcPct val="50000"/>
              </a:spcBef>
              <a:spcAft>
                <a:spcPct val="0"/>
              </a:spcAft>
              <a:buNone/>
              <a:defRPr/>
            </a:pPr>
            <a:r>
              <a:rPr lang="en-US" altLang="en-US" b="1" dirty="0">
                <a:solidFill>
                  <a:srgbClr val="333399"/>
                </a:solidFill>
                <a:latin typeface="Times New Roman" panose="02020603050405020304" pitchFamily="18" charset="0"/>
                <a:sym typeface="Symbol" panose="05050102010706020507" pitchFamily="18" charset="2"/>
              </a:rPr>
              <a:t>G</a:t>
            </a:r>
            <a:r>
              <a:rPr lang="en-US" altLang="en-US" b="1" baseline="-25000" dirty="0">
                <a:solidFill>
                  <a:srgbClr val="333399"/>
                </a:solidFill>
                <a:latin typeface="Times New Roman" panose="02020603050405020304" pitchFamily="18" charset="0"/>
                <a:sym typeface="Symbol" panose="05050102010706020507" pitchFamily="18" charset="2"/>
              </a:rPr>
              <a:t>H+</a:t>
            </a:r>
            <a:r>
              <a:rPr lang="en-US" altLang="en-US" b="1" dirty="0">
                <a:solidFill>
                  <a:srgbClr val="333399"/>
                </a:solidFill>
                <a:latin typeface="Times New Roman" panose="02020603050405020304" pitchFamily="18" charset="0"/>
                <a:sym typeface="Symbol" panose="05050102010706020507" pitchFamily="18" charset="2"/>
              </a:rPr>
              <a:t> + G</a:t>
            </a:r>
            <a:r>
              <a:rPr lang="en-US" altLang="en-US" b="1" baseline="-25000" dirty="0">
                <a:solidFill>
                  <a:srgbClr val="333399"/>
                </a:solidFill>
                <a:latin typeface="Times New Roman" panose="02020603050405020304" pitchFamily="18" charset="0"/>
                <a:sym typeface="Symbol" panose="05050102010706020507" pitchFamily="18" charset="2"/>
              </a:rPr>
              <a:t>e-</a:t>
            </a:r>
            <a:r>
              <a:rPr lang="en-US" altLang="en-US" b="1" dirty="0">
                <a:solidFill>
                  <a:srgbClr val="333399"/>
                </a:solidFill>
                <a:latin typeface="Times New Roman" panose="02020603050405020304" pitchFamily="18" charset="0"/>
                <a:sym typeface="Symbol" panose="05050102010706020507" pitchFamily="18" charset="2"/>
              </a:rPr>
              <a:t> = ½ G</a:t>
            </a:r>
            <a:r>
              <a:rPr lang="en-US" altLang="en-US" b="1" baseline="-25000" dirty="0">
                <a:solidFill>
                  <a:srgbClr val="333399"/>
                </a:solidFill>
                <a:latin typeface="Times New Roman" panose="02020603050405020304" pitchFamily="18" charset="0"/>
                <a:sym typeface="Symbol" panose="05050102010706020507" pitchFamily="18" charset="2"/>
              </a:rPr>
              <a:t>H2,gas</a:t>
            </a:r>
            <a:r>
              <a:rPr lang="en-US" altLang="en-US" b="1" baseline="30000" dirty="0">
                <a:solidFill>
                  <a:srgbClr val="333399"/>
                </a:solidFill>
                <a:latin typeface="Times New Roman" panose="02020603050405020304" pitchFamily="18" charset="0"/>
                <a:sym typeface="Symbol" panose="05050102010706020507" pitchFamily="18" charset="2"/>
              </a:rPr>
              <a:t> </a:t>
            </a:r>
            <a:r>
              <a:rPr lang="en-US" altLang="en-US" b="1" dirty="0">
                <a:solidFill>
                  <a:srgbClr val="333399"/>
                </a:solidFill>
                <a:latin typeface="Times New Roman" panose="02020603050405020304" pitchFamily="18" charset="0"/>
                <a:sym typeface="Symbol" panose="05050102010706020507" pitchFamily="18" charset="2"/>
              </a:rPr>
              <a:t> at 0 V on a CHE scale</a:t>
            </a:r>
          </a:p>
          <a:p>
            <a:pPr eaLnBrk="0" fontAlgn="base" hangingPunct="0">
              <a:spcBef>
                <a:spcPct val="50000"/>
              </a:spcBef>
              <a:spcAft>
                <a:spcPct val="0"/>
              </a:spcAft>
              <a:buNone/>
              <a:defRPr/>
            </a:pPr>
            <a:r>
              <a:rPr lang="en-US" altLang="en-US" b="1" dirty="0">
                <a:solidFill>
                  <a:srgbClr val="333399"/>
                </a:solidFill>
                <a:latin typeface="Times New Roman" panose="02020603050405020304" pitchFamily="18" charset="0"/>
                <a:sym typeface="Symbol" panose="05050102010706020507" pitchFamily="18" charset="2"/>
              </a:rPr>
              <a:t>G</a:t>
            </a:r>
            <a:r>
              <a:rPr lang="en-US" altLang="en-US" b="1" baseline="-25000" dirty="0">
                <a:solidFill>
                  <a:srgbClr val="333399"/>
                </a:solidFill>
                <a:latin typeface="Times New Roman" panose="02020603050405020304" pitchFamily="18" charset="0"/>
                <a:sym typeface="Symbol" panose="05050102010706020507" pitchFamily="18" charset="2"/>
              </a:rPr>
              <a:t>H+</a:t>
            </a:r>
            <a:r>
              <a:rPr lang="en-US" altLang="en-US" b="1" dirty="0">
                <a:solidFill>
                  <a:srgbClr val="333399"/>
                </a:solidFill>
                <a:latin typeface="Times New Roman" panose="02020603050405020304" pitchFamily="18" charset="0"/>
                <a:sym typeface="Symbol" panose="05050102010706020507" pitchFamily="18" charset="2"/>
              </a:rPr>
              <a:t> + G</a:t>
            </a:r>
            <a:r>
              <a:rPr lang="en-US" altLang="en-US" b="1" baseline="-25000" dirty="0">
                <a:solidFill>
                  <a:srgbClr val="333399"/>
                </a:solidFill>
                <a:latin typeface="Times New Roman" panose="02020603050405020304" pitchFamily="18" charset="0"/>
                <a:sym typeface="Symbol" panose="05050102010706020507" pitchFamily="18" charset="2"/>
              </a:rPr>
              <a:t>e-</a:t>
            </a:r>
            <a:r>
              <a:rPr lang="en-US" altLang="en-US" b="1" dirty="0">
                <a:solidFill>
                  <a:srgbClr val="333399"/>
                </a:solidFill>
                <a:latin typeface="Times New Roman" panose="02020603050405020304" pitchFamily="18" charset="0"/>
                <a:sym typeface="Symbol" panose="05050102010706020507" pitchFamily="18" charset="2"/>
              </a:rPr>
              <a:t> = ½ G</a:t>
            </a:r>
            <a:r>
              <a:rPr lang="en-US" altLang="en-US" b="1" baseline="-25000" dirty="0">
                <a:solidFill>
                  <a:srgbClr val="333399"/>
                </a:solidFill>
                <a:latin typeface="Times New Roman" panose="02020603050405020304" pitchFamily="18" charset="0"/>
                <a:sym typeface="Symbol" panose="05050102010706020507" pitchFamily="18" charset="2"/>
              </a:rPr>
              <a:t>H2,gas</a:t>
            </a:r>
            <a:r>
              <a:rPr lang="en-US" altLang="en-US" b="1" dirty="0">
                <a:solidFill>
                  <a:srgbClr val="333399"/>
                </a:solidFill>
                <a:latin typeface="Times New Roman" panose="02020603050405020304" pitchFamily="18" charset="0"/>
                <a:sym typeface="Symbol" panose="05050102010706020507" pitchFamily="18" charset="2"/>
              </a:rPr>
              <a:t> - |e</a:t>
            </a:r>
            <a:r>
              <a:rPr lang="en-US" altLang="en-US" b="1" baseline="30000" dirty="0">
                <a:solidFill>
                  <a:srgbClr val="333399"/>
                </a:solidFill>
                <a:latin typeface="Times New Roman" panose="02020603050405020304" pitchFamily="18" charset="0"/>
                <a:sym typeface="Symbol" panose="05050102010706020507" pitchFamily="18" charset="2"/>
              </a:rPr>
              <a:t>-</a:t>
            </a:r>
            <a:r>
              <a:rPr lang="en-US" altLang="en-US" b="1" dirty="0">
                <a:solidFill>
                  <a:srgbClr val="333399"/>
                </a:solidFill>
                <a:latin typeface="Times New Roman" panose="02020603050405020304" pitchFamily="18" charset="0"/>
                <a:sym typeface="Symbol" panose="05050102010706020507" pitchFamily="18" charset="2"/>
              </a:rPr>
              <a:t>|U</a:t>
            </a:r>
            <a:r>
              <a:rPr lang="en-US" altLang="en-US" b="1" baseline="-25000" dirty="0">
                <a:solidFill>
                  <a:srgbClr val="333399"/>
                </a:solidFill>
                <a:latin typeface="Times New Roman" panose="02020603050405020304" pitchFamily="18" charset="0"/>
                <a:sym typeface="Symbol" panose="05050102010706020507" pitchFamily="18" charset="2"/>
              </a:rPr>
              <a:t>CHE</a:t>
            </a:r>
            <a:r>
              <a:rPr lang="en-US" altLang="en-US" b="1" dirty="0">
                <a:solidFill>
                  <a:srgbClr val="333399"/>
                </a:solidFill>
                <a:latin typeface="Times New Roman" panose="02020603050405020304" pitchFamily="18" charset="0"/>
                <a:sym typeface="Symbol" panose="05050102010706020507" pitchFamily="18" charset="2"/>
              </a:rPr>
              <a:t> at any potential relative to the CHE scale</a:t>
            </a:r>
          </a:p>
          <a:p>
            <a:pPr eaLnBrk="0" fontAlgn="base" hangingPunct="0">
              <a:spcBef>
                <a:spcPct val="50000"/>
              </a:spcBef>
              <a:spcAft>
                <a:spcPct val="0"/>
              </a:spcAft>
              <a:buNone/>
              <a:defRPr/>
            </a:pPr>
            <a:r>
              <a:rPr lang="en-US" altLang="en-US" b="1" dirty="0">
                <a:solidFill>
                  <a:srgbClr val="333399"/>
                </a:solidFill>
                <a:latin typeface="Times New Roman" panose="02020603050405020304" pitchFamily="18" charset="0"/>
                <a:sym typeface="Symbol" panose="05050102010706020507" pitchFamily="18" charset="2"/>
              </a:rPr>
              <a:t>G</a:t>
            </a:r>
            <a:r>
              <a:rPr lang="en-US" altLang="en-US" b="1" baseline="-25000" dirty="0">
                <a:solidFill>
                  <a:srgbClr val="333399"/>
                </a:solidFill>
                <a:latin typeface="Times New Roman" panose="02020603050405020304" pitchFamily="18" charset="0"/>
                <a:sym typeface="Symbol" panose="05050102010706020507" pitchFamily="18" charset="2"/>
              </a:rPr>
              <a:t>ads</a:t>
            </a:r>
            <a:r>
              <a:rPr lang="en-US" altLang="en-US" b="1" dirty="0">
                <a:solidFill>
                  <a:srgbClr val="333399"/>
                </a:solidFill>
                <a:latin typeface="Times New Roman" panose="02020603050405020304" pitchFamily="18" charset="0"/>
                <a:sym typeface="Symbol" panose="05050102010706020507" pitchFamily="18" charset="2"/>
              </a:rPr>
              <a:t>(U</a:t>
            </a:r>
            <a:r>
              <a:rPr lang="en-US" altLang="en-US" b="1" baseline="-25000" dirty="0">
                <a:solidFill>
                  <a:srgbClr val="333399"/>
                </a:solidFill>
                <a:latin typeface="Times New Roman" panose="02020603050405020304" pitchFamily="18" charset="0"/>
                <a:sym typeface="Symbol" panose="05050102010706020507" pitchFamily="18" charset="2"/>
              </a:rPr>
              <a:t>CHE</a:t>
            </a:r>
            <a:r>
              <a:rPr lang="en-US" altLang="en-US" b="1" dirty="0">
                <a:solidFill>
                  <a:srgbClr val="333399"/>
                </a:solidFill>
                <a:latin typeface="Times New Roman" panose="02020603050405020304" pitchFamily="18" charset="0"/>
                <a:sym typeface="Symbol" panose="05050102010706020507" pitchFamily="18" charset="2"/>
              </a:rPr>
              <a:t>) = G</a:t>
            </a:r>
            <a:r>
              <a:rPr lang="en-US" altLang="en-US" b="1" baseline="-25000" dirty="0">
                <a:solidFill>
                  <a:srgbClr val="333399"/>
                </a:solidFill>
                <a:latin typeface="Times New Roman" panose="02020603050405020304" pitchFamily="18" charset="0"/>
                <a:sym typeface="Symbol" panose="05050102010706020507" pitchFamily="18" charset="2"/>
              </a:rPr>
              <a:t>H*</a:t>
            </a:r>
            <a:r>
              <a:rPr lang="en-US" altLang="en-US" b="1" dirty="0">
                <a:solidFill>
                  <a:srgbClr val="333399"/>
                </a:solidFill>
                <a:latin typeface="Times New Roman" panose="02020603050405020304" pitchFamily="18" charset="0"/>
                <a:sym typeface="Symbol" panose="05050102010706020507" pitchFamily="18" charset="2"/>
              </a:rPr>
              <a:t> - G</a:t>
            </a:r>
            <a:r>
              <a:rPr lang="en-US" altLang="en-US" b="1" baseline="-25000" dirty="0">
                <a:solidFill>
                  <a:srgbClr val="333399"/>
                </a:solidFill>
                <a:latin typeface="Times New Roman" panose="02020603050405020304" pitchFamily="18" charset="0"/>
                <a:sym typeface="Symbol" panose="05050102010706020507" pitchFamily="18" charset="2"/>
              </a:rPr>
              <a:t>*</a:t>
            </a:r>
            <a:r>
              <a:rPr lang="en-US" altLang="en-US" b="1" dirty="0">
                <a:solidFill>
                  <a:srgbClr val="333399"/>
                </a:solidFill>
                <a:latin typeface="Times New Roman" panose="02020603050405020304" pitchFamily="18" charset="0"/>
                <a:sym typeface="Symbol" panose="05050102010706020507" pitchFamily="18" charset="2"/>
              </a:rPr>
              <a:t> - ½ G</a:t>
            </a:r>
            <a:r>
              <a:rPr lang="en-US" altLang="en-US" b="1" baseline="-25000" dirty="0">
                <a:solidFill>
                  <a:srgbClr val="333399"/>
                </a:solidFill>
                <a:latin typeface="Times New Roman" panose="02020603050405020304" pitchFamily="18" charset="0"/>
                <a:sym typeface="Symbol" panose="05050102010706020507" pitchFamily="18" charset="2"/>
              </a:rPr>
              <a:t>H2,gas</a:t>
            </a:r>
            <a:r>
              <a:rPr lang="en-US" altLang="en-US" b="1" dirty="0">
                <a:solidFill>
                  <a:srgbClr val="333399"/>
                </a:solidFill>
                <a:latin typeface="Times New Roman" panose="02020603050405020304" pitchFamily="18" charset="0"/>
                <a:sym typeface="Symbol" panose="05050102010706020507" pitchFamily="18" charset="2"/>
              </a:rPr>
              <a:t>+ +|e</a:t>
            </a:r>
            <a:r>
              <a:rPr lang="en-US" altLang="en-US" b="1" baseline="30000" dirty="0">
                <a:solidFill>
                  <a:srgbClr val="333399"/>
                </a:solidFill>
                <a:latin typeface="Times New Roman" panose="02020603050405020304" pitchFamily="18" charset="0"/>
                <a:sym typeface="Symbol" panose="05050102010706020507" pitchFamily="18" charset="2"/>
              </a:rPr>
              <a:t>-</a:t>
            </a:r>
            <a:r>
              <a:rPr lang="en-US" altLang="en-US" b="1" dirty="0">
                <a:solidFill>
                  <a:srgbClr val="333399"/>
                </a:solidFill>
                <a:latin typeface="Times New Roman" panose="02020603050405020304" pitchFamily="18" charset="0"/>
                <a:sym typeface="Symbol" panose="05050102010706020507" pitchFamily="18" charset="2"/>
              </a:rPr>
              <a:t>|U</a:t>
            </a:r>
            <a:r>
              <a:rPr lang="en-US" altLang="en-US" b="1" baseline="-25000" dirty="0">
                <a:solidFill>
                  <a:srgbClr val="333399"/>
                </a:solidFill>
                <a:latin typeface="Times New Roman" panose="02020603050405020304" pitchFamily="18" charset="0"/>
                <a:sym typeface="Symbol" panose="05050102010706020507" pitchFamily="18" charset="2"/>
              </a:rPr>
              <a:t>CHE</a:t>
            </a:r>
            <a:endParaRPr lang="en-US" altLang="en-US" b="1" dirty="0">
              <a:solidFill>
                <a:srgbClr val="333399"/>
              </a:solidFill>
              <a:latin typeface="Times New Roman" panose="02020603050405020304" pitchFamily="18" charset="0"/>
              <a:sym typeface="Symbol" panose="05050102010706020507" pitchFamily="18" charset="2"/>
            </a:endParaRPr>
          </a:p>
          <a:p>
            <a:pPr marL="0" marR="0" lvl="0" indent="0" algn="l" defTabSz="914400" rtl="0" eaLnBrk="0" fontAlgn="base" latinLnBrk="0" hangingPunct="0">
              <a:lnSpc>
                <a:spcPct val="100000"/>
              </a:lnSpc>
              <a:spcBef>
                <a:spcPct val="50000"/>
              </a:spcBef>
              <a:spcAft>
                <a:spcPct val="0"/>
              </a:spcAft>
              <a:buClrTx/>
              <a:buSzTx/>
              <a:buFontTx/>
              <a:buNone/>
              <a:tabLst/>
              <a:defRPr/>
            </a:pPr>
            <a:endParaRPr lang="en-US" altLang="en-US" sz="3600" b="1" dirty="0">
              <a:solidFill>
                <a:srgbClr val="333399"/>
              </a:solidFill>
              <a:latin typeface="Times New Roman" panose="02020603050405020304" pitchFamily="18" charset="0"/>
              <a:sym typeface="Wingdings" panose="05000000000000000000" pitchFamily="2" charset="2"/>
            </a:endParaRPr>
          </a:p>
          <a:p>
            <a:pPr marL="0" marR="0" lvl="0" indent="0" algn="l" defTabSz="914400" rtl="0" eaLnBrk="0" fontAlgn="base" latinLnBrk="0" hangingPunct="0">
              <a:lnSpc>
                <a:spcPct val="100000"/>
              </a:lnSpc>
              <a:spcBef>
                <a:spcPct val="50000"/>
              </a:spcBef>
              <a:spcAft>
                <a:spcPct val="0"/>
              </a:spcAft>
              <a:buClrTx/>
              <a:buSzTx/>
              <a:buFontTx/>
              <a:buNone/>
              <a:tabLst/>
              <a:defRPr/>
            </a:pPr>
            <a:endParaRPr lang="en-US" altLang="en-US" sz="3600" b="1" dirty="0">
              <a:solidFill>
                <a:srgbClr val="333399"/>
              </a:solidFill>
              <a:latin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925196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14858" y="3515002"/>
              <a:ext cx="5851764" cy="1345228"/>
            </p:xfrm>
            <a:graphic>
              <a:graphicData uri="http://schemas.openxmlformats.org/drawingml/2006/table">
                <a:tbl>
                  <a:tblPr firstRow="1" firstCol="1" bandRow="1">
                    <a:tableStyleId>{5C22544A-7EE6-4342-B048-85BDC9FD1C3A}</a:tableStyleId>
                  </a:tblPr>
                  <a:tblGrid>
                    <a:gridCol w="5851764">
                      <a:extLst>
                        <a:ext uri="{9D8B030D-6E8A-4147-A177-3AD203B41FA5}">
                          <a16:colId xmlns:a16="http://schemas.microsoft.com/office/drawing/2014/main" val="20000"/>
                        </a:ext>
                      </a:extLst>
                    </a:gridCol>
                  </a:tblGrid>
                  <a:tr h="1345228">
                    <a:tc>
                      <a:txBody>
                        <a:bodyPr/>
                        <a:lstStyle/>
                        <a:p>
                          <a:pPr marL="0" marR="0">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effectLst/>
                                        <a:latin typeface="Cambria Math" panose="02040503050406030204" pitchFamily="18" charset="0"/>
                                      </a:rPr>
                                    </m:ctrlPr>
                                  </m:sSubPr>
                                  <m:e>
                                    <m:r>
                                      <a:rPr lang="en-US" sz="2000" b="1">
                                        <a:solidFill>
                                          <a:schemeClr val="tx1"/>
                                        </a:solidFill>
                                        <a:effectLst/>
                                        <a:latin typeface="Cambria Math"/>
                                      </a:rPr>
                                      <m:t>∆</m:t>
                                    </m:r>
                                    <m:r>
                                      <a:rPr lang="en-US" sz="2000" b="1" i="1">
                                        <a:solidFill>
                                          <a:schemeClr val="tx1"/>
                                        </a:solidFill>
                                        <a:effectLst/>
                                        <a:latin typeface="Cambria Math"/>
                                      </a:rPr>
                                      <m:t>𝑮</m:t>
                                    </m:r>
                                  </m:e>
                                  <m:sub>
                                    <m:r>
                                      <a:rPr lang="en-US" sz="2000" b="1" i="1">
                                        <a:solidFill>
                                          <a:schemeClr val="tx1"/>
                                        </a:solidFill>
                                        <a:effectLst/>
                                        <a:latin typeface="Cambria Math"/>
                                      </a:rPr>
                                      <m:t>𝒂𝒅𝒔</m:t>
                                    </m:r>
                                  </m:sub>
                                </m:sSub>
                                <m:d>
                                  <m:dPr>
                                    <m:ctrlPr>
                                      <a:rPr lang="en-US" sz="2000" b="1" i="1" smtClean="0">
                                        <a:solidFill>
                                          <a:schemeClr val="tx1"/>
                                        </a:solidFill>
                                        <a:effectLst/>
                                        <a:latin typeface="Cambria Math" panose="02040503050406030204" pitchFamily="18" charset="0"/>
                                      </a:rPr>
                                    </m:ctrlPr>
                                  </m:dPr>
                                  <m:e>
                                    <m:r>
                                      <a:rPr lang="en-US" sz="2000" b="1" i="1" smtClean="0">
                                        <a:solidFill>
                                          <a:schemeClr val="tx1"/>
                                        </a:solidFill>
                                        <a:effectLst/>
                                        <a:latin typeface="Cambria Math"/>
                                      </a:rPr>
                                      <m:t>𝑼</m:t>
                                    </m:r>
                                  </m:e>
                                </m:d>
                                <m:r>
                                  <a:rPr lang="en-US" sz="2000" b="1" smtClean="0">
                                    <a:solidFill>
                                      <a:schemeClr val="tx1"/>
                                    </a:solidFill>
                                    <a:effectLst/>
                                    <a:latin typeface="Cambria Math"/>
                                  </a:rPr>
                                  <m:t>=</m:t>
                                </m:r>
                                <m:sSub>
                                  <m:sSubPr>
                                    <m:ctrlPr>
                                      <a:rPr lang="en-US" sz="2000" b="1" i="1" smtClean="0">
                                        <a:solidFill>
                                          <a:schemeClr val="tx1"/>
                                        </a:solidFill>
                                        <a:effectLst/>
                                        <a:latin typeface="Cambria Math" panose="02040503050406030204" pitchFamily="18" charset="0"/>
                                      </a:rPr>
                                    </m:ctrlPr>
                                  </m:sSubPr>
                                  <m:e>
                                    <m:r>
                                      <a:rPr lang="en-US" sz="2000" b="1" i="1">
                                        <a:solidFill>
                                          <a:schemeClr val="tx1"/>
                                        </a:solidFill>
                                        <a:effectLst/>
                                        <a:latin typeface="Cambria Math"/>
                                      </a:rPr>
                                      <m:t>𝑮</m:t>
                                    </m:r>
                                  </m:e>
                                  <m:sub>
                                    <m:r>
                                      <a:rPr lang="en-US" sz="2000" b="1" i="1" smtClean="0">
                                        <a:solidFill>
                                          <a:schemeClr val="tx1"/>
                                        </a:solidFill>
                                        <a:effectLst/>
                                        <a:latin typeface="Cambria Math" panose="02040503050406030204" pitchFamily="18" charset="0"/>
                                      </a:rPr>
                                      <m:t>𝑯</m:t>
                                    </m:r>
                                    <m:r>
                                      <a:rPr lang="en-US" sz="2000" b="1">
                                        <a:solidFill>
                                          <a:schemeClr val="tx1"/>
                                        </a:solidFill>
                                        <a:effectLst/>
                                        <a:latin typeface="Cambria Math"/>
                                      </a:rPr>
                                      <m:t>∗</m:t>
                                    </m:r>
                                  </m:sub>
                                </m:sSub>
                                <m:r>
                                  <a:rPr lang="en-US" sz="2000" b="1" smtClean="0">
                                    <a:solidFill>
                                      <a:schemeClr val="tx1"/>
                                    </a:solidFill>
                                    <a:effectLst/>
                                    <a:latin typeface="Cambria Math"/>
                                  </a:rPr>
                                  <m:t>−</m:t>
                                </m:r>
                                <m:sSub>
                                  <m:sSubPr>
                                    <m:ctrlPr>
                                      <a:rPr lang="en-US" sz="2000" b="1" i="1" smtClean="0">
                                        <a:solidFill>
                                          <a:schemeClr val="tx1"/>
                                        </a:solidFill>
                                        <a:effectLst/>
                                        <a:latin typeface="Cambria Math" panose="02040503050406030204" pitchFamily="18" charset="0"/>
                                      </a:rPr>
                                    </m:ctrlPr>
                                  </m:sSubPr>
                                  <m:e>
                                    <m:r>
                                      <a:rPr lang="en-US" sz="2000" b="1" i="1">
                                        <a:solidFill>
                                          <a:schemeClr val="tx1"/>
                                        </a:solidFill>
                                        <a:effectLst/>
                                        <a:latin typeface="Cambria Math"/>
                                      </a:rPr>
                                      <m:t>𝑮</m:t>
                                    </m:r>
                                  </m:e>
                                  <m:sub>
                                    <m:sSubSup>
                                      <m:sSubSupPr>
                                        <m:ctrlPr>
                                          <a:rPr lang="en-US" sz="2000" b="1" i="1">
                                            <a:solidFill>
                                              <a:schemeClr val="tx1"/>
                                            </a:solidFill>
                                            <a:effectLst/>
                                            <a:latin typeface="Cambria Math" panose="02040503050406030204" pitchFamily="18" charset="0"/>
                                          </a:rPr>
                                        </m:ctrlPr>
                                      </m:sSubSupPr>
                                      <m:e>
                                        <m:r>
                                          <a:rPr lang="en-US" sz="2000" b="1" i="1" smtClean="0">
                                            <a:solidFill>
                                              <a:schemeClr val="tx1"/>
                                            </a:solidFill>
                                            <a:effectLst/>
                                            <a:latin typeface="Cambria Math" panose="02040503050406030204" pitchFamily="18" charset="0"/>
                                          </a:rPr>
                                          <m:t>𝑯</m:t>
                                        </m:r>
                                      </m:e>
                                      <m:sub>
                                        <m:d>
                                          <m:dPr>
                                            <m:ctrlPr>
                                              <a:rPr lang="en-US" sz="2000" b="1" i="1">
                                                <a:solidFill>
                                                  <a:schemeClr val="tx1"/>
                                                </a:solidFill>
                                                <a:effectLst/>
                                                <a:latin typeface="Cambria Math" panose="02040503050406030204" pitchFamily="18" charset="0"/>
                                              </a:rPr>
                                            </m:ctrlPr>
                                          </m:dPr>
                                          <m:e>
                                            <m:r>
                                              <a:rPr lang="en-US" sz="2000" b="1" i="1">
                                                <a:solidFill>
                                                  <a:schemeClr val="tx1"/>
                                                </a:solidFill>
                                                <a:effectLst/>
                                                <a:latin typeface="Cambria Math"/>
                                              </a:rPr>
                                              <m:t>𝒂𝒒</m:t>
                                            </m:r>
                                          </m:e>
                                        </m:d>
                                      </m:sub>
                                      <m:sup>
                                        <m:r>
                                          <a:rPr lang="en-US" sz="2000" b="1" i="1" smtClean="0">
                                            <a:solidFill>
                                              <a:schemeClr val="tx1"/>
                                            </a:solidFill>
                                            <a:effectLst/>
                                            <a:latin typeface="Cambria Math" panose="02040503050406030204" pitchFamily="18" charset="0"/>
                                          </a:rPr>
                                          <m:t>+</m:t>
                                        </m:r>
                                      </m:sup>
                                    </m:sSubSup>
                                  </m:sub>
                                </m:sSub>
                                <m:r>
                                  <a:rPr lang="en-US" sz="2000" b="1">
                                    <a:solidFill>
                                      <a:schemeClr val="tx1"/>
                                    </a:solidFill>
                                    <a:effectLst/>
                                    <a:latin typeface="Cambria Math"/>
                                  </a:rPr>
                                  <m:t>−</m:t>
                                </m:r>
                                <m:sSub>
                                  <m:sSubPr>
                                    <m:ctrlPr>
                                      <a:rPr lang="en-US" sz="2000" b="1" i="1" smtClean="0">
                                        <a:solidFill>
                                          <a:srgbClr val="FF3300"/>
                                        </a:solidFill>
                                        <a:effectLst/>
                                        <a:latin typeface="Cambria Math" panose="02040503050406030204" pitchFamily="18" charset="0"/>
                                      </a:rPr>
                                    </m:ctrlPr>
                                  </m:sSubPr>
                                  <m:e>
                                    <m:r>
                                      <a:rPr lang="en-US" sz="2000" b="1" i="1">
                                        <a:solidFill>
                                          <a:srgbClr val="FF3300"/>
                                        </a:solidFill>
                                        <a:effectLst/>
                                        <a:latin typeface="Cambria Math"/>
                                      </a:rPr>
                                      <m:t>𝑮</m:t>
                                    </m:r>
                                  </m:e>
                                  <m:sub>
                                    <m:r>
                                      <a:rPr lang="en-US" sz="2000" b="1">
                                        <a:solidFill>
                                          <a:srgbClr val="FF3300"/>
                                        </a:solidFill>
                                        <a:effectLst/>
                                        <a:latin typeface="Cambria Math"/>
                                      </a:rPr>
                                      <m:t>∗</m:t>
                                    </m:r>
                                  </m:sub>
                                </m:sSub>
                                <m:r>
                                  <a:rPr lang="en-US" sz="2000" b="1" i="1" smtClean="0">
                                    <a:solidFill>
                                      <a:srgbClr val="FF3300"/>
                                    </a:solidFill>
                                    <a:effectLst/>
                                    <a:latin typeface="Cambria Math" panose="02040503050406030204" pitchFamily="18" charset="0"/>
                                  </a:rPr>
                                  <m:t>−</m:t>
                                </m:r>
                                <m:sSup>
                                  <m:sSupPr>
                                    <m:ctrlPr>
                                      <a:rPr lang="en-US" sz="2000" b="1" i="1">
                                        <a:solidFill>
                                          <a:schemeClr val="accent6"/>
                                        </a:solidFill>
                                        <a:effectLst/>
                                        <a:latin typeface="Cambria Math" panose="02040503050406030204" pitchFamily="18" charset="0"/>
                                        <a:ea typeface="Calibri"/>
                                        <a:cs typeface="Times New Roman"/>
                                      </a:rPr>
                                    </m:ctrlPr>
                                  </m:sSupPr>
                                  <m:e>
                                    <m:r>
                                      <a:rPr lang="en-US" sz="2000" b="1" i="1">
                                        <a:solidFill>
                                          <a:schemeClr val="accent6"/>
                                        </a:solidFill>
                                        <a:effectLst/>
                                        <a:latin typeface="Cambria Math"/>
                                        <a:ea typeface="Calibri"/>
                                        <a:cs typeface="Times New Roman"/>
                                      </a:rPr>
                                      <m:t>𝒆</m:t>
                                    </m:r>
                                  </m:e>
                                  <m:sup>
                                    <m:r>
                                      <a:rPr lang="en-US" sz="2000" b="1" i="1">
                                        <a:solidFill>
                                          <a:schemeClr val="accent6"/>
                                        </a:solidFill>
                                        <a:effectLst/>
                                        <a:latin typeface="Cambria Math"/>
                                        <a:ea typeface="Calibri"/>
                                        <a:cs typeface="Times New Roman"/>
                                      </a:rPr>
                                      <m:t>−</m:t>
                                    </m:r>
                                  </m:sup>
                                </m:sSup>
                                <m:d>
                                  <m:dPr>
                                    <m:ctrlPr>
                                      <a:rPr lang="en-US" sz="2000" b="1" i="1">
                                        <a:solidFill>
                                          <a:schemeClr val="accent6"/>
                                        </a:solidFill>
                                        <a:effectLst/>
                                        <a:latin typeface="Cambria Math" panose="02040503050406030204" pitchFamily="18" charset="0"/>
                                        <a:ea typeface="Calibri"/>
                                        <a:cs typeface="Times New Roman"/>
                                      </a:rPr>
                                    </m:ctrlPr>
                                  </m:dPr>
                                  <m:e>
                                    <m:r>
                                      <a:rPr lang="en-US" sz="2000" b="1" i="1">
                                        <a:solidFill>
                                          <a:schemeClr val="accent6"/>
                                        </a:solidFill>
                                        <a:effectLst/>
                                        <a:latin typeface="Cambria Math"/>
                                        <a:ea typeface="Calibri"/>
                                        <a:cs typeface="Times New Roman"/>
                                      </a:rPr>
                                      <m:t>𝑼</m:t>
                                    </m:r>
                                    <m:r>
                                      <a:rPr lang="en-US" sz="2000" b="1" i="1">
                                        <a:solidFill>
                                          <a:schemeClr val="accent6"/>
                                        </a:solidFill>
                                        <a:effectLst/>
                                        <a:latin typeface="Cambria Math"/>
                                        <a:ea typeface="Calibri"/>
                                        <a:cs typeface="Times New Roman"/>
                                      </a:rPr>
                                      <m:t>−</m:t>
                                    </m:r>
                                    <m:sSub>
                                      <m:sSubPr>
                                        <m:ctrlPr>
                                          <a:rPr lang="en-US" sz="2000" b="1" i="1">
                                            <a:solidFill>
                                              <a:schemeClr val="accent6"/>
                                            </a:solidFill>
                                            <a:effectLst/>
                                            <a:latin typeface="Cambria Math" panose="02040503050406030204" pitchFamily="18" charset="0"/>
                                            <a:ea typeface="Calibri"/>
                                            <a:cs typeface="Times New Roman"/>
                                          </a:rPr>
                                        </m:ctrlPr>
                                      </m:sSubPr>
                                      <m:e>
                                        <m:r>
                                          <a:rPr lang="en-US" sz="2000" b="1" i="1">
                                            <a:solidFill>
                                              <a:schemeClr val="accent6"/>
                                            </a:solidFill>
                                            <a:effectLst/>
                                            <a:latin typeface="Cambria Math"/>
                                            <a:ea typeface="Calibri"/>
                                            <a:cs typeface="Times New Roman"/>
                                          </a:rPr>
                                          <m:t>𝑼</m:t>
                                        </m:r>
                                      </m:e>
                                      <m:sub>
                                        <m:r>
                                          <a:rPr lang="en-US" sz="2000" b="1" i="1">
                                            <a:solidFill>
                                              <a:schemeClr val="accent6"/>
                                            </a:solidFill>
                                            <a:effectLst/>
                                            <a:latin typeface="Cambria Math"/>
                                            <a:ea typeface="Calibri"/>
                                            <a:cs typeface="Times New Roman"/>
                                          </a:rPr>
                                          <m:t>𝒓𝒆𝒇</m:t>
                                        </m:r>
                                      </m:sub>
                                    </m:sSub>
                                  </m:e>
                                </m:d>
                              </m:oMath>
                            </m:oMathPara>
                          </a14:m>
                          <a:endParaRPr lang="en-US" sz="2000" b="1" dirty="0">
                            <a:solidFill>
                              <a:schemeClr val="accent2"/>
                            </a:solidFill>
                            <a:effectLst/>
                            <a:latin typeface="Calibri"/>
                            <a:ea typeface="Calibri"/>
                            <a:cs typeface="Times New Roman"/>
                          </a:endParaRPr>
                        </a:p>
                      </a:txBody>
                      <a:tcPr marL="68580" marR="68580" marT="0" marB="0">
                        <a:solidFill>
                          <a:schemeClr val="bg1"/>
                        </a:solidFill>
                      </a:tcPr>
                    </a:tc>
                    <a:extLst>
                      <a:ext uri="{0D108BD9-81ED-4DB2-BD59-A6C34878D82A}">
                        <a16:rowId xmlns:a16="http://schemas.microsoft.com/office/drawing/2014/main" val="10000"/>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145178411"/>
                  </p:ext>
                </p:extLst>
              </p:nvPr>
            </p:nvGraphicFramePr>
            <p:xfrm>
              <a:off x="14858" y="3515002"/>
              <a:ext cx="5851764" cy="1345228"/>
            </p:xfrm>
            <a:graphic>
              <a:graphicData uri="http://schemas.openxmlformats.org/drawingml/2006/table">
                <a:tbl>
                  <a:tblPr firstRow="1" firstCol="1" bandRow="1">
                    <a:tableStyleId>{5C22544A-7EE6-4342-B048-85BDC9FD1C3A}</a:tableStyleId>
                  </a:tblPr>
                  <a:tblGrid>
                    <a:gridCol w="5851764"/>
                  </a:tblGrid>
                  <a:tr h="1345228">
                    <a:tc>
                      <a:txBody>
                        <a:bodyPr/>
                        <a:lstStyle/>
                        <a:p>
                          <a:endParaRPr lang="en-US"/>
                        </a:p>
                      </a:txBody>
                      <a:tcPr marL="68580" marR="68580" marT="0" marB="0">
                        <a:blipFill rotWithShape="0">
                          <a:blip r:embed="rId3"/>
                          <a:stretch>
                            <a:fillRect l="-104" t="-450" r="-416" b="-1802"/>
                          </a:stretch>
                        </a:blipFill>
                      </a:tcPr>
                    </a:tc>
                  </a:tr>
                </a:tbl>
              </a:graphicData>
            </a:graphic>
          </p:graphicFrame>
        </mc:Fallback>
      </mc:AlternateContent>
      <mc:AlternateContent xmlns:mc="http://schemas.openxmlformats.org/markup-compatibility/2006" xmlns:a14="http://schemas.microsoft.com/office/drawing/2010/main">
        <mc:Choice Requires="a14">
          <p:sp>
            <p:nvSpPr>
              <p:cNvPr id="7" name="Rectangle 6"/>
              <p:cNvSpPr/>
              <p:nvPr/>
            </p:nvSpPr>
            <p:spPr>
              <a:xfrm>
                <a:off x="242040" y="4775571"/>
                <a:ext cx="7813814" cy="451277"/>
              </a:xfrm>
              <a:prstGeom prst="rect">
                <a:avLst/>
              </a:prstGeom>
            </p:spPr>
            <p:txBody>
              <a:bodyPr wrap="square">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sSubSup>
                        <m:sSubSupPr>
                          <m:ctrlPr>
                            <a:rPr lang="en-US" b="1" i="1" smtClean="0">
                              <a:solidFill>
                                <a:srgbClr val="000000"/>
                              </a:solidFill>
                              <a:latin typeface="Cambria Math" panose="02040503050406030204" pitchFamily="18" charset="0"/>
                              <a:cs typeface="Times New Roman"/>
                            </a:rPr>
                          </m:ctrlPr>
                        </m:sSubSupPr>
                        <m:e>
                          <m:r>
                            <a:rPr lang="en-US" b="1" i="1">
                              <a:solidFill>
                                <a:srgbClr val="000000"/>
                              </a:solidFill>
                              <a:latin typeface="Cambria Math"/>
                              <a:ea typeface="Calibri"/>
                              <a:cs typeface="Times New Roman"/>
                            </a:rPr>
                            <m:t>𝑮</m:t>
                          </m:r>
                        </m:e>
                        <m:sub>
                          <m:sSubSup>
                            <m:sSubSupPr>
                              <m:ctrlPr>
                                <a:rPr lang="en-US" b="1" i="1">
                                  <a:solidFill>
                                    <a:srgbClr val="000000"/>
                                  </a:solidFill>
                                  <a:latin typeface="Cambria Math" panose="02040503050406030204" pitchFamily="18" charset="0"/>
                                  <a:cs typeface="Times New Roman"/>
                                </a:rPr>
                              </m:ctrlPr>
                            </m:sSubSupPr>
                            <m:e>
                              <m:r>
                                <a:rPr lang="en-US" b="1" i="1" smtClean="0">
                                  <a:solidFill>
                                    <a:srgbClr val="000000"/>
                                  </a:solidFill>
                                  <a:latin typeface="Cambria Math" panose="02040503050406030204" pitchFamily="18" charset="0"/>
                                  <a:ea typeface="Calibri"/>
                                  <a:cs typeface="Times New Roman"/>
                                </a:rPr>
                                <m:t>𝑯</m:t>
                              </m:r>
                            </m:e>
                            <m:sub>
                              <m:r>
                                <a:rPr lang="en-US" b="1" i="1">
                                  <a:solidFill>
                                    <a:srgbClr val="000000"/>
                                  </a:solidFill>
                                  <a:latin typeface="Cambria Math"/>
                                  <a:ea typeface="Calibri"/>
                                  <a:cs typeface="Times New Roman"/>
                                </a:rPr>
                                <m:t>𝒈</m:t>
                              </m:r>
                            </m:sub>
                            <m:sup>
                              <m:r>
                                <a:rPr lang="en-US" b="1" i="1" smtClean="0">
                                  <a:solidFill>
                                    <a:srgbClr val="000000"/>
                                  </a:solidFill>
                                  <a:latin typeface="Cambria Math" panose="02040503050406030204" pitchFamily="18" charset="0"/>
                                  <a:ea typeface="Calibri"/>
                                  <a:cs typeface="Times New Roman"/>
                                </a:rPr>
                                <m:t>+</m:t>
                              </m:r>
                            </m:sup>
                          </m:sSubSup>
                        </m:sub>
                        <m:sup>
                          <m:r>
                            <a:rPr lang="en-US" b="1" i="1">
                              <a:solidFill>
                                <a:srgbClr val="000000"/>
                              </a:solidFill>
                              <a:latin typeface="Cambria Math"/>
                              <a:ea typeface="Calibri"/>
                              <a:cs typeface="Times New Roman"/>
                            </a:rPr>
                            <m:t> </m:t>
                          </m:r>
                        </m:sup>
                      </m:sSubSup>
                      <m:r>
                        <a:rPr lang="en-US" b="1" i="1">
                          <a:solidFill>
                            <a:srgbClr val="000000"/>
                          </a:solidFill>
                          <a:latin typeface="Cambria Math"/>
                          <a:ea typeface="Calibri"/>
                          <a:cs typeface="Times New Roman"/>
                        </a:rPr>
                        <m:t>=</m:t>
                      </m:r>
                      <m:sSub>
                        <m:sSubPr>
                          <m:ctrlPr>
                            <a:rPr lang="en-US" b="1" i="1" smtClean="0">
                              <a:solidFill>
                                <a:srgbClr val="FF0000"/>
                              </a:solidFill>
                              <a:latin typeface="Cambria Math" panose="02040503050406030204" pitchFamily="18" charset="0"/>
                              <a:cs typeface="Times New Roman"/>
                            </a:rPr>
                          </m:ctrlPr>
                        </m:sSubPr>
                        <m:e>
                          <m:r>
                            <a:rPr lang="en-US" b="1" i="1">
                              <a:solidFill>
                                <a:srgbClr val="FF0000"/>
                              </a:solidFill>
                              <a:latin typeface="Cambria Math"/>
                              <a:ea typeface="Calibri"/>
                              <a:cs typeface="Times New Roman"/>
                            </a:rPr>
                            <m:t>𝑬</m:t>
                          </m:r>
                        </m:e>
                        <m:sub>
                          <m:r>
                            <a:rPr lang="en-US" b="1" i="1">
                              <a:solidFill>
                                <a:srgbClr val="FF0000"/>
                              </a:solidFill>
                              <a:latin typeface="Cambria Math"/>
                              <a:ea typeface="Calibri"/>
                              <a:cs typeface="Times New Roman"/>
                            </a:rPr>
                            <m:t>𝑫𝑭𝑻</m:t>
                          </m:r>
                        </m:sub>
                      </m:sSub>
                      <m:r>
                        <a:rPr lang="en-US" b="1" i="1" smtClean="0">
                          <a:solidFill>
                            <a:srgbClr val="000000"/>
                          </a:solidFill>
                          <a:latin typeface="Cambria Math"/>
                          <a:ea typeface="Calibri"/>
                          <a:cs typeface="Times New Roman"/>
                        </a:rPr>
                        <m:t>+</m:t>
                      </m:r>
                      <m:r>
                        <a:rPr lang="en-US" b="1" i="1" smtClean="0">
                          <a:solidFill>
                            <a:srgbClr val="00FF00"/>
                          </a:solidFill>
                          <a:latin typeface="Cambria Math"/>
                          <a:ea typeface="Calibri"/>
                          <a:cs typeface="Times New Roman"/>
                        </a:rPr>
                        <m:t>𝑬</m:t>
                      </m:r>
                      <m:d>
                        <m:dPr>
                          <m:ctrlPr>
                            <a:rPr lang="en-US" b="1" i="1" smtClean="0">
                              <a:solidFill>
                                <a:srgbClr val="00FF00"/>
                              </a:solidFill>
                              <a:latin typeface="Cambria Math" panose="02040503050406030204" pitchFamily="18" charset="0"/>
                              <a:ea typeface="Calibri"/>
                              <a:cs typeface="Times New Roman"/>
                            </a:rPr>
                          </m:ctrlPr>
                        </m:dPr>
                        <m:e>
                          <m:r>
                            <a:rPr lang="en-US" b="1" i="1" smtClean="0">
                              <a:solidFill>
                                <a:srgbClr val="00FF00"/>
                              </a:solidFill>
                              <a:latin typeface="Cambria Math"/>
                              <a:ea typeface="Calibri"/>
                              <a:cs typeface="Times New Roman"/>
                            </a:rPr>
                            <m:t>𝑻</m:t>
                          </m:r>
                        </m:e>
                      </m:d>
                      <m:r>
                        <a:rPr lang="en-US" b="1" i="1" smtClean="0">
                          <a:solidFill>
                            <a:srgbClr val="000000"/>
                          </a:solidFill>
                          <a:latin typeface="Cambria Math"/>
                          <a:ea typeface="Calibri"/>
                          <a:cs typeface="Times New Roman"/>
                        </a:rPr>
                        <m:t>+ </m:t>
                      </m:r>
                      <m:r>
                        <a:rPr lang="en-US" b="1" i="1">
                          <a:solidFill>
                            <a:srgbClr val="3333CC"/>
                          </a:solidFill>
                          <a:latin typeface="Cambria Math"/>
                          <a:ea typeface="Calibri"/>
                          <a:cs typeface="Times New Roman"/>
                        </a:rPr>
                        <m:t>𝑷𝑽</m:t>
                      </m:r>
                      <m:r>
                        <a:rPr lang="en-US" b="1" i="1" smtClean="0">
                          <a:solidFill>
                            <a:srgbClr val="000000"/>
                          </a:solidFill>
                          <a:latin typeface="Cambria Math"/>
                          <a:ea typeface="Calibri"/>
                          <a:cs typeface="Times New Roman"/>
                        </a:rPr>
                        <m:t>−</m:t>
                      </m:r>
                      <m:sSub>
                        <m:sSubPr>
                          <m:ctrlPr>
                            <a:rPr lang="en-US" b="1" i="1">
                              <a:solidFill>
                                <a:srgbClr val="3333CC"/>
                              </a:solidFill>
                              <a:latin typeface="Cambria Math" panose="02040503050406030204" pitchFamily="18" charset="0"/>
                              <a:cs typeface="Times New Roman"/>
                            </a:rPr>
                          </m:ctrlPr>
                        </m:sSubPr>
                        <m:e>
                          <m:r>
                            <a:rPr lang="en-US" b="1" i="1" smtClean="0">
                              <a:solidFill>
                                <a:srgbClr val="000000"/>
                              </a:solidFill>
                              <a:latin typeface="Cambria Math"/>
                              <a:ea typeface="Calibri"/>
                              <a:cs typeface="Times New Roman"/>
                            </a:rPr>
                            <m:t>(</m:t>
                          </m:r>
                          <m:sSub>
                            <m:sSubPr>
                              <m:ctrlPr>
                                <a:rPr lang="en-US" b="1" i="1" smtClean="0">
                                  <a:solidFill>
                                    <a:srgbClr val="00B0F0"/>
                                  </a:solidFill>
                                  <a:latin typeface="Cambria Math" panose="02040503050406030204" pitchFamily="18" charset="0"/>
                                  <a:cs typeface="Times New Roman"/>
                                </a:rPr>
                              </m:ctrlPr>
                            </m:sSubPr>
                            <m:e>
                              <m:r>
                                <a:rPr lang="en-US" b="1" i="1">
                                  <a:solidFill>
                                    <a:srgbClr val="00B0F0"/>
                                  </a:solidFill>
                                  <a:latin typeface="Cambria Math"/>
                                  <a:ea typeface="Calibri"/>
                                  <a:cs typeface="Times New Roman"/>
                                </a:rPr>
                                <m:t>𝑺</m:t>
                              </m:r>
                            </m:e>
                            <m:sub>
                              <m:r>
                                <a:rPr lang="en-US" b="1" i="1">
                                  <a:solidFill>
                                    <a:srgbClr val="00B0F0"/>
                                  </a:solidFill>
                                  <a:latin typeface="Cambria Math"/>
                                  <a:ea typeface="Calibri"/>
                                  <a:cs typeface="Times New Roman"/>
                                </a:rPr>
                                <m:t>𝒗𝒊𝒃</m:t>
                              </m:r>
                            </m:sub>
                          </m:sSub>
                          <m:r>
                            <a:rPr lang="en-US" b="1" i="1" smtClean="0">
                              <a:solidFill>
                                <a:srgbClr val="000000"/>
                              </a:solidFill>
                              <a:latin typeface="Cambria Math"/>
                              <a:ea typeface="Calibri"/>
                              <a:cs typeface="Times New Roman"/>
                            </a:rPr>
                            <m:t>+</m:t>
                          </m:r>
                          <m:sSub>
                            <m:sSubPr>
                              <m:ctrlPr>
                                <a:rPr lang="en-US" b="1" i="1" smtClean="0">
                                  <a:solidFill>
                                    <a:srgbClr val="00FF00"/>
                                  </a:solidFill>
                                  <a:latin typeface="Cambria Math" panose="02040503050406030204" pitchFamily="18" charset="0"/>
                                  <a:cs typeface="Times New Roman"/>
                                </a:rPr>
                              </m:ctrlPr>
                            </m:sSubPr>
                            <m:e>
                              <m:sSub>
                                <m:sSubPr>
                                  <m:ctrlPr>
                                    <a:rPr lang="en-US" b="1" i="1">
                                      <a:solidFill>
                                        <a:srgbClr val="00FF00"/>
                                      </a:solidFill>
                                      <a:latin typeface="Cambria Math" panose="02040503050406030204" pitchFamily="18" charset="0"/>
                                      <a:cs typeface="Times New Roman"/>
                                    </a:rPr>
                                  </m:ctrlPr>
                                </m:sSubPr>
                                <m:e>
                                  <m:r>
                                    <a:rPr lang="en-US" b="1" i="1">
                                      <a:solidFill>
                                        <a:srgbClr val="00FF00"/>
                                      </a:solidFill>
                                      <a:latin typeface="Cambria Math"/>
                                      <a:ea typeface="Calibri"/>
                                      <a:cs typeface="Times New Roman"/>
                                    </a:rPr>
                                    <m:t>𝑺</m:t>
                                  </m:r>
                                </m:e>
                                <m:sub>
                                  <m:r>
                                    <a:rPr lang="en-US" b="1" i="1">
                                      <a:solidFill>
                                        <a:srgbClr val="00FF00"/>
                                      </a:solidFill>
                                      <a:latin typeface="Cambria Math"/>
                                      <a:ea typeface="Calibri"/>
                                      <a:cs typeface="Times New Roman"/>
                                    </a:rPr>
                                    <m:t>𝒕𝒓𝒂𝒏𝒔𝒍𝒂𝒕𝒊𝒐𝒏</m:t>
                                  </m:r>
                                </m:sub>
                              </m:sSub>
                              <m:r>
                                <a:rPr lang="en-US" b="1" i="1">
                                  <a:solidFill>
                                    <a:srgbClr val="00FF00"/>
                                  </a:solidFill>
                                  <a:latin typeface="Cambria Math"/>
                                  <a:ea typeface="Calibri"/>
                                  <a:cs typeface="Times New Roman"/>
                                </a:rPr>
                                <m:t>+</m:t>
                              </m:r>
                              <m:r>
                                <a:rPr lang="en-US" b="1" i="1">
                                  <a:solidFill>
                                    <a:srgbClr val="00FF00"/>
                                  </a:solidFill>
                                  <a:latin typeface="Cambria Math"/>
                                  <a:ea typeface="Calibri"/>
                                  <a:cs typeface="Times New Roman"/>
                                </a:rPr>
                                <m:t>𝑺</m:t>
                              </m:r>
                            </m:e>
                            <m:sub>
                              <m:r>
                                <a:rPr lang="en-US" b="1" i="1">
                                  <a:solidFill>
                                    <a:srgbClr val="00FF00"/>
                                  </a:solidFill>
                                  <a:latin typeface="Cambria Math"/>
                                  <a:ea typeface="Calibri"/>
                                  <a:cs typeface="Times New Roman"/>
                                </a:rPr>
                                <m:t>𝒓𝒐𝒕𝒂𝒕𝒊𝒐𝒏</m:t>
                              </m:r>
                            </m:sub>
                          </m:sSub>
                          <m:r>
                            <a:rPr lang="en-US" b="1" i="1" smtClean="0">
                              <a:solidFill>
                                <a:srgbClr val="000000"/>
                              </a:solidFill>
                              <a:latin typeface="Cambria Math"/>
                              <a:ea typeface="Calibri"/>
                              <a:cs typeface="Times New Roman"/>
                            </a:rPr>
                            <m:t>)</m:t>
                          </m:r>
                        </m:e>
                        <m:sub>
                          <m:r>
                            <a:rPr lang="en-US" b="1" i="1">
                              <a:solidFill>
                                <a:srgbClr val="3333CC"/>
                              </a:solidFill>
                              <a:latin typeface="Cambria Math"/>
                              <a:ea typeface="Calibri"/>
                              <a:cs typeface="Times New Roman"/>
                            </a:rPr>
                            <m:t> </m:t>
                          </m:r>
                        </m:sub>
                      </m:sSub>
                      <m:r>
                        <a:rPr lang="en-US" b="1" i="1" smtClean="0">
                          <a:solidFill>
                            <a:srgbClr val="2D2DB9"/>
                          </a:solidFill>
                          <a:latin typeface="Cambria Math"/>
                          <a:ea typeface="Calibri"/>
                          <a:cs typeface="Times New Roman"/>
                        </a:rPr>
                        <m:t>𝑻</m:t>
                      </m:r>
                    </m:oMath>
                  </m:oMathPara>
                </a14:m>
                <a:endParaRPr lang="en-US" b="1" dirty="0">
                  <a:solidFill>
                    <a:srgbClr val="2D2DB9"/>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242040" y="4775571"/>
                <a:ext cx="7813814" cy="451277"/>
              </a:xfrm>
              <a:prstGeom prst="rect">
                <a:avLst/>
              </a:prstGeom>
              <a:blipFill>
                <a:blip r:embed="rId4"/>
                <a:stretch>
                  <a:fillRect b="-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28600" y="4302332"/>
                <a:ext cx="4572000" cy="481286"/>
              </a:xfrm>
              <a:prstGeom prst="rect">
                <a:avLst/>
              </a:prstGeom>
            </p:spPr>
            <p:txBody>
              <a:bodyPr>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sSub>
                        <m:sSubPr>
                          <m:ctrlPr>
                            <a:rPr lang="en-US" b="1" i="1" smtClean="0">
                              <a:solidFill>
                                <a:srgbClr val="000000"/>
                              </a:solidFill>
                              <a:latin typeface="Cambria Math" panose="02040503050406030204" pitchFamily="18" charset="0"/>
                              <a:cs typeface="Times New Roman"/>
                            </a:rPr>
                          </m:ctrlPr>
                        </m:sSubPr>
                        <m:e>
                          <m:r>
                            <a:rPr lang="en-US" b="1" i="1">
                              <a:solidFill>
                                <a:srgbClr val="000000"/>
                              </a:solidFill>
                              <a:latin typeface="Cambria Math"/>
                              <a:ea typeface="Calibri"/>
                              <a:cs typeface="Times New Roman"/>
                            </a:rPr>
                            <m:t>𝑮</m:t>
                          </m:r>
                        </m:e>
                        <m:sub>
                          <m:sSubSup>
                            <m:sSubSupPr>
                              <m:ctrlPr>
                                <a:rPr lang="en-US" b="1" i="1">
                                  <a:solidFill>
                                    <a:srgbClr val="000000"/>
                                  </a:solidFill>
                                  <a:latin typeface="Cambria Math" panose="02040503050406030204" pitchFamily="18" charset="0"/>
                                  <a:cs typeface="Times New Roman"/>
                                </a:rPr>
                              </m:ctrlPr>
                            </m:sSubSupPr>
                            <m:e>
                              <m:r>
                                <a:rPr lang="en-US" b="1" i="1" smtClean="0">
                                  <a:solidFill>
                                    <a:srgbClr val="000000"/>
                                  </a:solidFill>
                                  <a:latin typeface="Cambria Math" panose="02040503050406030204" pitchFamily="18" charset="0"/>
                                  <a:ea typeface="Calibri"/>
                                  <a:cs typeface="Times New Roman"/>
                                </a:rPr>
                                <m:t>𝑯</m:t>
                              </m:r>
                            </m:e>
                            <m:sub>
                              <m:r>
                                <a:rPr lang="en-US" b="1" i="1">
                                  <a:solidFill>
                                    <a:srgbClr val="000000"/>
                                  </a:solidFill>
                                  <a:latin typeface="Cambria Math"/>
                                  <a:ea typeface="Calibri"/>
                                  <a:cs typeface="Times New Roman"/>
                                </a:rPr>
                                <m:t>𝒂𝒒</m:t>
                              </m:r>
                            </m:sub>
                            <m:sup>
                              <m:r>
                                <a:rPr lang="en-US" b="1" i="1" smtClean="0">
                                  <a:solidFill>
                                    <a:srgbClr val="000000"/>
                                  </a:solidFill>
                                  <a:latin typeface="Cambria Math" panose="02040503050406030204" pitchFamily="18" charset="0"/>
                                  <a:ea typeface="Calibri"/>
                                  <a:cs typeface="Times New Roman"/>
                                </a:rPr>
                                <m:t>+</m:t>
                              </m:r>
                            </m:sup>
                          </m:sSubSup>
                        </m:sub>
                      </m:sSub>
                      <m:r>
                        <a:rPr lang="en-US" b="1" i="1">
                          <a:solidFill>
                            <a:srgbClr val="000000"/>
                          </a:solidFill>
                          <a:latin typeface="Cambria Math"/>
                          <a:ea typeface="Calibri"/>
                          <a:cs typeface="Times New Roman"/>
                        </a:rPr>
                        <m:t>=</m:t>
                      </m:r>
                      <m:sSubSup>
                        <m:sSubSupPr>
                          <m:ctrlPr>
                            <a:rPr lang="en-US" b="1" i="1">
                              <a:solidFill>
                                <a:srgbClr val="000000"/>
                              </a:solidFill>
                              <a:latin typeface="Cambria Math" panose="02040503050406030204" pitchFamily="18" charset="0"/>
                              <a:cs typeface="Times New Roman"/>
                            </a:rPr>
                          </m:ctrlPr>
                        </m:sSubSupPr>
                        <m:e>
                          <m:r>
                            <a:rPr lang="en-US" b="1" i="1">
                              <a:solidFill>
                                <a:srgbClr val="000000"/>
                              </a:solidFill>
                              <a:latin typeface="Cambria Math"/>
                              <a:ea typeface="Calibri"/>
                              <a:cs typeface="Times New Roman"/>
                            </a:rPr>
                            <m:t>𝑮</m:t>
                          </m:r>
                        </m:e>
                        <m:sub>
                          <m:sSubSup>
                            <m:sSubSupPr>
                              <m:ctrlPr>
                                <a:rPr lang="en-US" b="1" i="1">
                                  <a:solidFill>
                                    <a:srgbClr val="000000"/>
                                  </a:solidFill>
                                  <a:latin typeface="Cambria Math" panose="02040503050406030204" pitchFamily="18" charset="0"/>
                                  <a:cs typeface="Times New Roman"/>
                                </a:rPr>
                              </m:ctrlPr>
                            </m:sSubSupPr>
                            <m:e>
                              <m:r>
                                <a:rPr lang="en-US" b="1" i="1" smtClean="0">
                                  <a:solidFill>
                                    <a:srgbClr val="000000"/>
                                  </a:solidFill>
                                  <a:latin typeface="Cambria Math" panose="02040503050406030204" pitchFamily="18" charset="0"/>
                                  <a:ea typeface="Calibri"/>
                                  <a:cs typeface="Times New Roman"/>
                                </a:rPr>
                                <m:t>𝑯</m:t>
                              </m:r>
                            </m:e>
                            <m:sub>
                              <m:r>
                                <a:rPr lang="en-US" b="1" i="1">
                                  <a:solidFill>
                                    <a:srgbClr val="000000"/>
                                  </a:solidFill>
                                  <a:latin typeface="Cambria Math"/>
                                  <a:ea typeface="Calibri"/>
                                  <a:cs typeface="Times New Roman"/>
                                </a:rPr>
                                <m:t>𝒈</m:t>
                              </m:r>
                            </m:sub>
                            <m:sup>
                              <m:r>
                                <a:rPr lang="en-US" b="1" i="1" smtClean="0">
                                  <a:solidFill>
                                    <a:srgbClr val="000000"/>
                                  </a:solidFill>
                                  <a:latin typeface="Cambria Math" panose="02040503050406030204" pitchFamily="18" charset="0"/>
                                  <a:ea typeface="Calibri"/>
                                  <a:cs typeface="Times New Roman"/>
                                </a:rPr>
                                <m:t>+</m:t>
                              </m:r>
                            </m:sup>
                          </m:sSubSup>
                          <m:r>
                            <a:rPr lang="en-US" b="1" i="1">
                              <a:solidFill>
                                <a:srgbClr val="000000"/>
                              </a:solidFill>
                              <a:latin typeface="Cambria Math"/>
                              <a:ea typeface="Calibri"/>
                              <a:cs typeface="Times New Roman"/>
                            </a:rPr>
                            <m:t> </m:t>
                          </m:r>
                        </m:sub>
                        <m:sup>
                          <m:r>
                            <a:rPr lang="en-US" b="1" i="1">
                              <a:solidFill>
                                <a:srgbClr val="000000"/>
                              </a:solidFill>
                              <a:latin typeface="Cambria Math"/>
                              <a:ea typeface="Calibri"/>
                              <a:cs typeface="Times New Roman"/>
                            </a:rPr>
                            <m:t> </m:t>
                          </m:r>
                        </m:sup>
                      </m:sSubSup>
                      <m:sSubSup>
                        <m:sSubSupPr>
                          <m:ctrlPr>
                            <a:rPr lang="en-US" b="1" i="1">
                              <a:solidFill>
                                <a:srgbClr val="3333CC"/>
                              </a:solidFill>
                              <a:latin typeface="Cambria Math" panose="02040503050406030204" pitchFamily="18" charset="0"/>
                              <a:cs typeface="Times New Roman"/>
                            </a:rPr>
                          </m:ctrlPr>
                        </m:sSubSupPr>
                        <m:e>
                          <m:r>
                            <a:rPr lang="en-US" b="1" i="1" smtClean="0">
                              <a:solidFill>
                                <a:srgbClr val="000000"/>
                              </a:solidFill>
                              <a:latin typeface="Cambria Math"/>
                              <a:ea typeface="Calibri"/>
                              <a:cs typeface="Times New Roman"/>
                            </a:rPr>
                            <m:t>+</m:t>
                          </m:r>
                          <m:r>
                            <a:rPr lang="en-US" b="1" i="1">
                              <a:solidFill>
                                <a:srgbClr val="3333CC"/>
                              </a:solidFill>
                              <a:latin typeface="Cambria Math"/>
                              <a:ea typeface="Calibri"/>
                              <a:cs typeface="Times New Roman"/>
                            </a:rPr>
                            <m:t>∆</m:t>
                          </m:r>
                          <m:r>
                            <a:rPr lang="en-US" b="1" i="1">
                              <a:solidFill>
                                <a:srgbClr val="3333CC"/>
                              </a:solidFill>
                              <a:latin typeface="Cambria Math"/>
                              <a:ea typeface="Calibri"/>
                              <a:cs typeface="Times New Roman"/>
                            </a:rPr>
                            <m:t>𝑮</m:t>
                          </m:r>
                        </m:e>
                        <m:sub>
                          <m:r>
                            <a:rPr lang="en-US" b="1" i="1">
                              <a:solidFill>
                                <a:srgbClr val="3333CC"/>
                              </a:solidFill>
                              <a:latin typeface="Cambria Math"/>
                              <a:ea typeface="Calibri"/>
                              <a:cs typeface="Times New Roman"/>
                            </a:rPr>
                            <m:t>𝒔𝒐𝒍</m:t>
                          </m:r>
                        </m:sub>
                        <m:sup>
                          <m:r>
                            <a:rPr lang="en-US" b="1" i="1">
                              <a:solidFill>
                                <a:srgbClr val="3333CC"/>
                              </a:solidFill>
                              <a:latin typeface="Cambria Math"/>
                              <a:ea typeface="Calibri"/>
                              <a:cs typeface="Times New Roman"/>
                            </a:rPr>
                            <m:t>°</m:t>
                          </m:r>
                        </m:sup>
                      </m:sSubSup>
                      <m:r>
                        <a:rPr lang="en-US" b="1" i="1" smtClean="0">
                          <a:solidFill>
                            <a:srgbClr val="000000"/>
                          </a:solidFill>
                          <a:latin typeface="Cambria Math"/>
                          <a:ea typeface="Calibri"/>
                          <a:cs typeface="Times New Roman"/>
                        </a:rPr>
                        <m:t>+</m:t>
                      </m:r>
                      <m:r>
                        <a:rPr lang="en-US" b="1" i="1">
                          <a:solidFill>
                            <a:srgbClr val="3333CC"/>
                          </a:solidFill>
                          <a:latin typeface="Cambria Math"/>
                          <a:ea typeface="Calibri"/>
                          <a:cs typeface="Times New Roman"/>
                        </a:rPr>
                        <m:t>𝑹𝑻𝑳𝒏</m:t>
                      </m:r>
                      <m:d>
                        <m:dPr>
                          <m:begChr m:val="["/>
                          <m:endChr m:val="]"/>
                          <m:ctrlPr>
                            <a:rPr lang="en-US" b="1" i="1">
                              <a:solidFill>
                                <a:srgbClr val="3333CC"/>
                              </a:solidFill>
                              <a:latin typeface="Cambria Math" panose="02040503050406030204" pitchFamily="18" charset="0"/>
                              <a:cs typeface="Times New Roman"/>
                            </a:rPr>
                          </m:ctrlPr>
                        </m:dPr>
                        <m:e>
                          <m:sSup>
                            <m:sSupPr>
                              <m:ctrlPr>
                                <a:rPr lang="en-US" b="1" i="1" smtClean="0">
                                  <a:solidFill>
                                    <a:srgbClr val="3333CC"/>
                                  </a:solidFill>
                                  <a:latin typeface="Cambria Math" panose="02040503050406030204" pitchFamily="18" charset="0"/>
                                  <a:cs typeface="Times New Roman"/>
                                </a:rPr>
                              </m:ctrlPr>
                            </m:sSupPr>
                            <m:e>
                              <m:r>
                                <a:rPr lang="en-US" b="1" i="1" smtClean="0">
                                  <a:solidFill>
                                    <a:srgbClr val="3333CC"/>
                                  </a:solidFill>
                                  <a:latin typeface="Cambria Math" panose="02040503050406030204" pitchFamily="18" charset="0"/>
                                  <a:cs typeface="Times New Roman"/>
                                </a:rPr>
                                <m:t>𝑯</m:t>
                              </m:r>
                            </m:e>
                            <m:sup>
                              <m:r>
                                <a:rPr lang="en-US" b="1" i="1" smtClean="0">
                                  <a:solidFill>
                                    <a:srgbClr val="3333CC"/>
                                  </a:solidFill>
                                  <a:latin typeface="Cambria Math" panose="02040503050406030204" pitchFamily="18" charset="0"/>
                                  <a:cs typeface="Times New Roman"/>
                                </a:rPr>
                                <m:t>+</m:t>
                              </m:r>
                            </m:sup>
                          </m:sSup>
                        </m:e>
                      </m:d>
                      <m:r>
                        <a:rPr lang="en-US" b="1" i="1">
                          <a:solidFill>
                            <a:srgbClr val="3333CC"/>
                          </a:solidFill>
                          <a:latin typeface="Cambria Math"/>
                          <a:ea typeface="Calibri"/>
                          <a:cs typeface="Times New Roman"/>
                        </a:rPr>
                        <m:t> </m:t>
                      </m:r>
                    </m:oMath>
                  </m:oMathPara>
                </a14:m>
                <a:endParaRPr lang="en-US" b="1" dirty="0">
                  <a:solidFill>
                    <a:srgbClr val="3333CC"/>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28600" y="4302332"/>
                <a:ext cx="4572000" cy="481286"/>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3" name="Table 12"/>
              <p:cNvGraphicFramePr>
                <a:graphicFrameLocks noGrp="1"/>
              </p:cNvGraphicFramePr>
              <p:nvPr/>
            </p:nvGraphicFramePr>
            <p:xfrm>
              <a:off x="1979195" y="5156029"/>
              <a:ext cx="3040380" cy="548640"/>
            </p:xfrm>
            <a:graphic>
              <a:graphicData uri="http://schemas.openxmlformats.org/drawingml/2006/table">
                <a:tbl>
                  <a:tblPr firstRow="1" firstCol="1" bandRow="1"/>
                  <a:tblGrid>
                    <a:gridCol w="3040380">
                      <a:extLst>
                        <a:ext uri="{9D8B030D-6E8A-4147-A177-3AD203B41FA5}">
                          <a16:colId xmlns:a16="http://schemas.microsoft.com/office/drawing/2014/main" val="20000"/>
                        </a:ext>
                      </a:extLst>
                    </a:gridCol>
                  </a:tblGrid>
                  <a:tr h="0">
                    <a:tc>
                      <a:txBody>
                        <a:bodyPr/>
                        <a:lstStyle/>
                        <a:p>
                          <a:pPr marL="0" marR="0">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b="1" i="1" smtClean="0">
                                        <a:solidFill>
                                          <a:schemeClr val="tx1"/>
                                        </a:solidFill>
                                        <a:effectLst/>
                                        <a:latin typeface="Cambria Math" panose="02040503050406030204" pitchFamily="18" charset="0"/>
                                        <a:ea typeface="Calibri"/>
                                        <a:cs typeface="Times New Roman"/>
                                      </a:rPr>
                                    </m:ctrlPr>
                                  </m:sSubPr>
                                  <m:e>
                                    <m:r>
                                      <a:rPr lang="en-US" sz="1800" b="1" i="1">
                                        <a:solidFill>
                                          <a:schemeClr val="tx1"/>
                                        </a:solidFill>
                                        <a:effectLst/>
                                        <a:latin typeface="Cambria Math"/>
                                        <a:ea typeface="Calibri"/>
                                        <a:cs typeface="Times New Roman"/>
                                      </a:rPr>
                                      <m:t>𝑮</m:t>
                                    </m:r>
                                  </m:e>
                                  <m:sub>
                                    <m:sSup>
                                      <m:sSupPr>
                                        <m:ctrlPr>
                                          <a:rPr lang="en-US" sz="1800" b="1" i="1">
                                            <a:solidFill>
                                              <a:schemeClr val="tx1"/>
                                            </a:solidFill>
                                            <a:effectLst/>
                                            <a:latin typeface="Cambria Math" panose="02040503050406030204" pitchFamily="18" charset="0"/>
                                            <a:ea typeface="Calibri"/>
                                            <a:cs typeface="Times New Roman"/>
                                          </a:rPr>
                                        </m:ctrlPr>
                                      </m:sSupPr>
                                      <m:e>
                                        <m:r>
                                          <a:rPr lang="en-US" sz="1800" b="1" i="1" smtClean="0">
                                            <a:solidFill>
                                              <a:schemeClr val="tx1"/>
                                            </a:solidFill>
                                            <a:effectLst/>
                                            <a:latin typeface="Cambria Math" panose="02040503050406030204" pitchFamily="18" charset="0"/>
                                            <a:ea typeface="Calibri"/>
                                            <a:cs typeface="Times New Roman"/>
                                          </a:rPr>
                                          <m:t>𝑯</m:t>
                                        </m:r>
                                      </m:e>
                                      <m:sup>
                                        <m:r>
                                          <a:rPr lang="en-US" sz="1800" b="1" i="1">
                                            <a:solidFill>
                                              <a:schemeClr val="tx1"/>
                                            </a:solidFill>
                                            <a:effectLst/>
                                            <a:latin typeface="Cambria Math"/>
                                            <a:ea typeface="Calibri"/>
                                            <a:cs typeface="Times New Roman"/>
                                          </a:rPr>
                                          <m:t>∗</m:t>
                                        </m:r>
                                      </m:sup>
                                    </m:sSup>
                                  </m:sub>
                                </m:sSub>
                                <m:r>
                                  <a:rPr lang="en-US" sz="1800" b="1" i="1" smtClean="0">
                                    <a:solidFill>
                                      <a:schemeClr val="tx1"/>
                                    </a:solidFill>
                                    <a:effectLst/>
                                    <a:latin typeface="Cambria Math"/>
                                    <a:ea typeface="Calibri"/>
                                    <a:cs typeface="Times New Roman"/>
                                  </a:rPr>
                                  <m:t>=</m:t>
                                </m:r>
                                <m:sSub>
                                  <m:sSubPr>
                                    <m:ctrlPr>
                                      <a:rPr lang="en-US" sz="1800" b="1" i="1" smtClean="0">
                                        <a:solidFill>
                                          <a:srgbClr val="FF0000"/>
                                        </a:solidFill>
                                        <a:effectLst/>
                                        <a:latin typeface="Cambria Math" panose="02040503050406030204" pitchFamily="18" charset="0"/>
                                        <a:ea typeface="Calibri"/>
                                        <a:cs typeface="Times New Roman"/>
                                      </a:rPr>
                                    </m:ctrlPr>
                                  </m:sSubPr>
                                  <m:e>
                                    <m:r>
                                      <a:rPr lang="en-US" sz="1800" b="1" i="1">
                                        <a:solidFill>
                                          <a:srgbClr val="FF0000"/>
                                        </a:solidFill>
                                        <a:effectLst/>
                                        <a:latin typeface="Cambria Math"/>
                                        <a:ea typeface="Calibri"/>
                                        <a:cs typeface="Times New Roman"/>
                                      </a:rPr>
                                      <m:t>𝑬</m:t>
                                    </m:r>
                                  </m:e>
                                  <m:sub>
                                    <m:r>
                                      <a:rPr lang="en-US" sz="1800" b="1" i="1">
                                        <a:solidFill>
                                          <a:srgbClr val="FF0000"/>
                                        </a:solidFill>
                                        <a:effectLst/>
                                        <a:latin typeface="Cambria Math"/>
                                        <a:ea typeface="Calibri"/>
                                        <a:cs typeface="Times New Roman"/>
                                      </a:rPr>
                                      <m:t>𝑫𝑭𝑻</m:t>
                                    </m:r>
                                  </m:sub>
                                </m:sSub>
                                <m:r>
                                  <a:rPr lang="en-US" sz="1800" b="1" i="1" smtClean="0">
                                    <a:solidFill>
                                      <a:schemeClr val="tx1"/>
                                    </a:solidFill>
                                    <a:effectLst/>
                                    <a:latin typeface="Cambria Math"/>
                                    <a:ea typeface="Calibri"/>
                                    <a:cs typeface="Times New Roman"/>
                                  </a:rPr>
                                  <m:t>+</m:t>
                                </m:r>
                                <m:r>
                                  <a:rPr lang="en-US" sz="1800" b="1" i="1" smtClean="0">
                                    <a:solidFill>
                                      <a:srgbClr val="00B0F0"/>
                                    </a:solidFill>
                                    <a:effectLst/>
                                    <a:latin typeface="Cambria Math"/>
                                    <a:ea typeface="Calibri"/>
                                    <a:cs typeface="Times New Roman"/>
                                  </a:rPr>
                                  <m:t>𝒁𝑷𝑽𝑬</m:t>
                                </m:r>
                                <m:r>
                                  <a:rPr lang="en-US" sz="1800" b="1" i="1" smtClean="0">
                                    <a:solidFill>
                                      <a:schemeClr val="tx1"/>
                                    </a:solidFill>
                                    <a:effectLst/>
                                    <a:latin typeface="Cambria Math"/>
                                    <a:ea typeface="Calibri"/>
                                    <a:cs typeface="Times New Roman"/>
                                  </a:rPr>
                                  <m:t>−</m:t>
                                </m:r>
                                <m:sSub>
                                  <m:sSubPr>
                                    <m:ctrlPr>
                                      <a:rPr lang="en-US" sz="1800" b="1" i="1" smtClean="0">
                                        <a:solidFill>
                                          <a:srgbClr val="00B0F0"/>
                                        </a:solidFill>
                                        <a:effectLst/>
                                        <a:latin typeface="Cambria Math" panose="02040503050406030204" pitchFamily="18" charset="0"/>
                                        <a:ea typeface="Calibri"/>
                                        <a:cs typeface="Times New Roman"/>
                                      </a:rPr>
                                    </m:ctrlPr>
                                  </m:sSubPr>
                                  <m:e>
                                    <m:r>
                                      <a:rPr lang="en-US" sz="1800" b="1" i="1">
                                        <a:solidFill>
                                          <a:srgbClr val="00B0F0"/>
                                        </a:solidFill>
                                        <a:effectLst/>
                                        <a:latin typeface="Cambria Math"/>
                                        <a:ea typeface="Calibri"/>
                                        <a:cs typeface="Times New Roman"/>
                                      </a:rPr>
                                      <m:t>𝑺</m:t>
                                    </m:r>
                                  </m:e>
                                  <m:sub>
                                    <m:r>
                                      <a:rPr lang="en-US" sz="1800" b="1" i="1">
                                        <a:solidFill>
                                          <a:srgbClr val="00B0F0"/>
                                        </a:solidFill>
                                        <a:effectLst/>
                                        <a:latin typeface="Cambria Math"/>
                                        <a:ea typeface="Calibri"/>
                                        <a:cs typeface="Times New Roman"/>
                                      </a:rPr>
                                      <m:t>𝒗𝒊𝒃</m:t>
                                    </m:r>
                                  </m:sub>
                                </m:sSub>
                                <m:r>
                                  <a:rPr lang="en-US" sz="1800" b="1" i="1" smtClean="0">
                                    <a:solidFill>
                                      <a:schemeClr val="accent6"/>
                                    </a:solidFill>
                                    <a:effectLst/>
                                    <a:latin typeface="Cambria Math"/>
                                    <a:ea typeface="Calibri"/>
                                    <a:cs typeface="Times New Roman"/>
                                  </a:rPr>
                                  <m:t>𝑻</m:t>
                                </m:r>
                              </m:oMath>
                            </m:oMathPara>
                          </a14:m>
                          <a:endParaRPr lang="en-US" sz="1800" b="1" dirty="0">
                            <a:solidFill>
                              <a:schemeClr val="accent6"/>
                            </a:solidFill>
                            <a:effectLst/>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0"/>
                      </a:ext>
                    </a:extLst>
                  </a:tr>
                </a:tbl>
              </a:graphicData>
            </a:graphic>
          </p:graphicFrame>
        </mc:Choice>
        <mc:Fallback xmlns="">
          <p:graphicFrame>
            <p:nvGraphicFramePr>
              <p:cNvPr id="13" name="Table 12"/>
              <p:cNvGraphicFramePr>
                <a:graphicFrameLocks noGrp="1"/>
              </p:cNvGraphicFramePr>
              <p:nvPr>
                <p:extLst>
                  <p:ext uri="{D42A27DB-BD31-4B8C-83A1-F6EECF244321}">
                    <p14:modId xmlns:p14="http://schemas.microsoft.com/office/powerpoint/2010/main" val="2020701538"/>
                  </p:ext>
                </p:extLst>
              </p:nvPr>
            </p:nvGraphicFramePr>
            <p:xfrm>
              <a:off x="1979195" y="5156029"/>
              <a:ext cx="3040380" cy="548640"/>
            </p:xfrm>
            <a:graphic>
              <a:graphicData uri="http://schemas.openxmlformats.org/drawingml/2006/table">
                <a:tbl>
                  <a:tblPr firstRow="1" firstCol="1" bandRow="1"/>
                  <a:tblGrid>
                    <a:gridCol w="3040380"/>
                  </a:tblGrid>
                  <a:tr h="548640">
                    <a:tc>
                      <a:txBody>
                        <a:bodyPr/>
                        <a:lstStyle/>
                        <a:p>
                          <a:endParaRPr lang="en-US"/>
                        </a:p>
                      </a:txBody>
                      <a:tcPr marL="68580" marR="68580" marT="0" marB="0">
                        <a:lnL>
                          <a:noFill/>
                        </a:lnL>
                        <a:lnR>
                          <a:noFill/>
                        </a:lnR>
                        <a:lnT>
                          <a:noFill/>
                        </a:lnT>
                        <a:lnB>
                          <a:noFill/>
                        </a:lnB>
                        <a:blipFill rotWithShape="0">
                          <a:blip r:embed="rId6"/>
                          <a:stretch>
                            <a:fillRect/>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27" name="Table 26"/>
              <p:cNvGraphicFramePr>
                <a:graphicFrameLocks noGrp="1"/>
              </p:cNvGraphicFramePr>
              <p:nvPr/>
            </p:nvGraphicFramePr>
            <p:xfrm>
              <a:off x="347826" y="5191439"/>
              <a:ext cx="1509193" cy="548640"/>
            </p:xfrm>
            <a:graphic>
              <a:graphicData uri="http://schemas.openxmlformats.org/drawingml/2006/table">
                <a:tbl>
                  <a:tblPr firstRow="1" firstCol="1" bandRow="1">
                    <a:tableStyleId>{5C22544A-7EE6-4342-B048-85BDC9FD1C3A}</a:tableStyleId>
                  </a:tblPr>
                  <a:tblGrid>
                    <a:gridCol w="1509193">
                      <a:extLst>
                        <a:ext uri="{9D8B030D-6E8A-4147-A177-3AD203B41FA5}">
                          <a16:colId xmlns:a16="http://schemas.microsoft.com/office/drawing/2014/main" val="20000"/>
                        </a:ext>
                      </a:extLst>
                    </a:gridCol>
                  </a:tblGrid>
                  <a:tr h="388367">
                    <a:tc>
                      <a:txBody>
                        <a:bodyPr/>
                        <a:lstStyle/>
                        <a:p>
                          <a:pPr marL="0" marR="0">
                            <a:lnSpc>
                              <a:spcPct val="200000"/>
                            </a:lnSpc>
                            <a:spcBef>
                              <a:spcPts val="0"/>
                            </a:spcBef>
                            <a:spcAft>
                              <a:spcPts val="0"/>
                            </a:spcAft>
                          </a:pPr>
                          <a14:m>
                            <m:oMathPara xmlns:m="http://schemas.openxmlformats.org/officeDocument/2006/math">
                              <m:oMathParaPr>
                                <m:jc m:val="left"/>
                              </m:oMathParaPr>
                              <m:oMath xmlns:m="http://schemas.openxmlformats.org/officeDocument/2006/math">
                                <m:sSub>
                                  <m:sSubPr>
                                    <m:ctrlPr>
                                      <a:rPr lang="en-US" sz="1800" b="1" i="1" smtClean="0">
                                        <a:solidFill>
                                          <a:srgbClr val="FF3300"/>
                                        </a:solidFill>
                                        <a:effectLst/>
                                        <a:latin typeface="Cambria Math" panose="02040503050406030204" pitchFamily="18" charset="0"/>
                                      </a:rPr>
                                    </m:ctrlPr>
                                  </m:sSubPr>
                                  <m:e>
                                    <m:r>
                                      <a:rPr lang="en-US" sz="1800" b="1" i="1">
                                        <a:solidFill>
                                          <a:srgbClr val="FF3300"/>
                                        </a:solidFill>
                                        <a:effectLst/>
                                        <a:latin typeface="Cambria Math"/>
                                      </a:rPr>
                                      <m:t>𝑮</m:t>
                                    </m:r>
                                  </m:e>
                                  <m:sub>
                                    <m:r>
                                      <a:rPr lang="en-US" sz="1800" b="1">
                                        <a:solidFill>
                                          <a:srgbClr val="FF3300"/>
                                        </a:solidFill>
                                        <a:effectLst/>
                                        <a:latin typeface="Cambria Math"/>
                                      </a:rPr>
                                      <m:t>∗</m:t>
                                    </m:r>
                                  </m:sub>
                                </m:sSub>
                                <m:r>
                                  <a:rPr lang="en-US" sz="1800" b="1" i="0" smtClean="0">
                                    <a:solidFill>
                                      <a:schemeClr val="tx1"/>
                                    </a:solidFill>
                                    <a:effectLst/>
                                    <a:latin typeface="Cambria Math"/>
                                  </a:rPr>
                                  <m:t>=</m:t>
                                </m:r>
                                <m:sSub>
                                  <m:sSubPr>
                                    <m:ctrlPr>
                                      <a:rPr lang="en-US" sz="1800" b="1" i="1" smtClean="0">
                                        <a:solidFill>
                                          <a:srgbClr val="FF3300"/>
                                        </a:solidFill>
                                        <a:effectLst/>
                                        <a:latin typeface="Cambria Math" panose="02040503050406030204" pitchFamily="18" charset="0"/>
                                      </a:rPr>
                                    </m:ctrlPr>
                                  </m:sSubPr>
                                  <m:e>
                                    <m:r>
                                      <a:rPr lang="en-US" sz="1800" b="1" i="1" smtClean="0">
                                        <a:solidFill>
                                          <a:srgbClr val="FF3300"/>
                                        </a:solidFill>
                                        <a:effectLst/>
                                        <a:latin typeface="Cambria Math"/>
                                      </a:rPr>
                                      <m:t>𝑬</m:t>
                                    </m:r>
                                  </m:e>
                                  <m:sub>
                                    <m:r>
                                      <a:rPr lang="en-US" sz="1800" b="1" i="1" smtClean="0">
                                        <a:solidFill>
                                          <a:srgbClr val="FF3300"/>
                                        </a:solidFill>
                                        <a:effectLst/>
                                        <a:latin typeface="Cambria Math"/>
                                      </a:rPr>
                                      <m:t>𝑫𝑭𝑻</m:t>
                                    </m:r>
                                  </m:sub>
                                </m:sSub>
                              </m:oMath>
                            </m:oMathPara>
                          </a14:m>
                          <a:endParaRPr lang="en-US" sz="1800" b="1" dirty="0">
                            <a:solidFill>
                              <a:srgbClr val="FF3300"/>
                            </a:solidFill>
                            <a:effectLst/>
                            <a:latin typeface="Calibri"/>
                            <a:ea typeface="Calibri"/>
                            <a:cs typeface="Times New Roman"/>
                          </a:endParaRPr>
                        </a:p>
                      </a:txBody>
                      <a:tcPr marL="68580" marR="68580" marT="0" marB="0">
                        <a:noFill/>
                      </a:tcPr>
                    </a:tc>
                    <a:extLst>
                      <a:ext uri="{0D108BD9-81ED-4DB2-BD59-A6C34878D82A}">
                        <a16:rowId xmlns:a16="http://schemas.microsoft.com/office/drawing/2014/main" val="10000"/>
                      </a:ext>
                    </a:extLst>
                  </a:tr>
                </a:tbl>
              </a:graphicData>
            </a:graphic>
          </p:graphicFrame>
        </mc:Choice>
        <mc:Fallback xmlns="">
          <p:graphicFrame>
            <p:nvGraphicFramePr>
              <p:cNvPr id="27" name="Table 26"/>
              <p:cNvGraphicFramePr>
                <a:graphicFrameLocks noGrp="1"/>
              </p:cNvGraphicFramePr>
              <p:nvPr>
                <p:extLst>
                  <p:ext uri="{D42A27DB-BD31-4B8C-83A1-F6EECF244321}">
                    <p14:modId xmlns:p14="http://schemas.microsoft.com/office/powerpoint/2010/main" val="511729830"/>
                  </p:ext>
                </p:extLst>
              </p:nvPr>
            </p:nvGraphicFramePr>
            <p:xfrm>
              <a:off x="347826" y="5191439"/>
              <a:ext cx="1509193" cy="548640"/>
            </p:xfrm>
            <a:graphic>
              <a:graphicData uri="http://schemas.openxmlformats.org/drawingml/2006/table">
                <a:tbl>
                  <a:tblPr firstRow="1" firstCol="1" bandRow="1">
                    <a:tableStyleId>{5C22544A-7EE6-4342-B048-85BDC9FD1C3A}</a:tableStyleId>
                  </a:tblPr>
                  <a:tblGrid>
                    <a:gridCol w="1509193"/>
                  </a:tblGrid>
                  <a:tr h="548640">
                    <a:tc>
                      <a:txBody>
                        <a:bodyPr/>
                        <a:lstStyle/>
                        <a:p>
                          <a:endParaRPr lang="en-US"/>
                        </a:p>
                      </a:txBody>
                      <a:tcPr marL="68580" marR="68580" marT="0" marB="0">
                        <a:blipFill rotWithShape="0">
                          <a:blip r:embed="rId7"/>
                          <a:stretch>
                            <a:fillRect l="-403" t="-1099" r="-1613" b="-4396"/>
                          </a:stretch>
                        </a:blipFill>
                      </a:tcPr>
                    </a:tc>
                  </a:tr>
                </a:tbl>
              </a:graphicData>
            </a:graphic>
          </p:graphicFrame>
        </mc:Fallback>
      </mc:AlternateContent>
      <p:sp>
        <p:nvSpPr>
          <p:cNvPr id="15" name="TextBox 14"/>
          <p:cNvSpPr txBox="1"/>
          <p:nvPr/>
        </p:nvSpPr>
        <p:spPr>
          <a:xfrm>
            <a:off x="7126324" y="3099809"/>
            <a:ext cx="646331" cy="369332"/>
          </a:xfrm>
          <a:prstGeom prst="rect">
            <a:avLst/>
          </a:prstGeom>
          <a:noFill/>
        </p:spPr>
        <p:txBody>
          <a:bodyPr wrap="none" rtlCol="0">
            <a:spAutoFit/>
          </a:bodyPr>
          <a:lstStyle/>
          <a:p>
            <a:pPr eaLnBrk="0" fontAlgn="base" hangingPunct="0">
              <a:spcBef>
                <a:spcPct val="0"/>
              </a:spcBef>
              <a:spcAft>
                <a:spcPct val="0"/>
              </a:spcAft>
            </a:pPr>
            <a:r>
              <a:rPr lang="en-US" b="1" dirty="0">
                <a:solidFill>
                  <a:srgbClr val="FF3300"/>
                </a:solidFill>
              </a:rPr>
              <a:t>DFT</a:t>
            </a:r>
          </a:p>
        </p:txBody>
      </p:sp>
      <p:sp>
        <p:nvSpPr>
          <p:cNvPr id="34" name="TextBox 33"/>
          <p:cNvSpPr txBox="1"/>
          <p:nvPr/>
        </p:nvSpPr>
        <p:spPr>
          <a:xfrm>
            <a:off x="7126324" y="3421439"/>
            <a:ext cx="1215888" cy="369332"/>
          </a:xfrm>
          <a:prstGeom prst="rect">
            <a:avLst/>
          </a:prstGeom>
          <a:noFill/>
        </p:spPr>
        <p:txBody>
          <a:bodyPr wrap="square" rtlCol="0">
            <a:spAutoFit/>
          </a:bodyPr>
          <a:lstStyle/>
          <a:p>
            <a:pPr eaLnBrk="0" fontAlgn="base" hangingPunct="0">
              <a:spcBef>
                <a:spcPct val="0"/>
              </a:spcBef>
              <a:spcAft>
                <a:spcPct val="0"/>
              </a:spcAft>
            </a:pPr>
            <a:r>
              <a:rPr lang="en-US" b="1" dirty="0">
                <a:solidFill>
                  <a:srgbClr val="00B0F0"/>
                </a:solidFill>
              </a:rPr>
              <a:t>DFT</a:t>
            </a:r>
            <a:r>
              <a:rPr lang="en-US" b="1" baseline="-25000" dirty="0">
                <a:solidFill>
                  <a:srgbClr val="00B0F0"/>
                </a:solidFill>
              </a:rPr>
              <a:t>VIB</a:t>
            </a:r>
            <a:endParaRPr lang="en-US" b="1" dirty="0">
              <a:solidFill>
                <a:srgbClr val="00B0F0"/>
              </a:solidFill>
            </a:endParaRPr>
          </a:p>
        </p:txBody>
      </p:sp>
      <p:sp>
        <p:nvSpPr>
          <p:cNvPr id="40" name="TextBox 39"/>
          <p:cNvSpPr txBox="1"/>
          <p:nvPr/>
        </p:nvSpPr>
        <p:spPr>
          <a:xfrm>
            <a:off x="7126324" y="3711529"/>
            <a:ext cx="1215888" cy="369332"/>
          </a:xfrm>
          <a:prstGeom prst="rect">
            <a:avLst/>
          </a:prstGeom>
          <a:noFill/>
        </p:spPr>
        <p:txBody>
          <a:bodyPr wrap="square" rtlCol="0">
            <a:spAutoFit/>
          </a:bodyPr>
          <a:lstStyle/>
          <a:p>
            <a:pPr eaLnBrk="0" fontAlgn="base" hangingPunct="0">
              <a:spcBef>
                <a:spcPct val="0"/>
              </a:spcBef>
              <a:spcAft>
                <a:spcPct val="0"/>
              </a:spcAft>
            </a:pPr>
            <a:r>
              <a:rPr lang="en-US" b="1" dirty="0">
                <a:solidFill>
                  <a:srgbClr val="00FF00"/>
                </a:solidFill>
              </a:rPr>
              <a:t>Stat </a:t>
            </a:r>
            <a:r>
              <a:rPr lang="en-US" b="1" dirty="0" err="1">
                <a:solidFill>
                  <a:srgbClr val="00FF00"/>
                </a:solidFill>
              </a:rPr>
              <a:t>Mech</a:t>
            </a:r>
            <a:endParaRPr lang="en-US" b="1" dirty="0">
              <a:solidFill>
                <a:srgbClr val="00FF00"/>
              </a:solidFill>
            </a:endParaRPr>
          </a:p>
        </p:txBody>
      </p:sp>
      <p:sp>
        <p:nvSpPr>
          <p:cNvPr id="43" name="TextBox 42"/>
          <p:cNvSpPr txBox="1"/>
          <p:nvPr/>
        </p:nvSpPr>
        <p:spPr>
          <a:xfrm>
            <a:off x="7126324" y="4019907"/>
            <a:ext cx="1308654" cy="369332"/>
          </a:xfrm>
          <a:prstGeom prst="rect">
            <a:avLst/>
          </a:prstGeom>
          <a:noFill/>
        </p:spPr>
        <p:txBody>
          <a:bodyPr wrap="square" rtlCol="0">
            <a:spAutoFit/>
          </a:bodyPr>
          <a:lstStyle/>
          <a:p>
            <a:pPr eaLnBrk="0" fontAlgn="base" hangingPunct="0">
              <a:spcBef>
                <a:spcPct val="0"/>
              </a:spcBef>
              <a:spcAft>
                <a:spcPct val="0"/>
              </a:spcAft>
            </a:pPr>
            <a:r>
              <a:rPr lang="en-US" b="1" dirty="0" err="1">
                <a:solidFill>
                  <a:srgbClr val="2D2DB9"/>
                </a:solidFill>
              </a:rPr>
              <a:t>Expt</a:t>
            </a:r>
            <a:r>
              <a:rPr lang="en-US" b="1" dirty="0">
                <a:solidFill>
                  <a:srgbClr val="2D2DB9"/>
                </a:solidFill>
              </a:rPr>
              <a:t>/Set</a:t>
            </a:r>
          </a:p>
        </p:txBody>
      </p:sp>
      <p:sp>
        <p:nvSpPr>
          <p:cNvPr id="2" name="Rectangle 1"/>
          <p:cNvSpPr/>
          <p:nvPr/>
        </p:nvSpPr>
        <p:spPr>
          <a:xfrm>
            <a:off x="7126324" y="3099809"/>
            <a:ext cx="1215888" cy="1416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31" name="TextBox 30"/>
          <p:cNvSpPr txBox="1"/>
          <p:nvPr/>
        </p:nvSpPr>
        <p:spPr>
          <a:xfrm>
            <a:off x="6451457" y="6350685"/>
            <a:ext cx="648072" cy="373692"/>
          </a:xfrm>
          <a:prstGeom prst="rect">
            <a:avLst/>
          </a:prstGeom>
          <a:noFill/>
        </p:spPr>
        <p:txBody>
          <a:bodyPr wrap="square" rtlCol="0">
            <a:spAutoFit/>
          </a:bodyPr>
          <a:lstStyle/>
          <a:p>
            <a:r>
              <a:rPr lang="en-US" b="1" dirty="0">
                <a:solidFill>
                  <a:prstClr val="white"/>
                </a:solidFill>
                <a:latin typeface="Calibri"/>
              </a:rPr>
              <a:t>(+q)</a:t>
            </a:r>
          </a:p>
        </p:txBody>
      </p:sp>
      <p:sp>
        <p:nvSpPr>
          <p:cNvPr id="6" name="TextBox 5"/>
          <p:cNvSpPr txBox="1"/>
          <p:nvPr/>
        </p:nvSpPr>
        <p:spPr>
          <a:xfrm>
            <a:off x="3608020" y="4335323"/>
            <a:ext cx="3604912" cy="338554"/>
          </a:xfrm>
          <a:prstGeom prst="rect">
            <a:avLst/>
          </a:prstGeom>
          <a:noFill/>
        </p:spPr>
        <p:txBody>
          <a:bodyPr wrap="square" rtlCol="0">
            <a:spAutoFit/>
          </a:bodyPr>
          <a:lstStyle/>
          <a:p>
            <a:pPr fontAlgn="base">
              <a:spcBef>
                <a:spcPct val="0"/>
              </a:spcBef>
              <a:spcAft>
                <a:spcPct val="0"/>
              </a:spcAft>
            </a:pPr>
            <a:r>
              <a:rPr lang="en-US" sz="1600" b="1" dirty="0">
                <a:solidFill>
                  <a:srgbClr val="000000"/>
                </a:solidFill>
              </a:rPr>
              <a:t>Or reference through H</a:t>
            </a:r>
            <a:r>
              <a:rPr lang="en-US" sz="1600" b="1" baseline="-25000" dirty="0">
                <a:solidFill>
                  <a:srgbClr val="000000"/>
                </a:solidFill>
              </a:rPr>
              <a:t>2</a:t>
            </a:r>
            <a:r>
              <a:rPr lang="en-US" sz="1600" b="1" dirty="0">
                <a:solidFill>
                  <a:srgbClr val="000000"/>
                </a:solidFill>
              </a:rPr>
              <a:t> gas and U</a:t>
            </a:r>
            <a:r>
              <a:rPr lang="en-US" sz="1600" b="1" baseline="-25000" dirty="0">
                <a:solidFill>
                  <a:srgbClr val="000000"/>
                </a:solidFill>
              </a:rPr>
              <a:t>RHE</a:t>
            </a:r>
            <a:endParaRPr lang="en-US" sz="1600" b="1" dirty="0">
              <a:solidFill>
                <a:srgbClr val="000000"/>
              </a:solidFill>
            </a:endParaRPr>
          </a:p>
        </p:txBody>
      </p:sp>
      <p:sp>
        <p:nvSpPr>
          <p:cNvPr id="32" name="文字方塊 20"/>
          <p:cNvSpPr txBox="1"/>
          <p:nvPr/>
        </p:nvSpPr>
        <p:spPr>
          <a:xfrm>
            <a:off x="616189" y="5666564"/>
            <a:ext cx="1584176" cy="646331"/>
          </a:xfrm>
          <a:prstGeom prst="rect">
            <a:avLst/>
          </a:prstGeom>
          <a:noFill/>
        </p:spPr>
        <p:txBody>
          <a:bodyPr wrap="square" rtlCol="0">
            <a:spAutoFit/>
          </a:bodyPr>
          <a:lstStyle/>
          <a:p>
            <a:r>
              <a:rPr lang="en-US" b="1" dirty="0">
                <a:solidFill>
                  <a:prstClr val="white"/>
                </a:solidFill>
                <a:latin typeface="Calibri"/>
              </a:rPr>
              <a:t>Adsorbate on Pt(111)</a:t>
            </a:r>
            <a:endParaRPr lang="en-US" b="1" baseline="-25000" dirty="0">
              <a:solidFill>
                <a:prstClr val="white"/>
              </a:solidFill>
              <a:latin typeface="Calibri"/>
            </a:endParaRPr>
          </a:p>
        </p:txBody>
      </p:sp>
      <p:sp>
        <p:nvSpPr>
          <p:cNvPr id="10243" name="Rectangle 2"/>
          <p:cNvSpPr>
            <a:spLocks noChangeArrowheads="1"/>
          </p:cNvSpPr>
          <p:nvPr/>
        </p:nvSpPr>
        <p:spPr bwMode="auto">
          <a:xfrm>
            <a:off x="0" y="69850"/>
            <a:ext cx="9142413" cy="758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eaLnBrk="0" fontAlgn="base" hangingPunct="0">
              <a:spcBef>
                <a:spcPct val="0"/>
              </a:spcBef>
              <a:spcAft>
                <a:spcPct val="0"/>
              </a:spcAft>
            </a:pPr>
            <a:r>
              <a:rPr lang="en-US" sz="2400" b="1" dirty="0">
                <a:solidFill>
                  <a:srgbClr val="000000"/>
                </a:solidFill>
              </a:rPr>
              <a:t>Ion adsorption free energies are calculated using a combination of DFT calculations, statistical mechanics, and experimental data</a:t>
            </a:r>
          </a:p>
        </p:txBody>
      </p:sp>
      <p:sp>
        <p:nvSpPr>
          <p:cNvPr id="103" name="TextBox 102"/>
          <p:cNvSpPr txBox="1"/>
          <p:nvPr/>
        </p:nvSpPr>
        <p:spPr>
          <a:xfrm>
            <a:off x="2317192" y="1596895"/>
            <a:ext cx="533400" cy="523220"/>
          </a:xfrm>
          <a:prstGeom prst="rect">
            <a:avLst/>
          </a:prstGeom>
          <a:noFill/>
          <a:ln>
            <a:noFill/>
          </a:ln>
        </p:spPr>
        <p:txBody>
          <a:bodyPr wrap="square" rtlCol="0">
            <a:spAutoFit/>
          </a:bodyPr>
          <a:lstStyle/>
          <a:p>
            <a:pPr algn="ctr" fontAlgn="base">
              <a:spcBef>
                <a:spcPct val="0"/>
              </a:spcBef>
              <a:spcAft>
                <a:spcPct val="0"/>
              </a:spcAft>
            </a:pPr>
            <a:r>
              <a:rPr lang="en-US" sz="2800" b="1" dirty="0">
                <a:solidFill>
                  <a:srgbClr val="000000"/>
                </a:solidFill>
              </a:rPr>
              <a:t>+</a:t>
            </a:r>
          </a:p>
        </p:txBody>
      </p:sp>
      <p:sp>
        <p:nvSpPr>
          <p:cNvPr id="114" name="TextBox 113"/>
          <p:cNvSpPr txBox="1"/>
          <p:nvPr/>
        </p:nvSpPr>
        <p:spPr>
          <a:xfrm>
            <a:off x="1410346" y="1598485"/>
            <a:ext cx="533400" cy="523220"/>
          </a:xfrm>
          <a:prstGeom prst="rect">
            <a:avLst/>
          </a:prstGeom>
          <a:noFill/>
          <a:ln>
            <a:noFill/>
          </a:ln>
        </p:spPr>
        <p:txBody>
          <a:bodyPr wrap="square" rtlCol="0">
            <a:spAutoFit/>
          </a:bodyPr>
          <a:lstStyle/>
          <a:p>
            <a:pPr algn="ctr" fontAlgn="base">
              <a:spcBef>
                <a:spcPct val="0"/>
              </a:spcBef>
              <a:spcAft>
                <a:spcPct val="0"/>
              </a:spcAft>
            </a:pPr>
            <a:r>
              <a:rPr lang="en-US" sz="2800" b="1" dirty="0">
                <a:solidFill>
                  <a:srgbClr val="000000"/>
                </a:solidFill>
              </a:rPr>
              <a:t>+</a:t>
            </a:r>
          </a:p>
        </p:txBody>
      </p:sp>
      <p:sp>
        <p:nvSpPr>
          <p:cNvPr id="115" name="TextBox 114"/>
          <p:cNvSpPr txBox="1"/>
          <p:nvPr/>
        </p:nvSpPr>
        <p:spPr>
          <a:xfrm>
            <a:off x="1867546" y="1597830"/>
            <a:ext cx="533400" cy="523220"/>
          </a:xfrm>
          <a:prstGeom prst="rect">
            <a:avLst/>
          </a:prstGeom>
          <a:noFill/>
          <a:ln>
            <a:noFill/>
          </a:ln>
        </p:spPr>
        <p:txBody>
          <a:bodyPr wrap="square" rtlCol="0">
            <a:spAutoFit/>
          </a:bodyPr>
          <a:lstStyle/>
          <a:p>
            <a:pPr algn="ctr" fontAlgn="base">
              <a:spcBef>
                <a:spcPct val="0"/>
              </a:spcBef>
              <a:spcAft>
                <a:spcPct val="0"/>
              </a:spcAft>
            </a:pPr>
            <a:r>
              <a:rPr lang="en-US" sz="2800" b="1" dirty="0">
                <a:solidFill>
                  <a:srgbClr val="000000"/>
                </a:solidFill>
              </a:rPr>
              <a:t>e</a:t>
            </a:r>
            <a:r>
              <a:rPr lang="en-US" sz="2800" b="1" baseline="30000" dirty="0">
                <a:solidFill>
                  <a:srgbClr val="000000"/>
                </a:solidFill>
              </a:rPr>
              <a:t>−</a:t>
            </a:r>
          </a:p>
        </p:txBody>
      </p:sp>
      <p:sp>
        <p:nvSpPr>
          <p:cNvPr id="116" name="Oval 115"/>
          <p:cNvSpPr>
            <a:spLocks noChangeAspect="1"/>
          </p:cNvSpPr>
          <p:nvPr/>
        </p:nvSpPr>
        <p:spPr>
          <a:xfrm>
            <a:off x="640907" y="1655665"/>
            <a:ext cx="438912" cy="438912"/>
          </a:xfrm>
          <a:prstGeom prst="ellipse">
            <a:avLst/>
          </a:prstGeom>
          <a:solidFill>
            <a:srgbClr val="00B050">
              <a:alpha val="65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17" name="TextBox 116"/>
          <p:cNvSpPr txBox="1"/>
          <p:nvPr/>
        </p:nvSpPr>
        <p:spPr>
          <a:xfrm>
            <a:off x="593286" y="1603400"/>
            <a:ext cx="533400" cy="523220"/>
          </a:xfrm>
          <a:prstGeom prst="rect">
            <a:avLst/>
          </a:prstGeom>
          <a:noFill/>
          <a:ln>
            <a:noFill/>
          </a:ln>
        </p:spPr>
        <p:txBody>
          <a:bodyPr wrap="square" rtlCol="0">
            <a:spAutoFit/>
          </a:bodyPr>
          <a:lstStyle/>
          <a:p>
            <a:pPr algn="ctr" fontAlgn="base">
              <a:spcBef>
                <a:spcPct val="0"/>
              </a:spcBef>
              <a:spcAft>
                <a:spcPct val="0"/>
              </a:spcAft>
            </a:pPr>
            <a:r>
              <a:rPr lang="en-US" sz="2800" b="1" dirty="0">
                <a:solidFill>
                  <a:srgbClr val="000000"/>
                </a:solidFill>
              </a:rPr>
              <a:t>+</a:t>
            </a:r>
          </a:p>
        </p:txBody>
      </p:sp>
      <p:grpSp>
        <p:nvGrpSpPr>
          <p:cNvPr id="118" name="Group 117"/>
          <p:cNvGrpSpPr/>
          <p:nvPr/>
        </p:nvGrpSpPr>
        <p:grpSpPr>
          <a:xfrm rot="2648705">
            <a:off x="857614" y="1326942"/>
            <a:ext cx="419100" cy="310140"/>
            <a:chOff x="476250" y="2009775"/>
            <a:chExt cx="419100" cy="310140"/>
          </a:xfrm>
        </p:grpSpPr>
        <p:sp>
          <p:nvSpPr>
            <p:cNvPr id="119" name="Oval 118"/>
            <p:cNvSpPr>
              <a:spLocks noChangeAspect="1"/>
            </p:cNvSpPr>
            <p:nvPr/>
          </p:nvSpPr>
          <p:spPr>
            <a:xfrm>
              <a:off x="579122" y="2063883"/>
              <a:ext cx="256032" cy="256032"/>
            </a:xfrm>
            <a:prstGeom prst="ellipse">
              <a:avLst/>
            </a:prstGeom>
            <a:solidFill>
              <a:srgbClr val="FF0000">
                <a:alpha val="65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20" name="Oval 119"/>
            <p:cNvSpPr>
              <a:spLocks noChangeAspect="1"/>
            </p:cNvSpPr>
            <p:nvPr/>
          </p:nvSpPr>
          <p:spPr>
            <a:xfrm>
              <a:off x="476250" y="2085975"/>
              <a:ext cx="166421" cy="166421"/>
            </a:xfrm>
            <a:prstGeom prst="ellipse">
              <a:avLst/>
            </a:prstGeom>
            <a:solidFill>
              <a:schemeClr val="bg1">
                <a:alpha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21" name="Oval 120"/>
            <p:cNvSpPr>
              <a:spLocks noChangeAspect="1"/>
            </p:cNvSpPr>
            <p:nvPr/>
          </p:nvSpPr>
          <p:spPr>
            <a:xfrm>
              <a:off x="728929" y="2009775"/>
              <a:ext cx="166421" cy="166421"/>
            </a:xfrm>
            <a:prstGeom prst="ellipse">
              <a:avLst/>
            </a:prstGeom>
            <a:solidFill>
              <a:schemeClr val="bg1">
                <a:alpha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grpSp>
      <p:grpSp>
        <p:nvGrpSpPr>
          <p:cNvPr id="122" name="Group 121"/>
          <p:cNvGrpSpPr/>
          <p:nvPr/>
        </p:nvGrpSpPr>
        <p:grpSpPr>
          <a:xfrm rot="19524240">
            <a:off x="269436" y="1494502"/>
            <a:ext cx="419100" cy="310140"/>
            <a:chOff x="476250" y="2009775"/>
            <a:chExt cx="419100" cy="310140"/>
          </a:xfrm>
        </p:grpSpPr>
        <p:sp>
          <p:nvSpPr>
            <p:cNvPr id="123" name="Oval 122"/>
            <p:cNvSpPr>
              <a:spLocks noChangeAspect="1"/>
            </p:cNvSpPr>
            <p:nvPr/>
          </p:nvSpPr>
          <p:spPr>
            <a:xfrm>
              <a:off x="579122" y="2063883"/>
              <a:ext cx="256032" cy="256032"/>
            </a:xfrm>
            <a:prstGeom prst="ellipse">
              <a:avLst/>
            </a:prstGeom>
            <a:solidFill>
              <a:srgbClr val="FF0000">
                <a:alpha val="65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24" name="Oval 123"/>
            <p:cNvSpPr>
              <a:spLocks noChangeAspect="1"/>
            </p:cNvSpPr>
            <p:nvPr/>
          </p:nvSpPr>
          <p:spPr>
            <a:xfrm>
              <a:off x="476250" y="2085975"/>
              <a:ext cx="166421" cy="166421"/>
            </a:xfrm>
            <a:prstGeom prst="ellipse">
              <a:avLst/>
            </a:prstGeom>
            <a:solidFill>
              <a:schemeClr val="bg1">
                <a:alpha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25" name="Oval 124"/>
            <p:cNvSpPr>
              <a:spLocks noChangeAspect="1"/>
            </p:cNvSpPr>
            <p:nvPr/>
          </p:nvSpPr>
          <p:spPr>
            <a:xfrm>
              <a:off x="728929" y="2009775"/>
              <a:ext cx="166421" cy="166421"/>
            </a:xfrm>
            <a:prstGeom prst="ellipse">
              <a:avLst/>
            </a:prstGeom>
            <a:solidFill>
              <a:schemeClr val="bg1">
                <a:alpha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grpSp>
      <p:grpSp>
        <p:nvGrpSpPr>
          <p:cNvPr id="126" name="Group 125"/>
          <p:cNvGrpSpPr/>
          <p:nvPr/>
        </p:nvGrpSpPr>
        <p:grpSpPr>
          <a:xfrm rot="13672109">
            <a:off x="421836" y="2158005"/>
            <a:ext cx="419100" cy="310140"/>
            <a:chOff x="476250" y="2009775"/>
            <a:chExt cx="419100" cy="310140"/>
          </a:xfrm>
        </p:grpSpPr>
        <p:sp>
          <p:nvSpPr>
            <p:cNvPr id="127" name="Oval 126"/>
            <p:cNvSpPr>
              <a:spLocks noChangeAspect="1"/>
            </p:cNvSpPr>
            <p:nvPr/>
          </p:nvSpPr>
          <p:spPr>
            <a:xfrm>
              <a:off x="579122" y="2063883"/>
              <a:ext cx="256032" cy="256032"/>
            </a:xfrm>
            <a:prstGeom prst="ellipse">
              <a:avLst/>
            </a:prstGeom>
            <a:solidFill>
              <a:srgbClr val="FF0000">
                <a:alpha val="65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28" name="Oval 127"/>
            <p:cNvSpPr>
              <a:spLocks noChangeAspect="1"/>
            </p:cNvSpPr>
            <p:nvPr/>
          </p:nvSpPr>
          <p:spPr>
            <a:xfrm>
              <a:off x="476250" y="2085975"/>
              <a:ext cx="166421" cy="166421"/>
            </a:xfrm>
            <a:prstGeom prst="ellipse">
              <a:avLst/>
            </a:prstGeom>
            <a:solidFill>
              <a:schemeClr val="bg1">
                <a:alpha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29" name="Oval 128"/>
            <p:cNvSpPr>
              <a:spLocks noChangeAspect="1"/>
            </p:cNvSpPr>
            <p:nvPr/>
          </p:nvSpPr>
          <p:spPr>
            <a:xfrm>
              <a:off x="728929" y="2009775"/>
              <a:ext cx="166421" cy="166421"/>
            </a:xfrm>
            <a:prstGeom prst="ellipse">
              <a:avLst/>
            </a:prstGeom>
            <a:solidFill>
              <a:schemeClr val="bg1">
                <a:alpha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grpSp>
      <p:grpSp>
        <p:nvGrpSpPr>
          <p:cNvPr id="130" name="Group 129"/>
          <p:cNvGrpSpPr/>
          <p:nvPr/>
        </p:nvGrpSpPr>
        <p:grpSpPr>
          <a:xfrm rot="7982406">
            <a:off x="1060127" y="2030122"/>
            <a:ext cx="419100" cy="310140"/>
            <a:chOff x="476250" y="2009775"/>
            <a:chExt cx="419100" cy="310140"/>
          </a:xfrm>
        </p:grpSpPr>
        <p:sp>
          <p:nvSpPr>
            <p:cNvPr id="131" name="Oval 130"/>
            <p:cNvSpPr>
              <a:spLocks noChangeAspect="1"/>
            </p:cNvSpPr>
            <p:nvPr/>
          </p:nvSpPr>
          <p:spPr>
            <a:xfrm>
              <a:off x="579122" y="2063883"/>
              <a:ext cx="256032" cy="256032"/>
            </a:xfrm>
            <a:prstGeom prst="ellipse">
              <a:avLst/>
            </a:prstGeom>
            <a:solidFill>
              <a:srgbClr val="FF0000">
                <a:alpha val="65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32" name="Oval 131"/>
            <p:cNvSpPr>
              <a:spLocks noChangeAspect="1"/>
            </p:cNvSpPr>
            <p:nvPr/>
          </p:nvSpPr>
          <p:spPr>
            <a:xfrm>
              <a:off x="476250" y="2085975"/>
              <a:ext cx="166421" cy="166421"/>
            </a:xfrm>
            <a:prstGeom prst="ellipse">
              <a:avLst/>
            </a:prstGeom>
            <a:solidFill>
              <a:schemeClr val="bg1">
                <a:alpha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33" name="Oval 132"/>
            <p:cNvSpPr>
              <a:spLocks noChangeAspect="1"/>
            </p:cNvSpPr>
            <p:nvPr/>
          </p:nvSpPr>
          <p:spPr>
            <a:xfrm>
              <a:off x="728929" y="2009775"/>
              <a:ext cx="166421" cy="166421"/>
            </a:xfrm>
            <a:prstGeom prst="ellipse">
              <a:avLst/>
            </a:prstGeom>
            <a:solidFill>
              <a:schemeClr val="bg1">
                <a:alpha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grpSp>
      <mc:AlternateContent xmlns:mc="http://schemas.openxmlformats.org/markup-compatibility/2006" xmlns:a14="http://schemas.microsoft.com/office/drawing/2010/main">
        <mc:Choice Requires="a14">
          <p:sp>
            <p:nvSpPr>
              <p:cNvPr id="134" name="TextBox 133"/>
              <p:cNvSpPr txBox="1"/>
              <p:nvPr/>
            </p:nvSpPr>
            <p:spPr>
              <a:xfrm>
                <a:off x="1867546" y="2598056"/>
                <a:ext cx="4351448" cy="837665"/>
              </a:xfrm>
              <a:prstGeom prst="rect">
                <a:avLst/>
              </a:prstGeom>
              <a:noFill/>
            </p:spPr>
            <p:txBody>
              <a:bodyPr wrap="none"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000" i="1" smtClean="0">
                              <a:solidFill>
                                <a:srgbClr val="000000"/>
                              </a:solidFill>
                              <a:latin typeface="Cambria Math" panose="02040503050406030204" pitchFamily="18" charset="0"/>
                              <a:ea typeface="Cambria Math"/>
                            </a:rPr>
                          </m:ctrlPr>
                        </m:sSubPr>
                        <m:e>
                          <m:r>
                            <a:rPr lang="en-US" sz="2000" i="1">
                              <a:solidFill>
                                <a:srgbClr val="000000"/>
                              </a:solidFill>
                              <a:latin typeface="Cambria Math"/>
                              <a:ea typeface="Cambria Math"/>
                            </a:rPr>
                            <m:t>∆</m:t>
                          </m:r>
                          <m:r>
                            <a:rPr lang="en-US" sz="2000" i="1">
                              <a:solidFill>
                                <a:srgbClr val="000000"/>
                              </a:solidFill>
                              <a:latin typeface="Cambria Math"/>
                              <a:ea typeface="Cambria Math"/>
                            </a:rPr>
                            <m:t>𝐺</m:t>
                          </m:r>
                        </m:e>
                        <m:sub>
                          <m:r>
                            <a:rPr lang="en-US" sz="2000" i="1" smtClean="0">
                              <a:solidFill>
                                <a:srgbClr val="000000"/>
                              </a:solidFill>
                              <a:latin typeface="Cambria Math"/>
                              <a:ea typeface="Cambria Math"/>
                            </a:rPr>
                            <m:t>𝑎𝑑𝑠</m:t>
                          </m:r>
                        </m:sub>
                      </m:sSub>
                      <m:r>
                        <a:rPr lang="en-US" sz="2000" i="1" smtClean="0">
                          <a:solidFill>
                            <a:srgbClr val="000000"/>
                          </a:solidFill>
                          <a:latin typeface="Cambria Math"/>
                          <a:ea typeface="Cambria Math"/>
                        </a:rPr>
                        <m:t>= </m:t>
                      </m:r>
                      <m:nary>
                        <m:naryPr>
                          <m:chr m:val="∑"/>
                          <m:subHide m:val="on"/>
                          <m:supHide m:val="on"/>
                          <m:ctrlPr>
                            <a:rPr lang="en-US" sz="2000" i="1" smtClean="0">
                              <a:solidFill>
                                <a:srgbClr val="000000"/>
                              </a:solidFill>
                              <a:latin typeface="Cambria Math" panose="02040503050406030204" pitchFamily="18" charset="0"/>
                              <a:ea typeface="Cambria Math"/>
                            </a:rPr>
                          </m:ctrlPr>
                        </m:naryPr>
                        <m:sub/>
                        <m:sup/>
                        <m:e>
                          <m:sSub>
                            <m:sSubPr>
                              <m:ctrlPr>
                                <a:rPr lang="en-US" sz="2000" i="1" smtClean="0">
                                  <a:solidFill>
                                    <a:srgbClr val="000000"/>
                                  </a:solidFill>
                                  <a:latin typeface="Cambria Math" panose="02040503050406030204" pitchFamily="18" charset="0"/>
                                  <a:ea typeface="Cambria Math"/>
                                </a:rPr>
                              </m:ctrlPr>
                            </m:sSubPr>
                            <m:e>
                              <m:r>
                                <a:rPr lang="en-US" sz="2000" i="1" smtClean="0">
                                  <a:solidFill>
                                    <a:srgbClr val="000000"/>
                                  </a:solidFill>
                                  <a:latin typeface="Cambria Math"/>
                                  <a:ea typeface="Cambria Math"/>
                                </a:rPr>
                                <m:t>𝐺</m:t>
                              </m:r>
                            </m:e>
                            <m:sub>
                              <m:r>
                                <a:rPr lang="en-US" sz="2000" i="1" smtClean="0">
                                  <a:solidFill>
                                    <a:srgbClr val="000000"/>
                                  </a:solidFill>
                                  <a:latin typeface="Cambria Math"/>
                                  <a:ea typeface="Cambria Math"/>
                                </a:rPr>
                                <m:t>𝑝𝑟𝑜𝑑𝑢𝑐𝑡𝑠</m:t>
                              </m:r>
                            </m:sub>
                          </m:sSub>
                          <m:r>
                            <a:rPr lang="en-US" sz="2000" i="1" smtClean="0">
                              <a:solidFill>
                                <a:srgbClr val="000000"/>
                              </a:solidFill>
                              <a:latin typeface="Cambria Math"/>
                              <a:ea typeface="Cambria Math"/>
                            </a:rPr>
                            <m:t>−</m:t>
                          </m:r>
                        </m:e>
                      </m:nary>
                      <m:nary>
                        <m:naryPr>
                          <m:chr m:val="∑"/>
                          <m:subHide m:val="on"/>
                          <m:supHide m:val="on"/>
                          <m:ctrlPr>
                            <a:rPr lang="en-US" sz="2000" i="1">
                              <a:solidFill>
                                <a:srgbClr val="000000"/>
                              </a:solidFill>
                              <a:latin typeface="Cambria Math" panose="02040503050406030204" pitchFamily="18" charset="0"/>
                              <a:ea typeface="Cambria Math"/>
                            </a:rPr>
                          </m:ctrlPr>
                        </m:naryPr>
                        <m:sub/>
                        <m:sup/>
                        <m:e>
                          <m:sSub>
                            <m:sSubPr>
                              <m:ctrlPr>
                                <a:rPr lang="en-US" sz="2000" i="1">
                                  <a:solidFill>
                                    <a:srgbClr val="000000"/>
                                  </a:solidFill>
                                  <a:latin typeface="Cambria Math" panose="02040503050406030204" pitchFamily="18" charset="0"/>
                                  <a:ea typeface="Cambria Math"/>
                                </a:rPr>
                              </m:ctrlPr>
                            </m:sSubPr>
                            <m:e>
                              <m:r>
                                <a:rPr lang="en-US" sz="2000" i="1">
                                  <a:solidFill>
                                    <a:srgbClr val="000000"/>
                                  </a:solidFill>
                                  <a:latin typeface="Cambria Math"/>
                                  <a:ea typeface="Cambria Math"/>
                                </a:rPr>
                                <m:t>𝐺</m:t>
                              </m:r>
                            </m:e>
                            <m:sub>
                              <m:r>
                                <a:rPr lang="en-US" sz="2000" i="1" smtClean="0">
                                  <a:solidFill>
                                    <a:srgbClr val="000000"/>
                                  </a:solidFill>
                                  <a:latin typeface="Cambria Math"/>
                                  <a:ea typeface="Cambria Math"/>
                                </a:rPr>
                                <m:t>𝑟𝑒𝑎𝑐𝑡𝑎𝑛𝑡𝑠</m:t>
                              </m:r>
                            </m:sub>
                          </m:sSub>
                        </m:e>
                      </m:nary>
                    </m:oMath>
                  </m:oMathPara>
                </a14:m>
                <a:endParaRPr lang="en-US" sz="1200" dirty="0">
                  <a:solidFill>
                    <a:srgbClr val="000000"/>
                  </a:solidFill>
                </a:endParaRPr>
              </a:p>
            </p:txBody>
          </p:sp>
        </mc:Choice>
        <mc:Fallback xmlns="">
          <p:sp>
            <p:nvSpPr>
              <p:cNvPr id="134" name="TextBox 133"/>
              <p:cNvSpPr txBox="1">
                <a:spLocks noRot="1" noChangeAspect="1" noMove="1" noResize="1" noEditPoints="1" noAdjustHandles="1" noChangeArrowheads="1" noChangeShapeType="1" noTextEdit="1"/>
              </p:cNvSpPr>
              <p:nvPr/>
            </p:nvSpPr>
            <p:spPr>
              <a:xfrm>
                <a:off x="1867546" y="2598056"/>
                <a:ext cx="4351448" cy="83766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p:cNvSpPr txBox="1"/>
              <p:nvPr/>
            </p:nvSpPr>
            <p:spPr>
              <a:xfrm>
                <a:off x="2834355" y="6019132"/>
                <a:ext cx="5538504" cy="461665"/>
              </a:xfrm>
              <a:prstGeom prst="rect">
                <a:avLst/>
              </a:prstGeom>
              <a:noFill/>
            </p:spPr>
            <p:txBody>
              <a:bodyPr wrap="none" rtlCol="0">
                <a:spAutoFit/>
              </a:bodyPr>
              <a:lstStyle/>
              <a:p>
                <a:pPr defTabSz="4389120" fontAlgn="base">
                  <a:spcBef>
                    <a:spcPct val="0"/>
                  </a:spcBef>
                  <a:spcAft>
                    <a:spcPct val="0"/>
                  </a:spcAft>
                </a:pPr>
                <a14:m>
                  <m:oMath xmlns:m="http://schemas.openxmlformats.org/officeDocument/2006/math">
                    <m:sSub>
                      <m:sSubPr>
                        <m:ctrlPr>
                          <a:rPr lang="en-US" sz="2400" i="1" smtClean="0">
                            <a:solidFill>
                              <a:prstClr val="black"/>
                            </a:solidFill>
                            <a:latin typeface="Cambria Math" panose="02040503050406030204" pitchFamily="18" charset="0"/>
                            <a:ea typeface="Cambria Math"/>
                          </a:rPr>
                        </m:ctrlPr>
                      </m:sSubPr>
                      <m:e>
                        <m:r>
                          <a:rPr lang="en-US" sz="2400" i="1" smtClean="0">
                            <a:solidFill>
                              <a:prstClr val="black"/>
                            </a:solidFill>
                            <a:latin typeface="Cambria Math"/>
                            <a:ea typeface="Cambria Math"/>
                          </a:rPr>
                          <m:t>∆</m:t>
                        </m:r>
                        <m:r>
                          <a:rPr lang="en-US" sz="2400" i="1" smtClean="0">
                            <a:solidFill>
                              <a:prstClr val="black"/>
                            </a:solidFill>
                            <a:latin typeface="Cambria Math"/>
                            <a:ea typeface="Cambria Math"/>
                          </a:rPr>
                          <m:t>𝐺</m:t>
                        </m:r>
                      </m:e>
                      <m:sub>
                        <m:r>
                          <a:rPr lang="en-US" sz="2400" i="1" smtClean="0">
                            <a:solidFill>
                              <a:prstClr val="black"/>
                            </a:solidFill>
                            <a:latin typeface="Cambria Math"/>
                            <a:ea typeface="Cambria Math"/>
                          </a:rPr>
                          <m:t>𝑎𝑑𝑠</m:t>
                        </m:r>
                      </m:sub>
                    </m:sSub>
                    <m:d>
                      <m:dPr>
                        <m:ctrlPr>
                          <a:rPr lang="en-US" sz="2400" i="1" smtClean="0">
                            <a:solidFill>
                              <a:prstClr val="black"/>
                            </a:solidFill>
                            <a:latin typeface="Cambria Math" panose="02040503050406030204" pitchFamily="18" charset="0"/>
                            <a:ea typeface="Cambria Math"/>
                          </a:rPr>
                        </m:ctrlPr>
                      </m:dPr>
                      <m:e>
                        <m:sSub>
                          <m:sSubPr>
                            <m:ctrlPr>
                              <a:rPr lang="en-US" sz="2400" i="1" smtClean="0">
                                <a:solidFill>
                                  <a:prstClr val="black"/>
                                </a:solidFill>
                                <a:latin typeface="Cambria Math" panose="02040503050406030204" pitchFamily="18" charset="0"/>
                                <a:ea typeface="Cambria Math"/>
                              </a:rPr>
                            </m:ctrlPr>
                          </m:sSubPr>
                          <m:e>
                            <m:r>
                              <a:rPr lang="en-US" sz="2400" i="1" smtClean="0">
                                <a:solidFill>
                                  <a:prstClr val="black"/>
                                </a:solidFill>
                                <a:latin typeface="Cambria Math"/>
                                <a:ea typeface="Cambria Math"/>
                              </a:rPr>
                              <m:t>𝑈</m:t>
                            </m:r>
                          </m:e>
                          <m:sub>
                            <m:r>
                              <a:rPr lang="en-US" sz="2400" i="1" smtClean="0">
                                <a:solidFill>
                                  <a:prstClr val="black"/>
                                </a:solidFill>
                                <a:latin typeface="Cambria Math"/>
                                <a:ea typeface="Cambria Math"/>
                              </a:rPr>
                              <m:t>0</m:t>
                            </m:r>
                          </m:sub>
                        </m:sSub>
                      </m:e>
                    </m:d>
                    <m:r>
                      <a:rPr lang="en-US" sz="2400" i="1" smtClean="0">
                        <a:solidFill>
                          <a:prstClr val="black"/>
                        </a:solidFill>
                        <a:latin typeface="Cambria Math"/>
                        <a:ea typeface="Cambria Math"/>
                      </a:rPr>
                      <m:t>=0</m:t>
                    </m:r>
                    <m:r>
                      <a:rPr lang="en-US" sz="2400" i="1" smtClean="0">
                        <a:solidFill>
                          <a:prstClr val="black"/>
                        </a:solidFill>
                        <a:latin typeface="Cambria Math" panose="02040503050406030204" pitchFamily="18" charset="0"/>
                        <a:ea typeface="Cambria Math"/>
                      </a:rPr>
                      <m:t> →</m:t>
                    </m:r>
                  </m:oMath>
                </a14:m>
                <a:r>
                  <a:rPr lang="en-US" sz="2400" dirty="0">
                    <a:solidFill>
                      <a:prstClr val="black"/>
                    </a:solidFill>
                    <a:latin typeface="Calibri"/>
                  </a:rPr>
                  <a:t>equilibrium potential </a:t>
                </a:r>
                <a:r>
                  <a:rPr lang="en-US" sz="2400" i="1" dirty="0">
                    <a:solidFill>
                      <a:prstClr val="black"/>
                    </a:solidFill>
                    <a:latin typeface="Calibri"/>
                  </a:rPr>
                  <a:t>U</a:t>
                </a:r>
                <a:r>
                  <a:rPr lang="en-US" sz="2400" i="1" baseline="-25000" dirty="0">
                    <a:solidFill>
                      <a:prstClr val="black"/>
                    </a:solidFill>
                    <a:latin typeface="Calibri"/>
                  </a:rPr>
                  <a:t>0</a:t>
                </a:r>
                <a:endParaRPr lang="en-US" sz="2400" i="1" dirty="0">
                  <a:solidFill>
                    <a:prstClr val="black"/>
                  </a:solidFill>
                  <a:latin typeface="Calibri"/>
                </a:endParaRPr>
              </a:p>
            </p:txBody>
          </p:sp>
        </mc:Choice>
        <mc:Fallback xmlns="">
          <p:sp>
            <p:nvSpPr>
              <p:cNvPr id="143" name="TextBox 142"/>
              <p:cNvSpPr txBox="1">
                <a:spLocks noRot="1" noChangeAspect="1" noMove="1" noResize="1" noEditPoints="1" noAdjustHandles="1" noChangeArrowheads="1" noChangeShapeType="1" noTextEdit="1"/>
              </p:cNvSpPr>
              <p:nvPr/>
            </p:nvSpPr>
            <p:spPr>
              <a:xfrm>
                <a:off x="2834355" y="6019132"/>
                <a:ext cx="5538504" cy="461665"/>
              </a:xfrm>
              <a:prstGeom prst="rect">
                <a:avLst/>
              </a:prstGeom>
              <a:blipFill rotWithShape="0">
                <a:blip r:embed="rId9"/>
                <a:stretch>
                  <a:fillRect l="-330" t="-10526" b="-28947"/>
                </a:stretch>
              </a:blipFill>
            </p:spPr>
            <p:txBody>
              <a:bodyPr/>
              <a:lstStyle/>
              <a:p>
                <a:r>
                  <a:rPr lang="en-US">
                    <a:noFill/>
                  </a:rPr>
                  <a:t> </a:t>
                </a:r>
              </a:p>
            </p:txBody>
          </p:sp>
        </mc:Fallback>
      </mc:AlternateContent>
      <p:grpSp>
        <p:nvGrpSpPr>
          <p:cNvPr id="229" name="Group 228"/>
          <p:cNvGrpSpPr/>
          <p:nvPr/>
        </p:nvGrpSpPr>
        <p:grpSpPr>
          <a:xfrm>
            <a:off x="2850592" y="1522836"/>
            <a:ext cx="2043346" cy="955088"/>
            <a:chOff x="659166" y="3505200"/>
            <a:chExt cx="2043346" cy="955088"/>
          </a:xfrm>
        </p:grpSpPr>
        <p:sp>
          <p:nvSpPr>
            <p:cNvPr id="230" name="Oval 229"/>
            <p:cNvSpPr>
              <a:spLocks noChangeAspect="1"/>
            </p:cNvSpPr>
            <p:nvPr/>
          </p:nvSpPr>
          <p:spPr>
            <a:xfrm>
              <a:off x="676922"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1" name="Oval 230"/>
            <p:cNvSpPr>
              <a:spLocks noChangeAspect="1"/>
            </p:cNvSpPr>
            <p:nvPr/>
          </p:nvSpPr>
          <p:spPr>
            <a:xfrm>
              <a:off x="9254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2" name="Oval 231"/>
            <p:cNvSpPr>
              <a:spLocks noChangeAspect="1"/>
            </p:cNvSpPr>
            <p:nvPr/>
          </p:nvSpPr>
          <p:spPr>
            <a:xfrm>
              <a:off x="11540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3" name="Oval 232"/>
            <p:cNvSpPr>
              <a:spLocks noChangeAspect="1"/>
            </p:cNvSpPr>
            <p:nvPr/>
          </p:nvSpPr>
          <p:spPr>
            <a:xfrm>
              <a:off x="13826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4" name="Oval 233"/>
            <p:cNvSpPr>
              <a:spLocks noChangeAspect="1"/>
            </p:cNvSpPr>
            <p:nvPr/>
          </p:nvSpPr>
          <p:spPr>
            <a:xfrm>
              <a:off x="1600200"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5" name="Oval 234"/>
            <p:cNvSpPr>
              <a:spLocks noChangeAspect="1"/>
            </p:cNvSpPr>
            <p:nvPr/>
          </p:nvSpPr>
          <p:spPr>
            <a:xfrm>
              <a:off x="18398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6" name="Oval 235"/>
            <p:cNvSpPr>
              <a:spLocks noChangeAspect="1"/>
            </p:cNvSpPr>
            <p:nvPr/>
          </p:nvSpPr>
          <p:spPr>
            <a:xfrm>
              <a:off x="20684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7" name="Oval 236"/>
            <p:cNvSpPr>
              <a:spLocks noChangeAspect="1"/>
            </p:cNvSpPr>
            <p:nvPr/>
          </p:nvSpPr>
          <p:spPr>
            <a:xfrm>
              <a:off x="22970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8" name="Oval 237"/>
            <p:cNvSpPr>
              <a:spLocks noChangeAspect="1"/>
            </p:cNvSpPr>
            <p:nvPr/>
          </p:nvSpPr>
          <p:spPr>
            <a:xfrm>
              <a:off x="777537"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9" name="Oval 238"/>
            <p:cNvSpPr>
              <a:spLocks noChangeAspect="1"/>
            </p:cNvSpPr>
            <p:nvPr/>
          </p:nvSpPr>
          <p:spPr>
            <a:xfrm>
              <a:off x="10261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0" name="Oval 239"/>
            <p:cNvSpPr>
              <a:spLocks noChangeAspect="1"/>
            </p:cNvSpPr>
            <p:nvPr/>
          </p:nvSpPr>
          <p:spPr>
            <a:xfrm>
              <a:off x="12547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1" name="Oval 240"/>
            <p:cNvSpPr>
              <a:spLocks noChangeAspect="1"/>
            </p:cNvSpPr>
            <p:nvPr/>
          </p:nvSpPr>
          <p:spPr>
            <a:xfrm>
              <a:off x="14833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2" name="Oval 241"/>
            <p:cNvSpPr>
              <a:spLocks noChangeAspect="1"/>
            </p:cNvSpPr>
            <p:nvPr/>
          </p:nvSpPr>
          <p:spPr>
            <a:xfrm>
              <a:off x="1700815"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3" name="Oval 242"/>
            <p:cNvSpPr>
              <a:spLocks noChangeAspect="1"/>
            </p:cNvSpPr>
            <p:nvPr/>
          </p:nvSpPr>
          <p:spPr>
            <a:xfrm>
              <a:off x="19405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4" name="Oval 243"/>
            <p:cNvSpPr>
              <a:spLocks noChangeAspect="1"/>
            </p:cNvSpPr>
            <p:nvPr/>
          </p:nvSpPr>
          <p:spPr>
            <a:xfrm>
              <a:off x="21691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5" name="Oval 244"/>
            <p:cNvSpPr>
              <a:spLocks noChangeAspect="1"/>
            </p:cNvSpPr>
            <p:nvPr/>
          </p:nvSpPr>
          <p:spPr>
            <a:xfrm>
              <a:off x="23977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6" name="Oval 245"/>
            <p:cNvSpPr>
              <a:spLocks noChangeAspect="1"/>
            </p:cNvSpPr>
            <p:nvPr/>
          </p:nvSpPr>
          <p:spPr>
            <a:xfrm>
              <a:off x="659166"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7" name="Oval 246"/>
            <p:cNvSpPr>
              <a:spLocks noChangeAspect="1"/>
            </p:cNvSpPr>
            <p:nvPr/>
          </p:nvSpPr>
          <p:spPr>
            <a:xfrm>
              <a:off x="9077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8" name="Oval 247"/>
            <p:cNvSpPr>
              <a:spLocks noChangeAspect="1"/>
            </p:cNvSpPr>
            <p:nvPr/>
          </p:nvSpPr>
          <p:spPr>
            <a:xfrm>
              <a:off x="11363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9" name="Oval 248"/>
            <p:cNvSpPr>
              <a:spLocks noChangeAspect="1"/>
            </p:cNvSpPr>
            <p:nvPr/>
          </p:nvSpPr>
          <p:spPr>
            <a:xfrm>
              <a:off x="13649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0" name="Oval 249"/>
            <p:cNvSpPr>
              <a:spLocks noChangeAspect="1"/>
            </p:cNvSpPr>
            <p:nvPr/>
          </p:nvSpPr>
          <p:spPr>
            <a:xfrm>
              <a:off x="1582444"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1" name="Oval 250"/>
            <p:cNvSpPr>
              <a:spLocks noChangeAspect="1"/>
            </p:cNvSpPr>
            <p:nvPr/>
          </p:nvSpPr>
          <p:spPr>
            <a:xfrm>
              <a:off x="18221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2" name="Oval 251"/>
            <p:cNvSpPr>
              <a:spLocks noChangeAspect="1"/>
            </p:cNvSpPr>
            <p:nvPr/>
          </p:nvSpPr>
          <p:spPr>
            <a:xfrm>
              <a:off x="20507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3" name="Oval 252"/>
            <p:cNvSpPr>
              <a:spLocks noChangeAspect="1"/>
            </p:cNvSpPr>
            <p:nvPr/>
          </p:nvSpPr>
          <p:spPr>
            <a:xfrm>
              <a:off x="22793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4" name="Oval 253"/>
            <p:cNvSpPr>
              <a:spLocks noChangeAspect="1"/>
            </p:cNvSpPr>
            <p:nvPr/>
          </p:nvSpPr>
          <p:spPr>
            <a:xfrm>
              <a:off x="759781"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5" name="Oval 254"/>
            <p:cNvSpPr>
              <a:spLocks noChangeAspect="1"/>
            </p:cNvSpPr>
            <p:nvPr/>
          </p:nvSpPr>
          <p:spPr>
            <a:xfrm>
              <a:off x="10083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6" name="Oval 255"/>
            <p:cNvSpPr>
              <a:spLocks noChangeAspect="1"/>
            </p:cNvSpPr>
            <p:nvPr/>
          </p:nvSpPr>
          <p:spPr>
            <a:xfrm>
              <a:off x="12369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7" name="Oval 256"/>
            <p:cNvSpPr>
              <a:spLocks noChangeAspect="1"/>
            </p:cNvSpPr>
            <p:nvPr/>
          </p:nvSpPr>
          <p:spPr>
            <a:xfrm>
              <a:off x="14655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8" name="Oval 257"/>
            <p:cNvSpPr>
              <a:spLocks noChangeAspect="1"/>
            </p:cNvSpPr>
            <p:nvPr/>
          </p:nvSpPr>
          <p:spPr>
            <a:xfrm>
              <a:off x="1683059"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9" name="Oval 258"/>
            <p:cNvSpPr>
              <a:spLocks noChangeAspect="1"/>
            </p:cNvSpPr>
            <p:nvPr/>
          </p:nvSpPr>
          <p:spPr>
            <a:xfrm>
              <a:off x="19227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60" name="Oval 259"/>
            <p:cNvSpPr>
              <a:spLocks noChangeAspect="1"/>
            </p:cNvSpPr>
            <p:nvPr/>
          </p:nvSpPr>
          <p:spPr>
            <a:xfrm>
              <a:off x="21513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61" name="Oval 260"/>
            <p:cNvSpPr>
              <a:spLocks noChangeAspect="1"/>
            </p:cNvSpPr>
            <p:nvPr/>
          </p:nvSpPr>
          <p:spPr>
            <a:xfrm>
              <a:off x="23799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grpSp>
      <p:grpSp>
        <p:nvGrpSpPr>
          <p:cNvPr id="262" name="Group 261"/>
          <p:cNvGrpSpPr/>
          <p:nvPr/>
        </p:nvGrpSpPr>
        <p:grpSpPr>
          <a:xfrm>
            <a:off x="6027413" y="1520248"/>
            <a:ext cx="2043346" cy="955088"/>
            <a:chOff x="659166" y="3505200"/>
            <a:chExt cx="2043346" cy="955088"/>
          </a:xfrm>
        </p:grpSpPr>
        <p:sp>
          <p:nvSpPr>
            <p:cNvPr id="263" name="Oval 262"/>
            <p:cNvSpPr>
              <a:spLocks noChangeAspect="1"/>
            </p:cNvSpPr>
            <p:nvPr/>
          </p:nvSpPr>
          <p:spPr>
            <a:xfrm>
              <a:off x="676922"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64" name="Oval 263"/>
            <p:cNvSpPr>
              <a:spLocks noChangeAspect="1"/>
            </p:cNvSpPr>
            <p:nvPr/>
          </p:nvSpPr>
          <p:spPr>
            <a:xfrm>
              <a:off x="9254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65" name="Oval 264"/>
            <p:cNvSpPr>
              <a:spLocks noChangeAspect="1"/>
            </p:cNvSpPr>
            <p:nvPr/>
          </p:nvSpPr>
          <p:spPr>
            <a:xfrm>
              <a:off x="11540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66" name="Oval 265"/>
            <p:cNvSpPr>
              <a:spLocks noChangeAspect="1"/>
            </p:cNvSpPr>
            <p:nvPr/>
          </p:nvSpPr>
          <p:spPr>
            <a:xfrm>
              <a:off x="13826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67" name="Oval 266"/>
            <p:cNvSpPr>
              <a:spLocks noChangeAspect="1"/>
            </p:cNvSpPr>
            <p:nvPr/>
          </p:nvSpPr>
          <p:spPr>
            <a:xfrm>
              <a:off x="1600200"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68" name="Oval 267"/>
            <p:cNvSpPr>
              <a:spLocks noChangeAspect="1"/>
            </p:cNvSpPr>
            <p:nvPr/>
          </p:nvSpPr>
          <p:spPr>
            <a:xfrm>
              <a:off x="18398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69" name="Oval 268"/>
            <p:cNvSpPr>
              <a:spLocks noChangeAspect="1"/>
            </p:cNvSpPr>
            <p:nvPr/>
          </p:nvSpPr>
          <p:spPr>
            <a:xfrm>
              <a:off x="20684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0" name="Oval 269"/>
            <p:cNvSpPr>
              <a:spLocks noChangeAspect="1"/>
            </p:cNvSpPr>
            <p:nvPr/>
          </p:nvSpPr>
          <p:spPr>
            <a:xfrm>
              <a:off x="22970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1" name="Oval 270"/>
            <p:cNvSpPr>
              <a:spLocks noChangeAspect="1"/>
            </p:cNvSpPr>
            <p:nvPr/>
          </p:nvSpPr>
          <p:spPr>
            <a:xfrm>
              <a:off x="777537"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2" name="Oval 271"/>
            <p:cNvSpPr>
              <a:spLocks noChangeAspect="1"/>
            </p:cNvSpPr>
            <p:nvPr/>
          </p:nvSpPr>
          <p:spPr>
            <a:xfrm>
              <a:off x="10261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3" name="Oval 272"/>
            <p:cNvSpPr>
              <a:spLocks noChangeAspect="1"/>
            </p:cNvSpPr>
            <p:nvPr/>
          </p:nvSpPr>
          <p:spPr>
            <a:xfrm>
              <a:off x="12547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4" name="Oval 273"/>
            <p:cNvSpPr>
              <a:spLocks noChangeAspect="1"/>
            </p:cNvSpPr>
            <p:nvPr/>
          </p:nvSpPr>
          <p:spPr>
            <a:xfrm>
              <a:off x="14833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5" name="Oval 274"/>
            <p:cNvSpPr>
              <a:spLocks noChangeAspect="1"/>
            </p:cNvSpPr>
            <p:nvPr/>
          </p:nvSpPr>
          <p:spPr>
            <a:xfrm>
              <a:off x="1700815"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6" name="Oval 275"/>
            <p:cNvSpPr>
              <a:spLocks noChangeAspect="1"/>
            </p:cNvSpPr>
            <p:nvPr/>
          </p:nvSpPr>
          <p:spPr>
            <a:xfrm>
              <a:off x="19405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7" name="Oval 276"/>
            <p:cNvSpPr>
              <a:spLocks noChangeAspect="1"/>
            </p:cNvSpPr>
            <p:nvPr/>
          </p:nvSpPr>
          <p:spPr>
            <a:xfrm>
              <a:off x="21691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8" name="Oval 277"/>
            <p:cNvSpPr>
              <a:spLocks noChangeAspect="1"/>
            </p:cNvSpPr>
            <p:nvPr/>
          </p:nvSpPr>
          <p:spPr>
            <a:xfrm>
              <a:off x="23977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9" name="Oval 278"/>
            <p:cNvSpPr>
              <a:spLocks noChangeAspect="1"/>
            </p:cNvSpPr>
            <p:nvPr/>
          </p:nvSpPr>
          <p:spPr>
            <a:xfrm>
              <a:off x="659166"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0" name="Oval 279"/>
            <p:cNvSpPr>
              <a:spLocks noChangeAspect="1"/>
            </p:cNvSpPr>
            <p:nvPr/>
          </p:nvSpPr>
          <p:spPr>
            <a:xfrm>
              <a:off x="9077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1" name="Oval 280"/>
            <p:cNvSpPr>
              <a:spLocks noChangeAspect="1"/>
            </p:cNvSpPr>
            <p:nvPr/>
          </p:nvSpPr>
          <p:spPr>
            <a:xfrm>
              <a:off x="11363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2" name="Oval 281"/>
            <p:cNvSpPr>
              <a:spLocks noChangeAspect="1"/>
            </p:cNvSpPr>
            <p:nvPr/>
          </p:nvSpPr>
          <p:spPr>
            <a:xfrm>
              <a:off x="13649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3" name="Oval 282"/>
            <p:cNvSpPr>
              <a:spLocks noChangeAspect="1"/>
            </p:cNvSpPr>
            <p:nvPr/>
          </p:nvSpPr>
          <p:spPr>
            <a:xfrm>
              <a:off x="1582444"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4" name="Oval 283"/>
            <p:cNvSpPr>
              <a:spLocks noChangeAspect="1"/>
            </p:cNvSpPr>
            <p:nvPr/>
          </p:nvSpPr>
          <p:spPr>
            <a:xfrm>
              <a:off x="18221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5" name="Oval 284"/>
            <p:cNvSpPr>
              <a:spLocks noChangeAspect="1"/>
            </p:cNvSpPr>
            <p:nvPr/>
          </p:nvSpPr>
          <p:spPr>
            <a:xfrm>
              <a:off x="20507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6" name="Oval 285"/>
            <p:cNvSpPr>
              <a:spLocks noChangeAspect="1"/>
            </p:cNvSpPr>
            <p:nvPr/>
          </p:nvSpPr>
          <p:spPr>
            <a:xfrm>
              <a:off x="22793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7" name="Oval 286"/>
            <p:cNvSpPr>
              <a:spLocks noChangeAspect="1"/>
            </p:cNvSpPr>
            <p:nvPr/>
          </p:nvSpPr>
          <p:spPr>
            <a:xfrm>
              <a:off x="759781"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8" name="Oval 287"/>
            <p:cNvSpPr>
              <a:spLocks noChangeAspect="1"/>
            </p:cNvSpPr>
            <p:nvPr/>
          </p:nvSpPr>
          <p:spPr>
            <a:xfrm>
              <a:off x="10083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9" name="Oval 288"/>
            <p:cNvSpPr>
              <a:spLocks noChangeAspect="1"/>
            </p:cNvSpPr>
            <p:nvPr/>
          </p:nvSpPr>
          <p:spPr>
            <a:xfrm>
              <a:off x="12369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90" name="Oval 289"/>
            <p:cNvSpPr>
              <a:spLocks noChangeAspect="1"/>
            </p:cNvSpPr>
            <p:nvPr/>
          </p:nvSpPr>
          <p:spPr>
            <a:xfrm>
              <a:off x="14655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91" name="Oval 290"/>
            <p:cNvSpPr>
              <a:spLocks noChangeAspect="1"/>
            </p:cNvSpPr>
            <p:nvPr/>
          </p:nvSpPr>
          <p:spPr>
            <a:xfrm>
              <a:off x="1683059"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92" name="Oval 291"/>
            <p:cNvSpPr>
              <a:spLocks noChangeAspect="1"/>
            </p:cNvSpPr>
            <p:nvPr/>
          </p:nvSpPr>
          <p:spPr>
            <a:xfrm>
              <a:off x="19227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93" name="Oval 292"/>
            <p:cNvSpPr>
              <a:spLocks noChangeAspect="1"/>
            </p:cNvSpPr>
            <p:nvPr/>
          </p:nvSpPr>
          <p:spPr>
            <a:xfrm>
              <a:off x="21513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94" name="Oval 293"/>
            <p:cNvSpPr>
              <a:spLocks noChangeAspect="1"/>
            </p:cNvSpPr>
            <p:nvPr/>
          </p:nvSpPr>
          <p:spPr>
            <a:xfrm>
              <a:off x="23799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grpSp>
      <p:cxnSp>
        <p:nvCxnSpPr>
          <p:cNvPr id="295" name="Straight Arrow Connector 294"/>
          <p:cNvCxnSpPr/>
          <p:nvPr/>
        </p:nvCxnSpPr>
        <p:spPr>
          <a:xfrm flipV="1">
            <a:off x="5246363" y="1941556"/>
            <a:ext cx="457200" cy="380"/>
          </a:xfrm>
          <a:prstGeom prst="straightConnector1">
            <a:avLst/>
          </a:prstGeom>
          <a:noFill/>
          <a:ln w="28575" cap="flat" cmpd="sng" algn="ctr">
            <a:solidFill>
              <a:sysClr val="windowText" lastClr="000000"/>
            </a:solidFill>
            <a:prstDash val="solid"/>
            <a:tailEnd type="arrow"/>
          </a:ln>
          <a:effectLst/>
        </p:spPr>
      </p:cxnSp>
      <p:sp>
        <p:nvSpPr>
          <p:cNvPr id="296" name="Oval 295"/>
          <p:cNvSpPr>
            <a:spLocks noChangeAspect="1"/>
          </p:cNvSpPr>
          <p:nvPr/>
        </p:nvSpPr>
        <p:spPr>
          <a:xfrm>
            <a:off x="6784880" y="1175579"/>
            <a:ext cx="438912" cy="438912"/>
          </a:xfrm>
          <a:prstGeom prst="ellipse">
            <a:avLst/>
          </a:prstGeom>
          <a:solidFill>
            <a:srgbClr val="00B050">
              <a:alpha val="65000"/>
            </a:srgbClr>
          </a:solidFill>
          <a:ln w="12700" cap="flat" cmpd="sng" algn="ctr">
            <a:solidFill>
              <a:srgbClr val="00B050"/>
            </a:solidFill>
            <a:prstDash val="solid"/>
          </a:ln>
          <a:effectLst/>
        </p:spPr>
        <p:txBody>
          <a:bodyPr rtlCol="0" anchor="ctr"/>
          <a:lstStyle/>
          <a:p>
            <a:pPr algn="ctr">
              <a:defRPr/>
            </a:pPr>
            <a:endParaRPr lang="en-US" kern="0">
              <a:solidFill>
                <a:prstClr val="white"/>
              </a:solidFill>
              <a:latin typeface="Calibri"/>
            </a:endParaRPr>
          </a:p>
        </p:txBody>
      </p:sp>
    </p:spTree>
    <p:extLst>
      <p:ext uri="{BB962C8B-B14F-4D97-AF65-F5344CB8AC3E}">
        <p14:creationId xmlns:p14="http://schemas.microsoft.com/office/powerpoint/2010/main" val="394019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31" grpId="0"/>
      <p:bldP spid="6"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ectangle 6"/>
              <p:cNvSpPr/>
              <p:nvPr/>
            </p:nvSpPr>
            <p:spPr>
              <a:xfrm>
                <a:off x="1880986" y="1857656"/>
                <a:ext cx="7813814" cy="451277"/>
              </a:xfrm>
              <a:prstGeom prst="rect">
                <a:avLst/>
              </a:prstGeom>
            </p:spPr>
            <p:txBody>
              <a:bodyPr wrap="square">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sSubSup>
                        <m:sSubSupPr>
                          <m:ctrlPr>
                            <a:rPr lang="en-US" b="1" i="1" smtClean="0">
                              <a:solidFill>
                                <a:srgbClr val="000000"/>
                              </a:solidFill>
                              <a:latin typeface="Cambria Math" panose="02040503050406030204" pitchFamily="18" charset="0"/>
                              <a:cs typeface="Times New Roman"/>
                            </a:rPr>
                          </m:ctrlPr>
                        </m:sSubSupPr>
                        <m:e>
                          <m:r>
                            <a:rPr lang="en-US" b="1" i="1">
                              <a:solidFill>
                                <a:srgbClr val="000000"/>
                              </a:solidFill>
                              <a:latin typeface="Cambria Math"/>
                              <a:ea typeface="Calibri"/>
                              <a:cs typeface="Times New Roman"/>
                            </a:rPr>
                            <m:t>𝑮</m:t>
                          </m:r>
                        </m:e>
                        <m:sub>
                          <m:sSubSup>
                            <m:sSubSupPr>
                              <m:ctrlPr>
                                <a:rPr lang="en-US" b="1" i="1">
                                  <a:solidFill>
                                    <a:srgbClr val="000000"/>
                                  </a:solidFill>
                                  <a:latin typeface="Cambria Math" panose="02040503050406030204" pitchFamily="18" charset="0"/>
                                  <a:cs typeface="Times New Roman"/>
                                </a:rPr>
                              </m:ctrlPr>
                            </m:sSubSupPr>
                            <m:e>
                              <m:r>
                                <a:rPr lang="en-US" b="1" i="1" smtClean="0">
                                  <a:solidFill>
                                    <a:srgbClr val="000000"/>
                                  </a:solidFill>
                                  <a:latin typeface="Cambria Math" panose="02040503050406030204" pitchFamily="18" charset="0"/>
                                  <a:ea typeface="Calibri"/>
                                  <a:cs typeface="Times New Roman"/>
                                </a:rPr>
                                <m:t>𝑯</m:t>
                              </m:r>
                            </m:e>
                            <m:sub>
                              <m:r>
                                <a:rPr lang="en-US" b="1" i="1">
                                  <a:solidFill>
                                    <a:srgbClr val="000000"/>
                                  </a:solidFill>
                                  <a:latin typeface="Cambria Math"/>
                                  <a:ea typeface="Calibri"/>
                                  <a:cs typeface="Times New Roman"/>
                                </a:rPr>
                                <m:t>𝒈</m:t>
                              </m:r>
                            </m:sub>
                            <m:sup>
                              <m:r>
                                <a:rPr lang="en-US" b="1" i="1" smtClean="0">
                                  <a:solidFill>
                                    <a:srgbClr val="000000"/>
                                  </a:solidFill>
                                  <a:latin typeface="Cambria Math" panose="02040503050406030204" pitchFamily="18" charset="0"/>
                                  <a:ea typeface="Calibri"/>
                                  <a:cs typeface="Times New Roman"/>
                                </a:rPr>
                                <m:t>+</m:t>
                              </m:r>
                            </m:sup>
                          </m:sSubSup>
                        </m:sub>
                        <m:sup>
                          <m:r>
                            <a:rPr lang="en-US" b="1" i="1">
                              <a:solidFill>
                                <a:srgbClr val="000000"/>
                              </a:solidFill>
                              <a:latin typeface="Cambria Math"/>
                              <a:ea typeface="Calibri"/>
                              <a:cs typeface="Times New Roman"/>
                            </a:rPr>
                            <m:t> </m:t>
                          </m:r>
                        </m:sup>
                      </m:sSubSup>
                      <m:r>
                        <a:rPr lang="en-US" b="1" i="1">
                          <a:solidFill>
                            <a:srgbClr val="000000"/>
                          </a:solidFill>
                          <a:latin typeface="Cambria Math"/>
                          <a:ea typeface="Calibri"/>
                          <a:cs typeface="Times New Roman"/>
                        </a:rPr>
                        <m:t>=</m:t>
                      </m:r>
                      <m:sSub>
                        <m:sSubPr>
                          <m:ctrlPr>
                            <a:rPr lang="en-US" b="1" i="1" smtClean="0">
                              <a:solidFill>
                                <a:srgbClr val="FF0000"/>
                              </a:solidFill>
                              <a:latin typeface="Cambria Math" panose="02040503050406030204" pitchFamily="18" charset="0"/>
                              <a:cs typeface="Times New Roman"/>
                            </a:rPr>
                          </m:ctrlPr>
                        </m:sSubPr>
                        <m:e>
                          <m:r>
                            <a:rPr lang="en-US" b="1" i="1">
                              <a:solidFill>
                                <a:srgbClr val="FF0000"/>
                              </a:solidFill>
                              <a:latin typeface="Cambria Math"/>
                              <a:ea typeface="Calibri"/>
                              <a:cs typeface="Times New Roman"/>
                            </a:rPr>
                            <m:t>𝑬</m:t>
                          </m:r>
                        </m:e>
                        <m:sub>
                          <m:r>
                            <a:rPr lang="en-US" b="1" i="1">
                              <a:solidFill>
                                <a:srgbClr val="FF0000"/>
                              </a:solidFill>
                              <a:latin typeface="Cambria Math"/>
                              <a:ea typeface="Calibri"/>
                              <a:cs typeface="Times New Roman"/>
                            </a:rPr>
                            <m:t>𝑫𝑭𝑻</m:t>
                          </m:r>
                        </m:sub>
                      </m:sSub>
                      <m:r>
                        <a:rPr lang="en-US" b="1" i="1" smtClean="0">
                          <a:solidFill>
                            <a:srgbClr val="000000"/>
                          </a:solidFill>
                          <a:latin typeface="Cambria Math"/>
                          <a:ea typeface="Calibri"/>
                          <a:cs typeface="Times New Roman"/>
                        </a:rPr>
                        <m:t>+</m:t>
                      </m:r>
                      <m:r>
                        <a:rPr lang="en-US" b="1" i="1" smtClean="0">
                          <a:solidFill>
                            <a:srgbClr val="00FF00"/>
                          </a:solidFill>
                          <a:latin typeface="Cambria Math"/>
                          <a:ea typeface="Calibri"/>
                          <a:cs typeface="Times New Roman"/>
                        </a:rPr>
                        <m:t>𝑬</m:t>
                      </m:r>
                      <m:d>
                        <m:dPr>
                          <m:ctrlPr>
                            <a:rPr lang="en-US" b="1" i="1" smtClean="0">
                              <a:solidFill>
                                <a:srgbClr val="00FF00"/>
                              </a:solidFill>
                              <a:latin typeface="Cambria Math" panose="02040503050406030204" pitchFamily="18" charset="0"/>
                              <a:ea typeface="Calibri"/>
                              <a:cs typeface="Times New Roman"/>
                            </a:rPr>
                          </m:ctrlPr>
                        </m:dPr>
                        <m:e>
                          <m:r>
                            <a:rPr lang="en-US" b="1" i="1" smtClean="0">
                              <a:solidFill>
                                <a:srgbClr val="00FF00"/>
                              </a:solidFill>
                              <a:latin typeface="Cambria Math"/>
                              <a:ea typeface="Calibri"/>
                              <a:cs typeface="Times New Roman"/>
                            </a:rPr>
                            <m:t>𝑻</m:t>
                          </m:r>
                        </m:e>
                      </m:d>
                      <m:r>
                        <a:rPr lang="en-US" b="1" i="1" smtClean="0">
                          <a:solidFill>
                            <a:srgbClr val="000000"/>
                          </a:solidFill>
                          <a:latin typeface="Cambria Math"/>
                          <a:ea typeface="Calibri"/>
                          <a:cs typeface="Times New Roman"/>
                        </a:rPr>
                        <m:t>+ </m:t>
                      </m:r>
                      <m:r>
                        <a:rPr lang="en-US" b="1" i="1">
                          <a:solidFill>
                            <a:srgbClr val="3333CC"/>
                          </a:solidFill>
                          <a:latin typeface="Cambria Math"/>
                          <a:ea typeface="Calibri"/>
                          <a:cs typeface="Times New Roman"/>
                        </a:rPr>
                        <m:t>𝑷𝑽</m:t>
                      </m:r>
                      <m:r>
                        <a:rPr lang="en-US" b="1" i="1" smtClean="0">
                          <a:solidFill>
                            <a:srgbClr val="000000"/>
                          </a:solidFill>
                          <a:latin typeface="Cambria Math"/>
                          <a:ea typeface="Calibri"/>
                          <a:cs typeface="Times New Roman"/>
                        </a:rPr>
                        <m:t>−</m:t>
                      </m:r>
                      <m:sSub>
                        <m:sSubPr>
                          <m:ctrlPr>
                            <a:rPr lang="en-US" b="1" i="1">
                              <a:solidFill>
                                <a:srgbClr val="3333CC"/>
                              </a:solidFill>
                              <a:latin typeface="Cambria Math" panose="02040503050406030204" pitchFamily="18" charset="0"/>
                              <a:cs typeface="Times New Roman"/>
                            </a:rPr>
                          </m:ctrlPr>
                        </m:sSubPr>
                        <m:e>
                          <m:r>
                            <a:rPr lang="en-US" b="1" i="1" smtClean="0">
                              <a:solidFill>
                                <a:srgbClr val="000000"/>
                              </a:solidFill>
                              <a:latin typeface="Cambria Math"/>
                              <a:ea typeface="Calibri"/>
                              <a:cs typeface="Times New Roman"/>
                            </a:rPr>
                            <m:t>(</m:t>
                          </m:r>
                          <m:sSub>
                            <m:sSubPr>
                              <m:ctrlPr>
                                <a:rPr lang="en-US" b="1" i="1" smtClean="0">
                                  <a:solidFill>
                                    <a:srgbClr val="00B0F0"/>
                                  </a:solidFill>
                                  <a:latin typeface="Cambria Math" panose="02040503050406030204" pitchFamily="18" charset="0"/>
                                  <a:cs typeface="Times New Roman"/>
                                </a:rPr>
                              </m:ctrlPr>
                            </m:sSubPr>
                            <m:e>
                              <m:r>
                                <a:rPr lang="en-US" b="1" i="1">
                                  <a:solidFill>
                                    <a:srgbClr val="00B0F0"/>
                                  </a:solidFill>
                                  <a:latin typeface="Cambria Math"/>
                                  <a:ea typeface="Calibri"/>
                                  <a:cs typeface="Times New Roman"/>
                                </a:rPr>
                                <m:t>𝑺</m:t>
                              </m:r>
                            </m:e>
                            <m:sub>
                              <m:r>
                                <a:rPr lang="en-US" b="1" i="1">
                                  <a:solidFill>
                                    <a:srgbClr val="00B0F0"/>
                                  </a:solidFill>
                                  <a:latin typeface="Cambria Math"/>
                                  <a:ea typeface="Calibri"/>
                                  <a:cs typeface="Times New Roman"/>
                                </a:rPr>
                                <m:t>𝒗𝒊𝒃</m:t>
                              </m:r>
                            </m:sub>
                          </m:sSub>
                          <m:r>
                            <a:rPr lang="en-US" b="1" i="1" smtClean="0">
                              <a:solidFill>
                                <a:srgbClr val="000000"/>
                              </a:solidFill>
                              <a:latin typeface="Cambria Math"/>
                              <a:ea typeface="Calibri"/>
                              <a:cs typeface="Times New Roman"/>
                            </a:rPr>
                            <m:t>+</m:t>
                          </m:r>
                          <m:sSub>
                            <m:sSubPr>
                              <m:ctrlPr>
                                <a:rPr lang="en-US" b="1" i="1" smtClean="0">
                                  <a:solidFill>
                                    <a:srgbClr val="00FF00"/>
                                  </a:solidFill>
                                  <a:latin typeface="Cambria Math" panose="02040503050406030204" pitchFamily="18" charset="0"/>
                                  <a:cs typeface="Times New Roman"/>
                                </a:rPr>
                              </m:ctrlPr>
                            </m:sSubPr>
                            <m:e>
                              <m:sSub>
                                <m:sSubPr>
                                  <m:ctrlPr>
                                    <a:rPr lang="en-US" b="1" i="1">
                                      <a:solidFill>
                                        <a:srgbClr val="00FF00"/>
                                      </a:solidFill>
                                      <a:latin typeface="Cambria Math" panose="02040503050406030204" pitchFamily="18" charset="0"/>
                                      <a:cs typeface="Times New Roman"/>
                                    </a:rPr>
                                  </m:ctrlPr>
                                </m:sSubPr>
                                <m:e>
                                  <m:r>
                                    <a:rPr lang="en-US" b="1" i="1">
                                      <a:solidFill>
                                        <a:srgbClr val="00FF00"/>
                                      </a:solidFill>
                                      <a:latin typeface="Cambria Math"/>
                                      <a:ea typeface="Calibri"/>
                                      <a:cs typeface="Times New Roman"/>
                                    </a:rPr>
                                    <m:t>𝑺</m:t>
                                  </m:r>
                                </m:e>
                                <m:sub>
                                  <m:r>
                                    <a:rPr lang="en-US" b="1" i="1">
                                      <a:solidFill>
                                        <a:srgbClr val="00FF00"/>
                                      </a:solidFill>
                                      <a:latin typeface="Cambria Math"/>
                                      <a:ea typeface="Calibri"/>
                                      <a:cs typeface="Times New Roman"/>
                                    </a:rPr>
                                    <m:t>𝒕𝒓𝒂𝒏𝒔𝒍𝒂𝒕𝒊𝒐𝒏</m:t>
                                  </m:r>
                                </m:sub>
                              </m:sSub>
                              <m:r>
                                <a:rPr lang="en-US" b="1" i="1">
                                  <a:solidFill>
                                    <a:srgbClr val="00FF00"/>
                                  </a:solidFill>
                                  <a:latin typeface="Cambria Math"/>
                                  <a:ea typeface="Calibri"/>
                                  <a:cs typeface="Times New Roman"/>
                                </a:rPr>
                                <m:t>+</m:t>
                              </m:r>
                              <m:r>
                                <a:rPr lang="en-US" b="1" i="1">
                                  <a:solidFill>
                                    <a:srgbClr val="00FF00"/>
                                  </a:solidFill>
                                  <a:latin typeface="Cambria Math"/>
                                  <a:ea typeface="Calibri"/>
                                  <a:cs typeface="Times New Roman"/>
                                </a:rPr>
                                <m:t>𝑺</m:t>
                              </m:r>
                            </m:e>
                            <m:sub>
                              <m:r>
                                <a:rPr lang="en-US" b="1" i="1">
                                  <a:solidFill>
                                    <a:srgbClr val="00FF00"/>
                                  </a:solidFill>
                                  <a:latin typeface="Cambria Math"/>
                                  <a:ea typeface="Calibri"/>
                                  <a:cs typeface="Times New Roman"/>
                                </a:rPr>
                                <m:t>𝒓𝒐𝒕𝒂𝒕𝒊𝒐𝒏</m:t>
                              </m:r>
                            </m:sub>
                          </m:sSub>
                          <m:r>
                            <a:rPr lang="en-US" b="1" i="1" smtClean="0">
                              <a:solidFill>
                                <a:srgbClr val="000000"/>
                              </a:solidFill>
                              <a:latin typeface="Cambria Math"/>
                              <a:ea typeface="Calibri"/>
                              <a:cs typeface="Times New Roman"/>
                            </a:rPr>
                            <m:t>)</m:t>
                          </m:r>
                        </m:e>
                        <m:sub>
                          <m:r>
                            <a:rPr lang="en-US" b="1" i="1">
                              <a:solidFill>
                                <a:srgbClr val="3333CC"/>
                              </a:solidFill>
                              <a:latin typeface="Cambria Math"/>
                              <a:ea typeface="Calibri"/>
                              <a:cs typeface="Times New Roman"/>
                            </a:rPr>
                            <m:t> </m:t>
                          </m:r>
                        </m:sub>
                      </m:sSub>
                      <m:r>
                        <a:rPr lang="en-US" b="1" i="1" smtClean="0">
                          <a:solidFill>
                            <a:srgbClr val="2D2DB9"/>
                          </a:solidFill>
                          <a:latin typeface="Cambria Math"/>
                          <a:ea typeface="Calibri"/>
                          <a:cs typeface="Times New Roman"/>
                        </a:rPr>
                        <m:t>𝑻</m:t>
                      </m:r>
                    </m:oMath>
                  </m:oMathPara>
                </a14:m>
                <a:endParaRPr lang="en-US" b="1" dirty="0">
                  <a:solidFill>
                    <a:srgbClr val="2D2DB9"/>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1880986" y="1857656"/>
                <a:ext cx="7813814" cy="451277"/>
              </a:xfrm>
              <a:prstGeom prst="rect">
                <a:avLst/>
              </a:prstGeom>
              <a:blipFill>
                <a:blip r:embed="rId3"/>
                <a:stretch>
                  <a:fillRect b="-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867546" y="1384417"/>
                <a:ext cx="4572000" cy="481286"/>
              </a:xfrm>
              <a:prstGeom prst="rect">
                <a:avLst/>
              </a:prstGeom>
            </p:spPr>
            <p:txBody>
              <a:bodyPr>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sSub>
                        <m:sSubPr>
                          <m:ctrlPr>
                            <a:rPr lang="en-US" b="1" i="1" smtClean="0">
                              <a:solidFill>
                                <a:srgbClr val="000000"/>
                              </a:solidFill>
                              <a:latin typeface="Cambria Math" panose="02040503050406030204" pitchFamily="18" charset="0"/>
                              <a:cs typeface="Times New Roman"/>
                            </a:rPr>
                          </m:ctrlPr>
                        </m:sSubPr>
                        <m:e>
                          <m:r>
                            <a:rPr lang="en-US" b="1" i="1">
                              <a:solidFill>
                                <a:srgbClr val="000000"/>
                              </a:solidFill>
                              <a:latin typeface="Cambria Math"/>
                              <a:ea typeface="Calibri"/>
                              <a:cs typeface="Times New Roman"/>
                            </a:rPr>
                            <m:t>𝑮</m:t>
                          </m:r>
                        </m:e>
                        <m:sub>
                          <m:sSubSup>
                            <m:sSubSupPr>
                              <m:ctrlPr>
                                <a:rPr lang="en-US" b="1" i="1">
                                  <a:solidFill>
                                    <a:srgbClr val="000000"/>
                                  </a:solidFill>
                                  <a:latin typeface="Cambria Math" panose="02040503050406030204" pitchFamily="18" charset="0"/>
                                  <a:cs typeface="Times New Roman"/>
                                </a:rPr>
                              </m:ctrlPr>
                            </m:sSubSupPr>
                            <m:e>
                              <m:r>
                                <a:rPr lang="en-US" b="1" i="1" smtClean="0">
                                  <a:solidFill>
                                    <a:srgbClr val="000000"/>
                                  </a:solidFill>
                                  <a:latin typeface="Cambria Math" panose="02040503050406030204" pitchFamily="18" charset="0"/>
                                  <a:ea typeface="Calibri"/>
                                  <a:cs typeface="Times New Roman"/>
                                </a:rPr>
                                <m:t>𝑯</m:t>
                              </m:r>
                            </m:e>
                            <m:sub>
                              <m:r>
                                <a:rPr lang="en-US" b="1" i="1">
                                  <a:solidFill>
                                    <a:srgbClr val="000000"/>
                                  </a:solidFill>
                                  <a:latin typeface="Cambria Math"/>
                                  <a:ea typeface="Calibri"/>
                                  <a:cs typeface="Times New Roman"/>
                                </a:rPr>
                                <m:t>𝒂𝒒</m:t>
                              </m:r>
                            </m:sub>
                            <m:sup>
                              <m:r>
                                <a:rPr lang="en-US" b="1" i="1" smtClean="0">
                                  <a:solidFill>
                                    <a:srgbClr val="000000"/>
                                  </a:solidFill>
                                  <a:latin typeface="Cambria Math" panose="02040503050406030204" pitchFamily="18" charset="0"/>
                                  <a:ea typeface="Calibri"/>
                                  <a:cs typeface="Times New Roman"/>
                                </a:rPr>
                                <m:t>+</m:t>
                              </m:r>
                            </m:sup>
                          </m:sSubSup>
                        </m:sub>
                      </m:sSub>
                      <m:r>
                        <a:rPr lang="en-US" b="1" i="1">
                          <a:solidFill>
                            <a:srgbClr val="000000"/>
                          </a:solidFill>
                          <a:latin typeface="Cambria Math"/>
                          <a:ea typeface="Calibri"/>
                          <a:cs typeface="Times New Roman"/>
                        </a:rPr>
                        <m:t>=</m:t>
                      </m:r>
                      <m:sSubSup>
                        <m:sSubSupPr>
                          <m:ctrlPr>
                            <a:rPr lang="en-US" b="1" i="1">
                              <a:solidFill>
                                <a:srgbClr val="000000"/>
                              </a:solidFill>
                              <a:latin typeface="Cambria Math" panose="02040503050406030204" pitchFamily="18" charset="0"/>
                              <a:cs typeface="Times New Roman"/>
                            </a:rPr>
                          </m:ctrlPr>
                        </m:sSubSupPr>
                        <m:e>
                          <m:r>
                            <a:rPr lang="en-US" b="1" i="1">
                              <a:solidFill>
                                <a:srgbClr val="000000"/>
                              </a:solidFill>
                              <a:latin typeface="Cambria Math"/>
                              <a:ea typeface="Calibri"/>
                              <a:cs typeface="Times New Roman"/>
                            </a:rPr>
                            <m:t>𝑮</m:t>
                          </m:r>
                        </m:e>
                        <m:sub>
                          <m:sSubSup>
                            <m:sSubSupPr>
                              <m:ctrlPr>
                                <a:rPr lang="en-US" b="1" i="1">
                                  <a:solidFill>
                                    <a:srgbClr val="000000"/>
                                  </a:solidFill>
                                  <a:latin typeface="Cambria Math" panose="02040503050406030204" pitchFamily="18" charset="0"/>
                                  <a:cs typeface="Times New Roman"/>
                                </a:rPr>
                              </m:ctrlPr>
                            </m:sSubSupPr>
                            <m:e>
                              <m:r>
                                <a:rPr lang="en-US" b="1" i="1" smtClean="0">
                                  <a:solidFill>
                                    <a:srgbClr val="000000"/>
                                  </a:solidFill>
                                  <a:latin typeface="Cambria Math" panose="02040503050406030204" pitchFamily="18" charset="0"/>
                                  <a:ea typeface="Calibri"/>
                                  <a:cs typeface="Times New Roman"/>
                                </a:rPr>
                                <m:t>𝑯</m:t>
                              </m:r>
                            </m:e>
                            <m:sub>
                              <m:r>
                                <a:rPr lang="en-US" b="1" i="1">
                                  <a:solidFill>
                                    <a:srgbClr val="000000"/>
                                  </a:solidFill>
                                  <a:latin typeface="Cambria Math"/>
                                  <a:ea typeface="Calibri"/>
                                  <a:cs typeface="Times New Roman"/>
                                </a:rPr>
                                <m:t>𝒈</m:t>
                              </m:r>
                            </m:sub>
                            <m:sup>
                              <m:r>
                                <a:rPr lang="en-US" b="1" i="1" smtClean="0">
                                  <a:solidFill>
                                    <a:srgbClr val="000000"/>
                                  </a:solidFill>
                                  <a:latin typeface="Cambria Math" panose="02040503050406030204" pitchFamily="18" charset="0"/>
                                  <a:ea typeface="Calibri"/>
                                  <a:cs typeface="Times New Roman"/>
                                </a:rPr>
                                <m:t>+</m:t>
                              </m:r>
                            </m:sup>
                          </m:sSubSup>
                          <m:r>
                            <a:rPr lang="en-US" b="1" i="1">
                              <a:solidFill>
                                <a:srgbClr val="000000"/>
                              </a:solidFill>
                              <a:latin typeface="Cambria Math"/>
                              <a:ea typeface="Calibri"/>
                              <a:cs typeface="Times New Roman"/>
                            </a:rPr>
                            <m:t> </m:t>
                          </m:r>
                        </m:sub>
                        <m:sup>
                          <m:r>
                            <a:rPr lang="en-US" b="1" i="1">
                              <a:solidFill>
                                <a:srgbClr val="000000"/>
                              </a:solidFill>
                              <a:latin typeface="Cambria Math"/>
                              <a:ea typeface="Calibri"/>
                              <a:cs typeface="Times New Roman"/>
                            </a:rPr>
                            <m:t> </m:t>
                          </m:r>
                        </m:sup>
                      </m:sSubSup>
                      <m:sSubSup>
                        <m:sSubSupPr>
                          <m:ctrlPr>
                            <a:rPr lang="en-US" b="1" i="1">
                              <a:solidFill>
                                <a:srgbClr val="3333CC"/>
                              </a:solidFill>
                              <a:latin typeface="Cambria Math" panose="02040503050406030204" pitchFamily="18" charset="0"/>
                              <a:cs typeface="Times New Roman"/>
                            </a:rPr>
                          </m:ctrlPr>
                        </m:sSubSupPr>
                        <m:e>
                          <m:r>
                            <a:rPr lang="en-US" b="1" i="1" smtClean="0">
                              <a:solidFill>
                                <a:srgbClr val="000000"/>
                              </a:solidFill>
                              <a:latin typeface="Cambria Math"/>
                              <a:ea typeface="Calibri"/>
                              <a:cs typeface="Times New Roman"/>
                            </a:rPr>
                            <m:t>+</m:t>
                          </m:r>
                          <m:r>
                            <a:rPr lang="en-US" b="1" i="1">
                              <a:solidFill>
                                <a:srgbClr val="3333CC"/>
                              </a:solidFill>
                              <a:latin typeface="Cambria Math"/>
                              <a:ea typeface="Calibri"/>
                              <a:cs typeface="Times New Roman"/>
                            </a:rPr>
                            <m:t>∆</m:t>
                          </m:r>
                          <m:r>
                            <a:rPr lang="en-US" b="1" i="1">
                              <a:solidFill>
                                <a:srgbClr val="3333CC"/>
                              </a:solidFill>
                              <a:latin typeface="Cambria Math"/>
                              <a:ea typeface="Calibri"/>
                              <a:cs typeface="Times New Roman"/>
                            </a:rPr>
                            <m:t>𝑮</m:t>
                          </m:r>
                        </m:e>
                        <m:sub>
                          <m:r>
                            <a:rPr lang="en-US" b="1" i="1">
                              <a:solidFill>
                                <a:srgbClr val="3333CC"/>
                              </a:solidFill>
                              <a:latin typeface="Cambria Math"/>
                              <a:ea typeface="Calibri"/>
                              <a:cs typeface="Times New Roman"/>
                            </a:rPr>
                            <m:t>𝒔𝒐𝒍</m:t>
                          </m:r>
                        </m:sub>
                        <m:sup>
                          <m:r>
                            <a:rPr lang="en-US" b="1" i="1">
                              <a:solidFill>
                                <a:srgbClr val="3333CC"/>
                              </a:solidFill>
                              <a:latin typeface="Cambria Math"/>
                              <a:ea typeface="Calibri"/>
                              <a:cs typeface="Times New Roman"/>
                            </a:rPr>
                            <m:t>°</m:t>
                          </m:r>
                        </m:sup>
                      </m:sSubSup>
                      <m:r>
                        <a:rPr lang="en-US" b="1" i="1" smtClean="0">
                          <a:solidFill>
                            <a:srgbClr val="000000"/>
                          </a:solidFill>
                          <a:latin typeface="Cambria Math"/>
                          <a:ea typeface="Calibri"/>
                          <a:cs typeface="Times New Roman"/>
                        </a:rPr>
                        <m:t>+</m:t>
                      </m:r>
                      <m:r>
                        <a:rPr lang="en-US" b="1" i="1">
                          <a:solidFill>
                            <a:srgbClr val="3333CC"/>
                          </a:solidFill>
                          <a:latin typeface="Cambria Math"/>
                          <a:ea typeface="Calibri"/>
                          <a:cs typeface="Times New Roman"/>
                        </a:rPr>
                        <m:t>𝑹𝑻𝑳𝒏</m:t>
                      </m:r>
                      <m:d>
                        <m:dPr>
                          <m:begChr m:val="["/>
                          <m:endChr m:val="]"/>
                          <m:ctrlPr>
                            <a:rPr lang="en-US" b="1" i="1">
                              <a:solidFill>
                                <a:srgbClr val="3333CC"/>
                              </a:solidFill>
                              <a:latin typeface="Cambria Math" panose="02040503050406030204" pitchFamily="18" charset="0"/>
                              <a:cs typeface="Times New Roman"/>
                            </a:rPr>
                          </m:ctrlPr>
                        </m:dPr>
                        <m:e>
                          <m:sSub>
                            <m:sSubPr>
                              <m:ctrlPr>
                                <a:rPr lang="en-US" b="1" i="1" smtClean="0">
                                  <a:solidFill>
                                    <a:srgbClr val="3333CC"/>
                                  </a:solidFill>
                                  <a:latin typeface="Cambria Math" panose="02040503050406030204" pitchFamily="18" charset="0"/>
                                  <a:cs typeface="Times New Roman"/>
                                </a:rPr>
                              </m:ctrlPr>
                            </m:sSubPr>
                            <m:e>
                              <m:r>
                                <a:rPr lang="en-US" b="1" i="1" smtClean="0">
                                  <a:solidFill>
                                    <a:srgbClr val="3333CC"/>
                                  </a:solidFill>
                                  <a:latin typeface="Cambria Math" panose="02040503050406030204" pitchFamily="18" charset="0"/>
                                  <a:cs typeface="Times New Roman"/>
                                </a:rPr>
                                <m:t>𝒂</m:t>
                              </m:r>
                            </m:e>
                            <m:sub>
                              <m:sSup>
                                <m:sSupPr>
                                  <m:ctrlPr>
                                    <a:rPr lang="en-US" b="1" i="1" smtClean="0">
                                      <a:solidFill>
                                        <a:srgbClr val="3333CC"/>
                                      </a:solidFill>
                                      <a:latin typeface="Cambria Math" panose="02040503050406030204" pitchFamily="18" charset="0"/>
                                      <a:cs typeface="Times New Roman"/>
                                    </a:rPr>
                                  </m:ctrlPr>
                                </m:sSupPr>
                                <m:e>
                                  <m:r>
                                    <a:rPr lang="en-US" b="1" i="1" smtClean="0">
                                      <a:solidFill>
                                        <a:srgbClr val="3333CC"/>
                                      </a:solidFill>
                                      <a:latin typeface="Cambria Math" panose="02040503050406030204" pitchFamily="18" charset="0"/>
                                      <a:cs typeface="Times New Roman"/>
                                    </a:rPr>
                                    <m:t>𝑯</m:t>
                                  </m:r>
                                </m:e>
                                <m:sup>
                                  <m:r>
                                    <a:rPr lang="en-US" b="1" i="1" smtClean="0">
                                      <a:solidFill>
                                        <a:srgbClr val="3333CC"/>
                                      </a:solidFill>
                                      <a:latin typeface="Cambria Math" panose="02040503050406030204" pitchFamily="18" charset="0"/>
                                      <a:cs typeface="Times New Roman"/>
                                    </a:rPr>
                                    <m:t>+</m:t>
                                  </m:r>
                                </m:sup>
                              </m:sSup>
                            </m:sub>
                          </m:sSub>
                        </m:e>
                      </m:d>
                      <m:r>
                        <a:rPr lang="en-US" b="1" i="1">
                          <a:solidFill>
                            <a:srgbClr val="3333CC"/>
                          </a:solidFill>
                          <a:latin typeface="Cambria Math"/>
                          <a:ea typeface="Calibri"/>
                          <a:cs typeface="Times New Roman"/>
                        </a:rPr>
                        <m:t> </m:t>
                      </m:r>
                    </m:oMath>
                  </m:oMathPara>
                </a14:m>
                <a:endParaRPr lang="en-US" b="1" dirty="0">
                  <a:solidFill>
                    <a:srgbClr val="3333CC"/>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867546" y="1384417"/>
                <a:ext cx="4572000" cy="481286"/>
              </a:xfrm>
              <a:prstGeom prst="rect">
                <a:avLst/>
              </a:prstGeom>
              <a:blipFill rotWithShape="0">
                <a:blip r:embed="rId4"/>
                <a:stretch>
                  <a:fillRect/>
                </a:stretch>
              </a:blipFill>
            </p:spPr>
            <p:txBody>
              <a:bodyPr/>
              <a:lstStyle/>
              <a:p>
                <a:r>
                  <a:rPr lang="en-US">
                    <a:noFill/>
                  </a:rPr>
                  <a:t> </a:t>
                </a:r>
              </a:p>
            </p:txBody>
          </p:sp>
        </mc:Fallback>
      </mc:AlternateContent>
      <p:sp>
        <p:nvSpPr>
          <p:cNvPr id="15" name="TextBox 14"/>
          <p:cNvSpPr txBox="1"/>
          <p:nvPr/>
        </p:nvSpPr>
        <p:spPr>
          <a:xfrm>
            <a:off x="7126324" y="3099809"/>
            <a:ext cx="646331" cy="369332"/>
          </a:xfrm>
          <a:prstGeom prst="rect">
            <a:avLst/>
          </a:prstGeom>
          <a:noFill/>
        </p:spPr>
        <p:txBody>
          <a:bodyPr wrap="none" rtlCol="0">
            <a:spAutoFit/>
          </a:bodyPr>
          <a:lstStyle/>
          <a:p>
            <a:pPr eaLnBrk="0" fontAlgn="base" hangingPunct="0">
              <a:spcBef>
                <a:spcPct val="0"/>
              </a:spcBef>
              <a:spcAft>
                <a:spcPct val="0"/>
              </a:spcAft>
            </a:pPr>
            <a:r>
              <a:rPr lang="en-US" b="1" dirty="0">
                <a:solidFill>
                  <a:srgbClr val="FF3300"/>
                </a:solidFill>
              </a:rPr>
              <a:t>DFT</a:t>
            </a:r>
          </a:p>
        </p:txBody>
      </p:sp>
      <p:sp>
        <p:nvSpPr>
          <p:cNvPr id="34" name="TextBox 33"/>
          <p:cNvSpPr txBox="1"/>
          <p:nvPr/>
        </p:nvSpPr>
        <p:spPr>
          <a:xfrm>
            <a:off x="7126324" y="3421439"/>
            <a:ext cx="1215888" cy="369332"/>
          </a:xfrm>
          <a:prstGeom prst="rect">
            <a:avLst/>
          </a:prstGeom>
          <a:noFill/>
        </p:spPr>
        <p:txBody>
          <a:bodyPr wrap="square" rtlCol="0">
            <a:spAutoFit/>
          </a:bodyPr>
          <a:lstStyle/>
          <a:p>
            <a:pPr eaLnBrk="0" fontAlgn="base" hangingPunct="0">
              <a:spcBef>
                <a:spcPct val="0"/>
              </a:spcBef>
              <a:spcAft>
                <a:spcPct val="0"/>
              </a:spcAft>
            </a:pPr>
            <a:r>
              <a:rPr lang="en-US" b="1" dirty="0">
                <a:solidFill>
                  <a:srgbClr val="00B0F0"/>
                </a:solidFill>
              </a:rPr>
              <a:t>DFT</a:t>
            </a:r>
            <a:r>
              <a:rPr lang="en-US" b="1" baseline="-25000" dirty="0">
                <a:solidFill>
                  <a:srgbClr val="00B0F0"/>
                </a:solidFill>
              </a:rPr>
              <a:t>VIB</a:t>
            </a:r>
            <a:endParaRPr lang="en-US" b="1" dirty="0">
              <a:solidFill>
                <a:srgbClr val="00B0F0"/>
              </a:solidFill>
            </a:endParaRPr>
          </a:p>
        </p:txBody>
      </p:sp>
      <p:sp>
        <p:nvSpPr>
          <p:cNvPr id="40" name="TextBox 39"/>
          <p:cNvSpPr txBox="1"/>
          <p:nvPr/>
        </p:nvSpPr>
        <p:spPr>
          <a:xfrm>
            <a:off x="7126324" y="3711529"/>
            <a:ext cx="1215888" cy="369332"/>
          </a:xfrm>
          <a:prstGeom prst="rect">
            <a:avLst/>
          </a:prstGeom>
          <a:noFill/>
        </p:spPr>
        <p:txBody>
          <a:bodyPr wrap="square" rtlCol="0">
            <a:spAutoFit/>
          </a:bodyPr>
          <a:lstStyle/>
          <a:p>
            <a:pPr eaLnBrk="0" fontAlgn="base" hangingPunct="0">
              <a:spcBef>
                <a:spcPct val="0"/>
              </a:spcBef>
              <a:spcAft>
                <a:spcPct val="0"/>
              </a:spcAft>
            </a:pPr>
            <a:r>
              <a:rPr lang="en-US" b="1" dirty="0">
                <a:solidFill>
                  <a:srgbClr val="00FF00"/>
                </a:solidFill>
              </a:rPr>
              <a:t>Stat </a:t>
            </a:r>
            <a:r>
              <a:rPr lang="en-US" b="1" dirty="0" err="1">
                <a:solidFill>
                  <a:srgbClr val="00FF00"/>
                </a:solidFill>
              </a:rPr>
              <a:t>Mech</a:t>
            </a:r>
            <a:endParaRPr lang="en-US" b="1" dirty="0">
              <a:solidFill>
                <a:srgbClr val="00FF00"/>
              </a:solidFill>
            </a:endParaRPr>
          </a:p>
        </p:txBody>
      </p:sp>
      <p:sp>
        <p:nvSpPr>
          <p:cNvPr id="43" name="TextBox 42"/>
          <p:cNvSpPr txBox="1"/>
          <p:nvPr/>
        </p:nvSpPr>
        <p:spPr>
          <a:xfrm>
            <a:off x="7126324" y="4019907"/>
            <a:ext cx="1308654" cy="369332"/>
          </a:xfrm>
          <a:prstGeom prst="rect">
            <a:avLst/>
          </a:prstGeom>
          <a:noFill/>
        </p:spPr>
        <p:txBody>
          <a:bodyPr wrap="square" rtlCol="0">
            <a:spAutoFit/>
          </a:bodyPr>
          <a:lstStyle/>
          <a:p>
            <a:pPr eaLnBrk="0" fontAlgn="base" hangingPunct="0">
              <a:spcBef>
                <a:spcPct val="0"/>
              </a:spcBef>
              <a:spcAft>
                <a:spcPct val="0"/>
              </a:spcAft>
            </a:pPr>
            <a:r>
              <a:rPr lang="en-US" b="1" dirty="0" err="1">
                <a:solidFill>
                  <a:srgbClr val="2D2DB9"/>
                </a:solidFill>
              </a:rPr>
              <a:t>Expt</a:t>
            </a:r>
            <a:r>
              <a:rPr lang="en-US" b="1" dirty="0">
                <a:solidFill>
                  <a:srgbClr val="2D2DB9"/>
                </a:solidFill>
              </a:rPr>
              <a:t>/Set</a:t>
            </a:r>
          </a:p>
        </p:txBody>
      </p:sp>
      <p:sp>
        <p:nvSpPr>
          <p:cNvPr id="2" name="Rectangle 1"/>
          <p:cNvSpPr/>
          <p:nvPr/>
        </p:nvSpPr>
        <p:spPr>
          <a:xfrm>
            <a:off x="7126324" y="3099809"/>
            <a:ext cx="1215888" cy="1416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0243" name="Rectangle 2"/>
          <p:cNvSpPr>
            <a:spLocks noChangeArrowheads="1"/>
          </p:cNvSpPr>
          <p:nvPr/>
        </p:nvSpPr>
        <p:spPr bwMode="auto">
          <a:xfrm>
            <a:off x="0" y="69850"/>
            <a:ext cx="9142413" cy="758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eaLnBrk="0" fontAlgn="base" hangingPunct="0">
              <a:spcBef>
                <a:spcPct val="0"/>
              </a:spcBef>
              <a:spcAft>
                <a:spcPct val="0"/>
              </a:spcAft>
            </a:pPr>
            <a:r>
              <a:rPr lang="en-US" sz="2400" b="1" dirty="0">
                <a:solidFill>
                  <a:srgbClr val="000000"/>
                </a:solidFill>
              </a:rPr>
              <a:t>Choices to determine the chemical potential of the ion and electron</a:t>
            </a:r>
          </a:p>
        </p:txBody>
      </p:sp>
      <p:sp>
        <p:nvSpPr>
          <p:cNvPr id="116" name="Oval 115"/>
          <p:cNvSpPr>
            <a:spLocks noChangeAspect="1"/>
          </p:cNvSpPr>
          <p:nvPr/>
        </p:nvSpPr>
        <p:spPr>
          <a:xfrm>
            <a:off x="640907" y="1655665"/>
            <a:ext cx="438912" cy="438912"/>
          </a:xfrm>
          <a:prstGeom prst="ellipse">
            <a:avLst/>
          </a:prstGeom>
          <a:solidFill>
            <a:srgbClr val="00B050">
              <a:alpha val="65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17" name="TextBox 116"/>
          <p:cNvSpPr txBox="1"/>
          <p:nvPr/>
        </p:nvSpPr>
        <p:spPr>
          <a:xfrm>
            <a:off x="593286" y="1603400"/>
            <a:ext cx="533400" cy="523220"/>
          </a:xfrm>
          <a:prstGeom prst="rect">
            <a:avLst/>
          </a:prstGeom>
          <a:noFill/>
          <a:ln>
            <a:noFill/>
          </a:ln>
        </p:spPr>
        <p:txBody>
          <a:bodyPr wrap="square" rtlCol="0">
            <a:spAutoFit/>
          </a:bodyPr>
          <a:lstStyle/>
          <a:p>
            <a:pPr algn="ctr" fontAlgn="base">
              <a:spcBef>
                <a:spcPct val="0"/>
              </a:spcBef>
              <a:spcAft>
                <a:spcPct val="0"/>
              </a:spcAft>
            </a:pPr>
            <a:r>
              <a:rPr lang="en-US" sz="2800" b="1" dirty="0">
                <a:solidFill>
                  <a:srgbClr val="000000"/>
                </a:solidFill>
              </a:rPr>
              <a:t>+</a:t>
            </a:r>
          </a:p>
        </p:txBody>
      </p:sp>
      <p:grpSp>
        <p:nvGrpSpPr>
          <p:cNvPr id="118" name="Group 117"/>
          <p:cNvGrpSpPr/>
          <p:nvPr/>
        </p:nvGrpSpPr>
        <p:grpSpPr>
          <a:xfrm rot="2648705">
            <a:off x="857614" y="1326942"/>
            <a:ext cx="419100" cy="310140"/>
            <a:chOff x="476250" y="2009775"/>
            <a:chExt cx="419100" cy="310140"/>
          </a:xfrm>
        </p:grpSpPr>
        <p:sp>
          <p:nvSpPr>
            <p:cNvPr id="119" name="Oval 118"/>
            <p:cNvSpPr>
              <a:spLocks noChangeAspect="1"/>
            </p:cNvSpPr>
            <p:nvPr/>
          </p:nvSpPr>
          <p:spPr>
            <a:xfrm>
              <a:off x="579122" y="2063883"/>
              <a:ext cx="256032" cy="256032"/>
            </a:xfrm>
            <a:prstGeom prst="ellipse">
              <a:avLst/>
            </a:prstGeom>
            <a:solidFill>
              <a:srgbClr val="FF0000">
                <a:alpha val="65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20" name="Oval 119"/>
            <p:cNvSpPr>
              <a:spLocks noChangeAspect="1"/>
            </p:cNvSpPr>
            <p:nvPr/>
          </p:nvSpPr>
          <p:spPr>
            <a:xfrm>
              <a:off x="476250" y="2085975"/>
              <a:ext cx="166421" cy="166421"/>
            </a:xfrm>
            <a:prstGeom prst="ellipse">
              <a:avLst/>
            </a:prstGeom>
            <a:solidFill>
              <a:schemeClr val="bg1">
                <a:alpha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21" name="Oval 120"/>
            <p:cNvSpPr>
              <a:spLocks noChangeAspect="1"/>
            </p:cNvSpPr>
            <p:nvPr/>
          </p:nvSpPr>
          <p:spPr>
            <a:xfrm>
              <a:off x="728929" y="2009775"/>
              <a:ext cx="166421" cy="166421"/>
            </a:xfrm>
            <a:prstGeom prst="ellipse">
              <a:avLst/>
            </a:prstGeom>
            <a:solidFill>
              <a:schemeClr val="bg1">
                <a:alpha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grpSp>
      <p:grpSp>
        <p:nvGrpSpPr>
          <p:cNvPr id="122" name="Group 121"/>
          <p:cNvGrpSpPr/>
          <p:nvPr/>
        </p:nvGrpSpPr>
        <p:grpSpPr>
          <a:xfrm rot="19524240">
            <a:off x="269436" y="1494502"/>
            <a:ext cx="419100" cy="310140"/>
            <a:chOff x="476250" y="2009775"/>
            <a:chExt cx="419100" cy="310140"/>
          </a:xfrm>
        </p:grpSpPr>
        <p:sp>
          <p:nvSpPr>
            <p:cNvPr id="123" name="Oval 122"/>
            <p:cNvSpPr>
              <a:spLocks noChangeAspect="1"/>
            </p:cNvSpPr>
            <p:nvPr/>
          </p:nvSpPr>
          <p:spPr>
            <a:xfrm>
              <a:off x="579122" y="2063883"/>
              <a:ext cx="256032" cy="256032"/>
            </a:xfrm>
            <a:prstGeom prst="ellipse">
              <a:avLst/>
            </a:prstGeom>
            <a:solidFill>
              <a:srgbClr val="FF0000">
                <a:alpha val="65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24" name="Oval 123"/>
            <p:cNvSpPr>
              <a:spLocks noChangeAspect="1"/>
            </p:cNvSpPr>
            <p:nvPr/>
          </p:nvSpPr>
          <p:spPr>
            <a:xfrm>
              <a:off x="476250" y="2085975"/>
              <a:ext cx="166421" cy="166421"/>
            </a:xfrm>
            <a:prstGeom prst="ellipse">
              <a:avLst/>
            </a:prstGeom>
            <a:solidFill>
              <a:schemeClr val="bg1">
                <a:alpha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25" name="Oval 124"/>
            <p:cNvSpPr>
              <a:spLocks noChangeAspect="1"/>
            </p:cNvSpPr>
            <p:nvPr/>
          </p:nvSpPr>
          <p:spPr>
            <a:xfrm>
              <a:off x="728929" y="2009775"/>
              <a:ext cx="166421" cy="166421"/>
            </a:xfrm>
            <a:prstGeom prst="ellipse">
              <a:avLst/>
            </a:prstGeom>
            <a:solidFill>
              <a:schemeClr val="bg1">
                <a:alpha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grpSp>
      <p:grpSp>
        <p:nvGrpSpPr>
          <p:cNvPr id="126" name="Group 125"/>
          <p:cNvGrpSpPr/>
          <p:nvPr/>
        </p:nvGrpSpPr>
        <p:grpSpPr>
          <a:xfrm rot="13672109">
            <a:off x="421836" y="2158005"/>
            <a:ext cx="419100" cy="310140"/>
            <a:chOff x="476250" y="2009775"/>
            <a:chExt cx="419100" cy="310140"/>
          </a:xfrm>
        </p:grpSpPr>
        <p:sp>
          <p:nvSpPr>
            <p:cNvPr id="127" name="Oval 126"/>
            <p:cNvSpPr>
              <a:spLocks noChangeAspect="1"/>
            </p:cNvSpPr>
            <p:nvPr/>
          </p:nvSpPr>
          <p:spPr>
            <a:xfrm>
              <a:off x="579122" y="2063883"/>
              <a:ext cx="256032" cy="256032"/>
            </a:xfrm>
            <a:prstGeom prst="ellipse">
              <a:avLst/>
            </a:prstGeom>
            <a:solidFill>
              <a:srgbClr val="FF0000">
                <a:alpha val="65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28" name="Oval 127"/>
            <p:cNvSpPr>
              <a:spLocks noChangeAspect="1"/>
            </p:cNvSpPr>
            <p:nvPr/>
          </p:nvSpPr>
          <p:spPr>
            <a:xfrm>
              <a:off x="476250" y="2085975"/>
              <a:ext cx="166421" cy="166421"/>
            </a:xfrm>
            <a:prstGeom prst="ellipse">
              <a:avLst/>
            </a:prstGeom>
            <a:solidFill>
              <a:schemeClr val="bg1">
                <a:alpha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29" name="Oval 128"/>
            <p:cNvSpPr>
              <a:spLocks noChangeAspect="1"/>
            </p:cNvSpPr>
            <p:nvPr/>
          </p:nvSpPr>
          <p:spPr>
            <a:xfrm>
              <a:off x="728929" y="2009775"/>
              <a:ext cx="166421" cy="166421"/>
            </a:xfrm>
            <a:prstGeom prst="ellipse">
              <a:avLst/>
            </a:prstGeom>
            <a:solidFill>
              <a:schemeClr val="bg1">
                <a:alpha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grpSp>
      <p:grpSp>
        <p:nvGrpSpPr>
          <p:cNvPr id="130" name="Group 129"/>
          <p:cNvGrpSpPr/>
          <p:nvPr/>
        </p:nvGrpSpPr>
        <p:grpSpPr>
          <a:xfrm rot="7982406">
            <a:off x="1060127" y="2030122"/>
            <a:ext cx="419100" cy="310140"/>
            <a:chOff x="476250" y="2009775"/>
            <a:chExt cx="419100" cy="310140"/>
          </a:xfrm>
        </p:grpSpPr>
        <p:sp>
          <p:nvSpPr>
            <p:cNvPr id="131" name="Oval 130"/>
            <p:cNvSpPr>
              <a:spLocks noChangeAspect="1"/>
            </p:cNvSpPr>
            <p:nvPr/>
          </p:nvSpPr>
          <p:spPr>
            <a:xfrm>
              <a:off x="579122" y="2063883"/>
              <a:ext cx="256032" cy="256032"/>
            </a:xfrm>
            <a:prstGeom prst="ellipse">
              <a:avLst/>
            </a:prstGeom>
            <a:solidFill>
              <a:srgbClr val="FF0000">
                <a:alpha val="65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32" name="Oval 131"/>
            <p:cNvSpPr>
              <a:spLocks noChangeAspect="1"/>
            </p:cNvSpPr>
            <p:nvPr/>
          </p:nvSpPr>
          <p:spPr>
            <a:xfrm>
              <a:off x="476250" y="2085975"/>
              <a:ext cx="166421" cy="166421"/>
            </a:xfrm>
            <a:prstGeom prst="ellipse">
              <a:avLst/>
            </a:prstGeom>
            <a:solidFill>
              <a:schemeClr val="bg1">
                <a:alpha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33" name="Oval 132"/>
            <p:cNvSpPr>
              <a:spLocks noChangeAspect="1"/>
            </p:cNvSpPr>
            <p:nvPr/>
          </p:nvSpPr>
          <p:spPr>
            <a:xfrm>
              <a:off x="728929" y="2009775"/>
              <a:ext cx="166421" cy="166421"/>
            </a:xfrm>
            <a:prstGeom prst="ellipse">
              <a:avLst/>
            </a:prstGeom>
            <a:solidFill>
              <a:schemeClr val="bg1">
                <a:alpha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grpSp>
      <mc:AlternateContent xmlns:mc="http://schemas.openxmlformats.org/markup-compatibility/2006" xmlns:a14="http://schemas.microsoft.com/office/drawing/2010/main">
        <mc:Choice Requires="a14">
          <p:sp>
            <p:nvSpPr>
              <p:cNvPr id="4" name="TextBox 3"/>
              <p:cNvSpPr txBox="1"/>
              <p:nvPr/>
            </p:nvSpPr>
            <p:spPr>
              <a:xfrm>
                <a:off x="232779" y="2729248"/>
                <a:ext cx="8377822" cy="4321568"/>
              </a:xfrm>
              <a:prstGeom prst="rect">
                <a:avLst/>
              </a:prstGeom>
              <a:noFill/>
            </p:spPr>
            <p:txBody>
              <a:bodyPr wrap="square" rtlCol="0">
                <a:spAutoFit/>
              </a:bodyPr>
              <a:lstStyle/>
              <a:p>
                <a:r>
                  <a:rPr lang="en-US" dirty="0"/>
                  <a:t>	</a:t>
                </a:r>
                <a14:m>
                  <m:oMath xmlns:m="http://schemas.openxmlformats.org/officeDocument/2006/math">
                    <m:sSubSup>
                      <m:sSubSupPr>
                        <m:ctrlPr>
                          <a:rPr lang="en-US" b="1" i="1">
                            <a:solidFill>
                              <a:srgbClr val="3333CC"/>
                            </a:solidFill>
                            <a:latin typeface="Cambria Math" panose="02040503050406030204" pitchFamily="18" charset="0"/>
                            <a:cs typeface="Times New Roman"/>
                          </a:rPr>
                        </m:ctrlPr>
                      </m:sSubSupPr>
                      <m:e>
                        <m:r>
                          <a:rPr lang="en-US" b="1" i="1">
                            <a:solidFill>
                              <a:srgbClr val="3333CC"/>
                            </a:solidFill>
                            <a:latin typeface="Cambria Math"/>
                            <a:ea typeface="Calibri"/>
                            <a:cs typeface="Times New Roman"/>
                          </a:rPr>
                          <m:t>∆</m:t>
                        </m:r>
                        <m:r>
                          <a:rPr lang="en-US" b="1" i="1">
                            <a:solidFill>
                              <a:srgbClr val="3333CC"/>
                            </a:solidFill>
                            <a:latin typeface="Cambria Math"/>
                            <a:ea typeface="Calibri"/>
                            <a:cs typeface="Times New Roman"/>
                          </a:rPr>
                          <m:t>𝑮</m:t>
                        </m:r>
                      </m:e>
                      <m:sub>
                        <m:r>
                          <a:rPr lang="en-US" b="1" i="1">
                            <a:solidFill>
                              <a:srgbClr val="3333CC"/>
                            </a:solidFill>
                            <a:latin typeface="Cambria Math"/>
                            <a:ea typeface="Calibri"/>
                            <a:cs typeface="Times New Roman"/>
                          </a:rPr>
                          <m:t>𝒔𝒐𝒍</m:t>
                        </m:r>
                      </m:sub>
                      <m:sup>
                        <m:r>
                          <a:rPr lang="en-US" b="1" i="1">
                            <a:solidFill>
                              <a:srgbClr val="3333CC"/>
                            </a:solidFill>
                            <a:latin typeface="Cambria Math"/>
                            <a:ea typeface="Calibri"/>
                            <a:cs typeface="Times New Roman"/>
                          </a:rPr>
                          <m:t>°</m:t>
                        </m:r>
                      </m:sup>
                    </m:sSubSup>
                    <m:r>
                      <a:rPr lang="en-US" b="1" i="1" smtClean="0">
                        <a:solidFill>
                          <a:srgbClr val="3333CC"/>
                        </a:solidFill>
                        <a:latin typeface="Cambria Math" panose="02040503050406030204" pitchFamily="18" charset="0"/>
                        <a:ea typeface="Calibri"/>
                        <a:cs typeface="Times New Roman"/>
                      </a:rPr>
                      <m:t> </m:t>
                    </m:r>
                  </m:oMath>
                </a14:m>
                <a:r>
                  <a:rPr lang="en-US" dirty="0"/>
                  <a:t>from experiment or DFT continuum solvent model</a:t>
                </a:r>
              </a:p>
              <a:p>
                <a:r>
                  <a:rPr lang="en-US" dirty="0"/>
                  <a:t>	</a:t>
                </a:r>
                <a14:m>
                  <m:oMath xmlns:m="http://schemas.openxmlformats.org/officeDocument/2006/math">
                    <m:sSup>
                      <m:sSupPr>
                        <m:ctrlPr>
                          <a:rPr lang="en-US" b="1" i="1">
                            <a:solidFill>
                              <a:schemeClr val="accent6"/>
                            </a:solidFill>
                            <a:latin typeface="Cambria Math" panose="02040503050406030204" pitchFamily="18" charset="0"/>
                            <a:ea typeface="Calibri"/>
                            <a:cs typeface="Times New Roman"/>
                          </a:rPr>
                        </m:ctrlPr>
                      </m:sSupPr>
                      <m:e>
                        <m:r>
                          <a:rPr lang="en-US" b="1" i="1">
                            <a:solidFill>
                              <a:schemeClr val="accent6"/>
                            </a:solidFill>
                            <a:latin typeface="Cambria Math"/>
                            <a:ea typeface="Calibri"/>
                            <a:cs typeface="Times New Roman"/>
                          </a:rPr>
                          <m:t>𝒆</m:t>
                        </m:r>
                      </m:e>
                      <m:sup>
                        <m:r>
                          <a:rPr lang="en-US" b="1" i="1">
                            <a:solidFill>
                              <a:schemeClr val="accent6"/>
                            </a:solidFill>
                            <a:latin typeface="Cambria Math"/>
                            <a:ea typeface="Calibri"/>
                            <a:cs typeface="Times New Roman"/>
                          </a:rPr>
                          <m:t>−</m:t>
                        </m:r>
                      </m:sup>
                    </m:sSup>
                    <m:d>
                      <m:dPr>
                        <m:ctrlPr>
                          <a:rPr lang="en-US" b="1" i="1">
                            <a:solidFill>
                              <a:schemeClr val="accent6"/>
                            </a:solidFill>
                            <a:latin typeface="Cambria Math" panose="02040503050406030204" pitchFamily="18" charset="0"/>
                            <a:ea typeface="Calibri"/>
                            <a:cs typeface="Times New Roman"/>
                          </a:rPr>
                        </m:ctrlPr>
                      </m:dPr>
                      <m:e>
                        <m:r>
                          <a:rPr lang="en-US" b="1" i="1">
                            <a:solidFill>
                              <a:schemeClr val="accent6"/>
                            </a:solidFill>
                            <a:latin typeface="Cambria Math"/>
                            <a:ea typeface="Calibri"/>
                            <a:cs typeface="Times New Roman"/>
                          </a:rPr>
                          <m:t>𝑼</m:t>
                        </m:r>
                        <m:r>
                          <a:rPr lang="en-US" b="1" i="1">
                            <a:solidFill>
                              <a:schemeClr val="accent6"/>
                            </a:solidFill>
                            <a:latin typeface="Cambria Math"/>
                            <a:ea typeface="Calibri"/>
                            <a:cs typeface="Times New Roman"/>
                          </a:rPr>
                          <m:t>−</m:t>
                        </m:r>
                        <m:sSub>
                          <m:sSubPr>
                            <m:ctrlPr>
                              <a:rPr lang="en-US" b="1" i="1">
                                <a:solidFill>
                                  <a:schemeClr val="accent6"/>
                                </a:solidFill>
                                <a:latin typeface="Cambria Math" panose="02040503050406030204" pitchFamily="18" charset="0"/>
                                <a:ea typeface="Calibri"/>
                                <a:cs typeface="Times New Roman"/>
                              </a:rPr>
                            </m:ctrlPr>
                          </m:sSubPr>
                          <m:e>
                            <m:r>
                              <a:rPr lang="en-US" b="1" i="1">
                                <a:solidFill>
                                  <a:schemeClr val="accent6"/>
                                </a:solidFill>
                                <a:latin typeface="Cambria Math"/>
                                <a:ea typeface="Calibri"/>
                                <a:cs typeface="Times New Roman"/>
                              </a:rPr>
                              <m:t>𝑼</m:t>
                            </m:r>
                          </m:e>
                          <m:sub>
                            <m:r>
                              <a:rPr lang="en-US" b="1" i="1">
                                <a:solidFill>
                                  <a:schemeClr val="accent6"/>
                                </a:solidFill>
                                <a:latin typeface="Cambria Math"/>
                                <a:ea typeface="Calibri"/>
                                <a:cs typeface="Times New Roman"/>
                              </a:rPr>
                              <m:t>𝒓𝒆𝒇</m:t>
                            </m:r>
                          </m:sub>
                        </m:sSub>
                      </m:e>
                    </m:d>
                  </m:oMath>
                </a14:m>
                <a:r>
                  <a:rPr lang="en-US" dirty="0"/>
                  <a:t> - reference is “vacuum electrode”</a:t>
                </a:r>
              </a:p>
              <a:p>
                <a:endParaRPr lang="en-US" dirty="0"/>
              </a:p>
              <a:p>
                <a:r>
                  <a:rPr lang="en-US" b="1" dirty="0"/>
                  <a:t>Or jointly reference ion and electron:</a:t>
                </a:r>
              </a:p>
              <a:p>
                <a:endParaRPr lang="en-US" dirty="0"/>
              </a:p>
              <a:p>
                <a:r>
                  <a:rPr lang="en-US" dirty="0"/>
                  <a:t>	½ H</a:t>
                </a:r>
                <a:r>
                  <a:rPr lang="en-US" baseline="-25000" dirty="0"/>
                  <a:t>2</a:t>
                </a:r>
                <a:r>
                  <a:rPr lang="en-US" dirty="0"/>
                  <a:t> </a:t>
                </a:r>
                <a:r>
                  <a:rPr lang="en-US" dirty="0">
                    <a:sym typeface="Wingdings" panose="05000000000000000000" pitchFamily="2" charset="2"/>
                  </a:rPr>
                  <a:t> H</a:t>
                </a:r>
                <a:r>
                  <a:rPr lang="en-US" baseline="30000" dirty="0">
                    <a:sym typeface="Wingdings" panose="05000000000000000000" pitchFamily="2" charset="2"/>
                  </a:rPr>
                  <a:t>+</a:t>
                </a:r>
                <a:r>
                  <a:rPr lang="en-US" dirty="0">
                    <a:sym typeface="Wingdings" panose="05000000000000000000" pitchFamily="2" charset="2"/>
                  </a:rPr>
                  <a:t> + e</a:t>
                </a:r>
                <a:r>
                  <a:rPr lang="en-US" baseline="30000" dirty="0">
                    <a:sym typeface="Wingdings" panose="05000000000000000000" pitchFamily="2" charset="2"/>
                  </a:rPr>
                  <a:t>-</a:t>
                </a:r>
                <a:r>
                  <a:rPr lang="en-US" dirty="0">
                    <a:sym typeface="Wingdings" panose="05000000000000000000" pitchFamily="2" charset="2"/>
                  </a:rPr>
                  <a:t>	</a:t>
                </a:r>
                <a:r>
                  <a:rPr lang="en-US" b="1" dirty="0">
                    <a:solidFill>
                      <a:srgbClr val="3333CC"/>
                    </a:solidFill>
                    <a:ea typeface="Calibri"/>
                    <a:cs typeface="Times New Roman"/>
                  </a:rPr>
                  <a:t> </a:t>
                </a:r>
                <a14:m>
                  <m:oMath xmlns:m="http://schemas.openxmlformats.org/officeDocument/2006/math">
                    <m:r>
                      <a:rPr lang="en-US" b="1" i="1">
                        <a:solidFill>
                          <a:srgbClr val="3333CC"/>
                        </a:solidFill>
                        <a:latin typeface="Cambria Math"/>
                        <a:ea typeface="Calibri"/>
                        <a:cs typeface="Times New Roman"/>
                      </a:rPr>
                      <m:t>∆</m:t>
                    </m:r>
                    <m:r>
                      <a:rPr lang="en-US" b="1" i="1" smtClean="0">
                        <a:solidFill>
                          <a:srgbClr val="3333CC"/>
                        </a:solidFill>
                        <a:latin typeface="Cambria Math" panose="02040503050406030204" pitchFamily="18" charset="0"/>
                        <a:ea typeface="Calibri"/>
                        <a:cs typeface="Times New Roman"/>
                      </a:rPr>
                      <m:t>𝑮</m:t>
                    </m:r>
                    <m:r>
                      <a:rPr lang="en-US" b="1" i="1" smtClean="0">
                        <a:solidFill>
                          <a:srgbClr val="3333CC"/>
                        </a:solidFill>
                        <a:latin typeface="Cambria Math" panose="02040503050406030204" pitchFamily="18" charset="0"/>
                        <a:ea typeface="Calibri"/>
                        <a:cs typeface="Times New Roman"/>
                      </a:rPr>
                      <m:t>=</m:t>
                    </m:r>
                    <m:r>
                      <a:rPr lang="en-US" b="1" i="1" smtClean="0">
                        <a:solidFill>
                          <a:srgbClr val="3333CC"/>
                        </a:solidFill>
                        <a:latin typeface="Cambria Math" panose="02040503050406030204" pitchFamily="18" charset="0"/>
                        <a:ea typeface="Calibri"/>
                        <a:cs typeface="Times New Roman"/>
                      </a:rPr>
                      <m:t>𝟎</m:t>
                    </m:r>
                  </m:oMath>
                </a14:m>
                <a:r>
                  <a:rPr lang="en-US" dirty="0"/>
                  <a:t> at U</a:t>
                </a:r>
                <a:r>
                  <a:rPr lang="en-US" baseline="-25000" dirty="0"/>
                  <a:t>RHE</a:t>
                </a:r>
              </a:p>
              <a:p>
                <a:r>
                  <a:rPr lang="en-US" baseline="-25000" dirty="0"/>
                  <a:t>	</a:t>
                </a:r>
                <a14:m>
                  <m:oMath xmlns:m="http://schemas.openxmlformats.org/officeDocument/2006/math">
                    <m:sSubSup>
                      <m:sSubSupPr>
                        <m:ctrlPr>
                          <a:rPr lang="en-US" b="1" i="1">
                            <a:solidFill>
                              <a:srgbClr val="000000"/>
                            </a:solidFill>
                            <a:latin typeface="Cambria Math" panose="02040503050406030204" pitchFamily="18" charset="0"/>
                            <a:cs typeface="Times New Roman"/>
                          </a:rPr>
                        </m:ctrlPr>
                      </m:sSubSupPr>
                      <m:e>
                        <m:r>
                          <a:rPr lang="en-US" b="1" i="1">
                            <a:solidFill>
                              <a:srgbClr val="000000"/>
                            </a:solidFill>
                            <a:latin typeface="Cambria Math"/>
                            <a:ea typeface="Calibri"/>
                            <a:cs typeface="Times New Roman"/>
                          </a:rPr>
                          <m:t>𝑮</m:t>
                        </m:r>
                      </m:e>
                      <m:sub>
                        <m:sSubSup>
                          <m:sSubSupPr>
                            <m:ctrlPr>
                              <a:rPr lang="en-US" b="1" i="1">
                                <a:solidFill>
                                  <a:srgbClr val="000000"/>
                                </a:solidFill>
                                <a:latin typeface="Cambria Math" panose="02040503050406030204" pitchFamily="18" charset="0"/>
                                <a:cs typeface="Times New Roman"/>
                              </a:rPr>
                            </m:ctrlPr>
                          </m:sSubSupPr>
                          <m:e>
                            <m:r>
                              <a:rPr lang="en-US" b="1" i="1">
                                <a:solidFill>
                                  <a:srgbClr val="000000"/>
                                </a:solidFill>
                                <a:latin typeface="Cambria Math" panose="02040503050406030204" pitchFamily="18" charset="0"/>
                                <a:ea typeface="Calibri"/>
                                <a:cs typeface="Times New Roman"/>
                              </a:rPr>
                              <m:t>𝑯</m:t>
                            </m:r>
                          </m:e>
                          <m:sub>
                            <m:r>
                              <a:rPr lang="en-US" b="1" i="1" smtClean="0">
                                <a:solidFill>
                                  <a:srgbClr val="000000"/>
                                </a:solidFill>
                                <a:latin typeface="Cambria Math" panose="02040503050406030204" pitchFamily="18" charset="0"/>
                                <a:ea typeface="Calibri"/>
                                <a:cs typeface="Times New Roman"/>
                              </a:rPr>
                              <m:t>𝟐</m:t>
                            </m:r>
                          </m:sub>
                          <m:sup/>
                        </m:sSubSup>
                        <m:r>
                          <a:rPr lang="en-US" b="1" i="1">
                            <a:solidFill>
                              <a:srgbClr val="000000"/>
                            </a:solidFill>
                            <a:latin typeface="Cambria Math"/>
                            <a:ea typeface="Calibri"/>
                            <a:cs typeface="Times New Roman"/>
                          </a:rPr>
                          <m:t> </m:t>
                        </m:r>
                      </m:sub>
                      <m:sup>
                        <m:r>
                          <a:rPr lang="en-US" b="1" i="1">
                            <a:solidFill>
                              <a:srgbClr val="000000"/>
                            </a:solidFill>
                            <a:latin typeface="Cambria Math"/>
                            <a:ea typeface="Calibri"/>
                            <a:cs typeface="Times New Roman"/>
                          </a:rPr>
                          <m:t> </m:t>
                        </m:r>
                      </m:sup>
                    </m:sSubSup>
                  </m:oMath>
                </a14:m>
                <a:r>
                  <a:rPr lang="en-US" dirty="0"/>
                  <a:t>from ab initio </a:t>
                </a:r>
                <a:r>
                  <a:rPr lang="en-US" dirty="0" err="1"/>
                  <a:t>thermo</a:t>
                </a:r>
                <a:r>
                  <a:rPr lang="en-US" dirty="0"/>
                  <a:t> as for  </a:t>
                </a:r>
                <a14:m>
                  <m:oMath xmlns:m="http://schemas.openxmlformats.org/officeDocument/2006/math">
                    <m:sSubSup>
                      <m:sSubSupPr>
                        <m:ctrlPr>
                          <a:rPr lang="en-US" b="1" i="1">
                            <a:solidFill>
                              <a:srgbClr val="000000"/>
                            </a:solidFill>
                            <a:latin typeface="Cambria Math" panose="02040503050406030204" pitchFamily="18" charset="0"/>
                            <a:cs typeface="Times New Roman"/>
                          </a:rPr>
                        </m:ctrlPr>
                      </m:sSubSupPr>
                      <m:e>
                        <m:r>
                          <a:rPr lang="en-US" b="1" i="1">
                            <a:solidFill>
                              <a:srgbClr val="000000"/>
                            </a:solidFill>
                            <a:latin typeface="Cambria Math"/>
                            <a:ea typeface="Calibri"/>
                            <a:cs typeface="Times New Roman"/>
                          </a:rPr>
                          <m:t>𝑮</m:t>
                        </m:r>
                      </m:e>
                      <m:sub>
                        <m:sSubSup>
                          <m:sSubSupPr>
                            <m:ctrlPr>
                              <a:rPr lang="en-US" b="1" i="1">
                                <a:solidFill>
                                  <a:srgbClr val="000000"/>
                                </a:solidFill>
                                <a:latin typeface="Cambria Math" panose="02040503050406030204" pitchFamily="18" charset="0"/>
                                <a:cs typeface="Times New Roman"/>
                              </a:rPr>
                            </m:ctrlPr>
                          </m:sSubSupPr>
                          <m:e>
                            <m:r>
                              <a:rPr lang="en-US" b="1" i="1">
                                <a:solidFill>
                                  <a:srgbClr val="000000"/>
                                </a:solidFill>
                                <a:latin typeface="Cambria Math" panose="02040503050406030204" pitchFamily="18" charset="0"/>
                                <a:ea typeface="Calibri"/>
                                <a:cs typeface="Times New Roman"/>
                              </a:rPr>
                              <m:t>𝑯</m:t>
                            </m:r>
                          </m:e>
                          <m:sub>
                            <m:r>
                              <a:rPr lang="en-US" b="1" i="1">
                                <a:solidFill>
                                  <a:srgbClr val="000000"/>
                                </a:solidFill>
                                <a:latin typeface="Cambria Math"/>
                                <a:ea typeface="Calibri"/>
                                <a:cs typeface="Times New Roman"/>
                              </a:rPr>
                              <m:t>𝒈</m:t>
                            </m:r>
                          </m:sub>
                          <m:sup>
                            <m:r>
                              <a:rPr lang="en-US" b="1" i="1">
                                <a:solidFill>
                                  <a:srgbClr val="000000"/>
                                </a:solidFill>
                                <a:latin typeface="Cambria Math" panose="02040503050406030204" pitchFamily="18" charset="0"/>
                                <a:ea typeface="Calibri"/>
                                <a:cs typeface="Times New Roman"/>
                              </a:rPr>
                              <m:t>+</m:t>
                            </m:r>
                          </m:sup>
                        </m:sSubSup>
                      </m:sub>
                      <m:sup>
                        <m:r>
                          <a:rPr lang="en-US" b="1" i="1">
                            <a:solidFill>
                              <a:srgbClr val="000000"/>
                            </a:solidFill>
                            <a:latin typeface="Cambria Math"/>
                            <a:ea typeface="Calibri"/>
                            <a:cs typeface="Times New Roman"/>
                          </a:rPr>
                          <m:t> </m:t>
                        </m:r>
                      </m:sup>
                    </m:sSubSup>
                  </m:oMath>
                </a14:m>
                <a:r>
                  <a:rPr lang="en-US" dirty="0"/>
                  <a:t>  above</a:t>
                </a:r>
              </a:p>
              <a:p>
                <a:r>
                  <a:rPr lang="en-US" dirty="0"/>
                  <a:t>	</a:t>
                </a:r>
                <a:r>
                  <a:rPr lang="en-US" b="1" dirty="0">
                    <a:solidFill>
                      <a:srgbClr val="000000"/>
                    </a:solidFill>
                    <a:cs typeface="Times New Roman"/>
                  </a:rPr>
                  <a:t> </a:t>
                </a:r>
                <a14:m>
                  <m:oMath xmlns:m="http://schemas.openxmlformats.org/officeDocument/2006/math">
                    <m:sSubSup>
                      <m:sSubSupPr>
                        <m:ctrlPr>
                          <a:rPr lang="en-US" b="1" i="1" smtClean="0">
                            <a:solidFill>
                              <a:srgbClr val="000000"/>
                            </a:solidFill>
                            <a:latin typeface="Cambria Math" panose="02040503050406030204" pitchFamily="18" charset="0"/>
                            <a:cs typeface="Times New Roman"/>
                          </a:rPr>
                        </m:ctrlPr>
                      </m:sSubSupPr>
                      <m:e>
                        <m:r>
                          <a:rPr lang="en-US" b="1" i="1">
                            <a:solidFill>
                              <a:srgbClr val="000000"/>
                            </a:solidFill>
                            <a:latin typeface="Cambria Math"/>
                            <a:ea typeface="Calibri"/>
                            <a:cs typeface="Times New Roman"/>
                          </a:rPr>
                          <m:t>𝑮</m:t>
                        </m:r>
                      </m:e>
                      <m:sub>
                        <m:sSubSup>
                          <m:sSubSupPr>
                            <m:ctrlPr>
                              <a:rPr lang="en-US" b="1" i="1">
                                <a:solidFill>
                                  <a:srgbClr val="000000"/>
                                </a:solidFill>
                                <a:latin typeface="Cambria Math" panose="02040503050406030204" pitchFamily="18" charset="0"/>
                                <a:cs typeface="Times New Roman"/>
                              </a:rPr>
                            </m:ctrlPr>
                          </m:sSubSupPr>
                          <m:e>
                            <m:r>
                              <a:rPr lang="en-US" b="1" i="1" smtClean="0">
                                <a:solidFill>
                                  <a:srgbClr val="000000"/>
                                </a:solidFill>
                                <a:latin typeface="Cambria Math" panose="02040503050406030204" pitchFamily="18" charset="0"/>
                                <a:ea typeface="Calibri"/>
                                <a:cs typeface="Times New Roman"/>
                              </a:rPr>
                              <m:t>𝑯</m:t>
                            </m:r>
                          </m:e>
                          <m:sub>
                            <m:r>
                              <a:rPr lang="en-US" b="1" i="1" smtClean="0">
                                <a:solidFill>
                                  <a:srgbClr val="000000"/>
                                </a:solidFill>
                                <a:latin typeface="Cambria Math" panose="02040503050406030204" pitchFamily="18" charset="0"/>
                                <a:ea typeface="Calibri"/>
                                <a:cs typeface="Times New Roman"/>
                              </a:rPr>
                              <m:t>𝟐</m:t>
                            </m:r>
                          </m:sub>
                          <m:sup/>
                        </m:sSubSup>
                      </m:sub>
                      <m:sup>
                        <m:r>
                          <a:rPr lang="en-US" b="1" i="1">
                            <a:solidFill>
                              <a:srgbClr val="000000"/>
                            </a:solidFill>
                            <a:latin typeface="Cambria Math"/>
                            <a:ea typeface="Calibri"/>
                            <a:cs typeface="Times New Roman"/>
                          </a:rPr>
                          <m:t> </m:t>
                        </m:r>
                      </m:sup>
                    </m:sSubSup>
                    <m:r>
                      <a:rPr lang="en-US" b="1" i="1">
                        <a:solidFill>
                          <a:srgbClr val="000000"/>
                        </a:solidFill>
                        <a:latin typeface="Cambria Math"/>
                        <a:ea typeface="Calibri"/>
                        <a:cs typeface="Times New Roman"/>
                      </a:rPr>
                      <m:t>=</m:t>
                    </m:r>
                    <m:sSub>
                      <m:sSubPr>
                        <m:ctrlPr>
                          <a:rPr lang="en-US" b="1" i="1" smtClean="0">
                            <a:solidFill>
                              <a:srgbClr val="FF0000"/>
                            </a:solidFill>
                            <a:latin typeface="Cambria Math" panose="02040503050406030204" pitchFamily="18" charset="0"/>
                            <a:cs typeface="Times New Roman"/>
                          </a:rPr>
                        </m:ctrlPr>
                      </m:sSubPr>
                      <m:e>
                        <m:r>
                          <a:rPr lang="en-US" b="1" i="1">
                            <a:solidFill>
                              <a:srgbClr val="FF0000"/>
                            </a:solidFill>
                            <a:latin typeface="Cambria Math"/>
                            <a:ea typeface="Calibri"/>
                            <a:cs typeface="Times New Roman"/>
                          </a:rPr>
                          <m:t>𝑬</m:t>
                        </m:r>
                      </m:e>
                      <m:sub>
                        <m:r>
                          <a:rPr lang="en-US" b="1" i="1">
                            <a:solidFill>
                              <a:srgbClr val="FF0000"/>
                            </a:solidFill>
                            <a:latin typeface="Cambria Math"/>
                            <a:ea typeface="Calibri"/>
                            <a:cs typeface="Times New Roman"/>
                          </a:rPr>
                          <m:t>𝑫𝑭𝑻</m:t>
                        </m:r>
                      </m:sub>
                    </m:sSub>
                    <m:r>
                      <a:rPr lang="en-US" b="1" i="1">
                        <a:latin typeface="Cambria Math"/>
                        <a:ea typeface="Calibri"/>
                        <a:cs typeface="Times New Roman"/>
                      </a:rPr>
                      <m:t>+</m:t>
                    </m:r>
                    <m:r>
                      <a:rPr lang="en-US" b="1" i="1">
                        <a:solidFill>
                          <a:srgbClr val="00B0F0"/>
                        </a:solidFill>
                        <a:latin typeface="Cambria Math"/>
                        <a:ea typeface="Calibri"/>
                        <a:cs typeface="Times New Roman"/>
                      </a:rPr>
                      <m:t>𝒁𝑷𝑽𝑬</m:t>
                    </m:r>
                    <m:r>
                      <a:rPr lang="en-US" b="1" i="1" smtClean="0">
                        <a:solidFill>
                          <a:srgbClr val="000000"/>
                        </a:solidFill>
                        <a:latin typeface="Cambria Math"/>
                        <a:ea typeface="Calibri"/>
                        <a:cs typeface="Times New Roman"/>
                      </a:rPr>
                      <m:t>+</m:t>
                    </m:r>
                    <m:r>
                      <a:rPr lang="en-US" b="1" i="1" smtClean="0">
                        <a:solidFill>
                          <a:srgbClr val="00FF00"/>
                        </a:solidFill>
                        <a:latin typeface="Cambria Math"/>
                        <a:ea typeface="Calibri"/>
                        <a:cs typeface="Times New Roman"/>
                      </a:rPr>
                      <m:t>𝑬</m:t>
                    </m:r>
                    <m:d>
                      <m:dPr>
                        <m:ctrlPr>
                          <a:rPr lang="en-US" b="1" i="1" smtClean="0">
                            <a:solidFill>
                              <a:srgbClr val="00FF00"/>
                            </a:solidFill>
                            <a:latin typeface="Cambria Math" panose="02040503050406030204" pitchFamily="18" charset="0"/>
                            <a:ea typeface="Calibri"/>
                            <a:cs typeface="Times New Roman"/>
                          </a:rPr>
                        </m:ctrlPr>
                      </m:dPr>
                      <m:e>
                        <m:r>
                          <a:rPr lang="en-US" b="1" i="1" smtClean="0">
                            <a:solidFill>
                              <a:srgbClr val="00FF00"/>
                            </a:solidFill>
                            <a:latin typeface="Cambria Math"/>
                            <a:ea typeface="Calibri"/>
                            <a:cs typeface="Times New Roman"/>
                          </a:rPr>
                          <m:t>𝑻</m:t>
                        </m:r>
                      </m:e>
                    </m:d>
                    <m:r>
                      <a:rPr lang="en-US" b="1" i="1" smtClean="0">
                        <a:solidFill>
                          <a:srgbClr val="000000"/>
                        </a:solidFill>
                        <a:latin typeface="Cambria Math"/>
                        <a:ea typeface="Calibri"/>
                        <a:cs typeface="Times New Roman"/>
                      </a:rPr>
                      <m:t>+ </m:t>
                    </m:r>
                    <m:r>
                      <a:rPr lang="en-US" b="1" i="1">
                        <a:solidFill>
                          <a:srgbClr val="3333CC"/>
                        </a:solidFill>
                        <a:latin typeface="Cambria Math"/>
                        <a:ea typeface="Calibri"/>
                        <a:cs typeface="Times New Roman"/>
                      </a:rPr>
                      <m:t>𝑷𝑽</m:t>
                    </m:r>
                    <m:r>
                      <a:rPr lang="en-US" b="1" i="1" smtClean="0">
                        <a:solidFill>
                          <a:srgbClr val="000000"/>
                        </a:solidFill>
                        <a:latin typeface="Cambria Math"/>
                        <a:ea typeface="Calibri"/>
                        <a:cs typeface="Times New Roman"/>
                      </a:rPr>
                      <m:t>−</m:t>
                    </m:r>
                    <m:sSub>
                      <m:sSubPr>
                        <m:ctrlPr>
                          <a:rPr lang="en-US" b="1" i="1">
                            <a:solidFill>
                              <a:srgbClr val="3333CC"/>
                            </a:solidFill>
                            <a:latin typeface="Cambria Math" panose="02040503050406030204" pitchFamily="18" charset="0"/>
                            <a:cs typeface="Times New Roman"/>
                          </a:rPr>
                        </m:ctrlPr>
                      </m:sSubPr>
                      <m:e>
                        <m:r>
                          <a:rPr lang="en-US" b="1" i="1" smtClean="0">
                            <a:solidFill>
                              <a:srgbClr val="000000"/>
                            </a:solidFill>
                            <a:latin typeface="Cambria Math"/>
                            <a:ea typeface="Calibri"/>
                            <a:cs typeface="Times New Roman"/>
                          </a:rPr>
                          <m:t>(</m:t>
                        </m:r>
                        <m:sSub>
                          <m:sSubPr>
                            <m:ctrlPr>
                              <a:rPr lang="en-US" b="1" i="1" smtClean="0">
                                <a:solidFill>
                                  <a:srgbClr val="00B0F0"/>
                                </a:solidFill>
                                <a:latin typeface="Cambria Math" panose="02040503050406030204" pitchFamily="18" charset="0"/>
                                <a:cs typeface="Times New Roman"/>
                              </a:rPr>
                            </m:ctrlPr>
                          </m:sSubPr>
                          <m:e>
                            <m:r>
                              <a:rPr lang="en-US" b="1" i="1">
                                <a:solidFill>
                                  <a:srgbClr val="00B0F0"/>
                                </a:solidFill>
                                <a:latin typeface="Cambria Math"/>
                                <a:ea typeface="Calibri"/>
                                <a:cs typeface="Times New Roman"/>
                              </a:rPr>
                              <m:t>𝑺</m:t>
                            </m:r>
                          </m:e>
                          <m:sub>
                            <m:r>
                              <a:rPr lang="en-US" b="1" i="1">
                                <a:solidFill>
                                  <a:srgbClr val="00B0F0"/>
                                </a:solidFill>
                                <a:latin typeface="Cambria Math"/>
                                <a:ea typeface="Calibri"/>
                                <a:cs typeface="Times New Roman"/>
                              </a:rPr>
                              <m:t>𝒗𝒊𝒃</m:t>
                            </m:r>
                          </m:sub>
                        </m:sSub>
                        <m:r>
                          <a:rPr lang="en-US" b="1" i="1" smtClean="0">
                            <a:solidFill>
                              <a:srgbClr val="000000"/>
                            </a:solidFill>
                            <a:latin typeface="Cambria Math"/>
                            <a:ea typeface="Calibri"/>
                            <a:cs typeface="Times New Roman"/>
                          </a:rPr>
                          <m:t>+</m:t>
                        </m:r>
                        <m:sSub>
                          <m:sSubPr>
                            <m:ctrlPr>
                              <a:rPr lang="en-US" b="1" i="1" smtClean="0">
                                <a:solidFill>
                                  <a:srgbClr val="00FF00"/>
                                </a:solidFill>
                                <a:latin typeface="Cambria Math" panose="02040503050406030204" pitchFamily="18" charset="0"/>
                                <a:cs typeface="Times New Roman"/>
                              </a:rPr>
                            </m:ctrlPr>
                          </m:sSubPr>
                          <m:e>
                            <m:sSub>
                              <m:sSubPr>
                                <m:ctrlPr>
                                  <a:rPr lang="en-US" b="1" i="1">
                                    <a:solidFill>
                                      <a:srgbClr val="00FF00"/>
                                    </a:solidFill>
                                    <a:latin typeface="Cambria Math" panose="02040503050406030204" pitchFamily="18" charset="0"/>
                                    <a:cs typeface="Times New Roman"/>
                                  </a:rPr>
                                </m:ctrlPr>
                              </m:sSubPr>
                              <m:e>
                                <m:r>
                                  <a:rPr lang="en-US" b="1" i="1">
                                    <a:solidFill>
                                      <a:srgbClr val="00FF00"/>
                                    </a:solidFill>
                                    <a:latin typeface="Cambria Math"/>
                                    <a:ea typeface="Calibri"/>
                                    <a:cs typeface="Times New Roman"/>
                                  </a:rPr>
                                  <m:t>𝑺</m:t>
                                </m:r>
                              </m:e>
                              <m:sub>
                                <m:r>
                                  <a:rPr lang="en-US" b="1" i="1">
                                    <a:solidFill>
                                      <a:srgbClr val="00FF00"/>
                                    </a:solidFill>
                                    <a:latin typeface="Cambria Math"/>
                                    <a:ea typeface="Calibri"/>
                                    <a:cs typeface="Times New Roman"/>
                                  </a:rPr>
                                  <m:t>𝒕𝒓𝒂𝒏𝒔𝒍𝒂𝒕𝒊𝒐𝒏</m:t>
                                </m:r>
                              </m:sub>
                            </m:sSub>
                            <m:r>
                              <a:rPr lang="en-US" b="1" i="1">
                                <a:solidFill>
                                  <a:srgbClr val="00FF00"/>
                                </a:solidFill>
                                <a:latin typeface="Cambria Math"/>
                                <a:ea typeface="Calibri"/>
                                <a:cs typeface="Times New Roman"/>
                              </a:rPr>
                              <m:t>+</m:t>
                            </m:r>
                            <m:r>
                              <a:rPr lang="en-US" b="1" i="1">
                                <a:solidFill>
                                  <a:srgbClr val="00FF00"/>
                                </a:solidFill>
                                <a:latin typeface="Cambria Math"/>
                                <a:ea typeface="Calibri"/>
                                <a:cs typeface="Times New Roman"/>
                              </a:rPr>
                              <m:t>𝑺</m:t>
                            </m:r>
                          </m:e>
                          <m:sub>
                            <m:r>
                              <a:rPr lang="en-US" b="1" i="1">
                                <a:solidFill>
                                  <a:srgbClr val="00FF00"/>
                                </a:solidFill>
                                <a:latin typeface="Cambria Math"/>
                                <a:ea typeface="Calibri"/>
                                <a:cs typeface="Times New Roman"/>
                              </a:rPr>
                              <m:t>𝒓𝒐𝒕𝒂𝒕𝒊𝒐𝒏</m:t>
                            </m:r>
                          </m:sub>
                        </m:sSub>
                        <m:r>
                          <a:rPr lang="en-US" b="1" i="1" smtClean="0">
                            <a:solidFill>
                              <a:srgbClr val="000000"/>
                            </a:solidFill>
                            <a:latin typeface="Cambria Math"/>
                            <a:ea typeface="Calibri"/>
                            <a:cs typeface="Times New Roman"/>
                          </a:rPr>
                          <m:t>)</m:t>
                        </m:r>
                      </m:e>
                      <m:sub>
                        <m:r>
                          <a:rPr lang="en-US" b="1" i="1">
                            <a:solidFill>
                              <a:srgbClr val="3333CC"/>
                            </a:solidFill>
                            <a:latin typeface="Cambria Math"/>
                            <a:ea typeface="Calibri"/>
                            <a:cs typeface="Times New Roman"/>
                          </a:rPr>
                          <m:t> </m:t>
                        </m:r>
                      </m:sub>
                    </m:sSub>
                    <m:r>
                      <a:rPr lang="en-US" b="1" i="1" smtClean="0">
                        <a:solidFill>
                          <a:srgbClr val="2D2DB9"/>
                        </a:solidFill>
                        <a:latin typeface="Cambria Math"/>
                        <a:ea typeface="Calibri"/>
                        <a:cs typeface="Times New Roman"/>
                      </a:rPr>
                      <m:t>𝑻</m:t>
                    </m:r>
                  </m:oMath>
                </a14:m>
                <a:endParaRPr lang="en-US" dirty="0"/>
              </a:p>
              <a:p>
                <a:r>
                  <a:rPr lang="en-US" dirty="0"/>
                  <a:t>	</a:t>
                </a:r>
                <a14:m>
                  <m:oMath xmlns:m="http://schemas.openxmlformats.org/officeDocument/2006/math">
                    <m:sSub>
                      <m:sSubPr>
                        <m:ctrlPr>
                          <a:rPr lang="en-US" b="1" i="1">
                            <a:solidFill>
                              <a:srgbClr val="000000"/>
                            </a:solidFill>
                            <a:latin typeface="Cambria Math" panose="02040503050406030204" pitchFamily="18" charset="0"/>
                            <a:cs typeface="Times New Roman"/>
                          </a:rPr>
                        </m:ctrlPr>
                      </m:sSubPr>
                      <m:e>
                        <m:r>
                          <a:rPr lang="en-US" b="1" i="1">
                            <a:solidFill>
                              <a:srgbClr val="000000"/>
                            </a:solidFill>
                            <a:latin typeface="Cambria Math"/>
                            <a:ea typeface="Calibri"/>
                            <a:cs typeface="Times New Roman"/>
                          </a:rPr>
                          <m:t>𝑮</m:t>
                        </m:r>
                      </m:e>
                      <m:sub>
                        <m:sSubSup>
                          <m:sSubSupPr>
                            <m:ctrlPr>
                              <a:rPr lang="en-US" b="1" i="1">
                                <a:solidFill>
                                  <a:srgbClr val="000000"/>
                                </a:solidFill>
                                <a:latin typeface="Cambria Math" panose="02040503050406030204" pitchFamily="18" charset="0"/>
                                <a:cs typeface="Times New Roman"/>
                              </a:rPr>
                            </m:ctrlPr>
                          </m:sSubSupPr>
                          <m:e>
                            <m:r>
                              <a:rPr lang="en-US" b="1" i="1">
                                <a:solidFill>
                                  <a:srgbClr val="000000"/>
                                </a:solidFill>
                                <a:latin typeface="Cambria Math" panose="02040503050406030204" pitchFamily="18" charset="0"/>
                                <a:ea typeface="Calibri"/>
                                <a:cs typeface="Times New Roman"/>
                              </a:rPr>
                              <m:t>𝑯</m:t>
                            </m:r>
                          </m:e>
                          <m:sub>
                            <m:r>
                              <a:rPr lang="en-US" b="1" i="1">
                                <a:solidFill>
                                  <a:srgbClr val="000000"/>
                                </a:solidFill>
                                <a:latin typeface="Cambria Math"/>
                                <a:ea typeface="Calibri"/>
                                <a:cs typeface="Times New Roman"/>
                              </a:rPr>
                              <m:t>𝒂𝒒</m:t>
                            </m:r>
                          </m:sub>
                          <m:sup>
                            <m:r>
                              <a:rPr lang="en-US" b="1" i="1">
                                <a:solidFill>
                                  <a:srgbClr val="000000"/>
                                </a:solidFill>
                                <a:latin typeface="Cambria Math" panose="02040503050406030204" pitchFamily="18" charset="0"/>
                                <a:ea typeface="Calibri"/>
                                <a:cs typeface="Times New Roman"/>
                              </a:rPr>
                              <m:t>+</m:t>
                            </m:r>
                          </m:sup>
                        </m:sSubSup>
                      </m:sub>
                    </m:sSub>
                  </m:oMath>
                </a14:m>
                <a:r>
                  <a:rPr lang="en-US" dirty="0"/>
                  <a:t> +</a:t>
                </a:r>
                <a14:m>
                  <m:oMath xmlns:m="http://schemas.openxmlformats.org/officeDocument/2006/math">
                    <m:sSub>
                      <m:sSubPr>
                        <m:ctrlPr>
                          <a:rPr lang="en-US" b="1" i="1">
                            <a:solidFill>
                              <a:srgbClr val="000000"/>
                            </a:solidFill>
                            <a:latin typeface="Cambria Math" panose="02040503050406030204" pitchFamily="18" charset="0"/>
                            <a:cs typeface="Times New Roman"/>
                          </a:rPr>
                        </m:ctrlPr>
                      </m:sSubPr>
                      <m:e>
                        <m:r>
                          <a:rPr lang="en-US" b="1" i="1">
                            <a:solidFill>
                              <a:srgbClr val="000000"/>
                            </a:solidFill>
                            <a:latin typeface="Cambria Math"/>
                            <a:ea typeface="Calibri"/>
                            <a:cs typeface="Times New Roman"/>
                          </a:rPr>
                          <m:t>𝑮</m:t>
                        </m:r>
                      </m:e>
                      <m:sub>
                        <m:r>
                          <a:rPr lang="en-US" b="1" i="1" smtClean="0">
                            <a:solidFill>
                              <a:srgbClr val="000000"/>
                            </a:solidFill>
                            <a:latin typeface="Cambria Math" panose="02040503050406030204" pitchFamily="18" charset="0"/>
                            <a:cs typeface="Times New Roman"/>
                          </a:rPr>
                          <m:t>𝒆</m:t>
                        </m:r>
                      </m:sub>
                    </m:sSub>
                  </m:oMath>
                </a14:m>
                <a:r>
                  <a:rPr lang="en-US" dirty="0"/>
                  <a:t>= ½ </a:t>
                </a:r>
                <a14:m>
                  <m:oMath xmlns:m="http://schemas.openxmlformats.org/officeDocument/2006/math">
                    <m:sSubSup>
                      <m:sSubSupPr>
                        <m:ctrlPr>
                          <a:rPr lang="en-US" b="1" i="1">
                            <a:solidFill>
                              <a:srgbClr val="000000"/>
                            </a:solidFill>
                            <a:latin typeface="Cambria Math" panose="02040503050406030204" pitchFamily="18" charset="0"/>
                            <a:cs typeface="Times New Roman"/>
                          </a:rPr>
                        </m:ctrlPr>
                      </m:sSubSupPr>
                      <m:e>
                        <m:r>
                          <a:rPr lang="en-US" b="1" i="1">
                            <a:solidFill>
                              <a:srgbClr val="000000"/>
                            </a:solidFill>
                            <a:latin typeface="Cambria Math"/>
                            <a:ea typeface="Calibri"/>
                            <a:cs typeface="Times New Roman"/>
                          </a:rPr>
                          <m:t>𝑮</m:t>
                        </m:r>
                      </m:e>
                      <m:sub>
                        <m:sSubSup>
                          <m:sSubSupPr>
                            <m:ctrlPr>
                              <a:rPr lang="en-US" b="1" i="1">
                                <a:solidFill>
                                  <a:srgbClr val="000000"/>
                                </a:solidFill>
                                <a:latin typeface="Cambria Math" panose="02040503050406030204" pitchFamily="18" charset="0"/>
                                <a:cs typeface="Times New Roman"/>
                              </a:rPr>
                            </m:ctrlPr>
                          </m:sSubSupPr>
                          <m:e>
                            <m:r>
                              <a:rPr lang="en-US" b="1" i="1">
                                <a:solidFill>
                                  <a:srgbClr val="000000"/>
                                </a:solidFill>
                                <a:latin typeface="Cambria Math" panose="02040503050406030204" pitchFamily="18" charset="0"/>
                                <a:ea typeface="Calibri"/>
                                <a:cs typeface="Times New Roman"/>
                              </a:rPr>
                              <m:t>𝑯</m:t>
                            </m:r>
                          </m:e>
                          <m:sub>
                            <m:r>
                              <a:rPr lang="en-US" b="1" i="1">
                                <a:solidFill>
                                  <a:srgbClr val="000000"/>
                                </a:solidFill>
                                <a:latin typeface="Cambria Math" panose="02040503050406030204" pitchFamily="18" charset="0"/>
                                <a:ea typeface="Calibri"/>
                                <a:cs typeface="Times New Roman"/>
                              </a:rPr>
                              <m:t>𝟐</m:t>
                            </m:r>
                          </m:sub>
                          <m:sup/>
                        </m:sSubSup>
                      </m:sub>
                      <m:sup>
                        <m:r>
                          <a:rPr lang="en-US" b="1" i="1">
                            <a:solidFill>
                              <a:srgbClr val="000000"/>
                            </a:solidFill>
                            <a:latin typeface="Cambria Math"/>
                            <a:ea typeface="Calibri"/>
                            <a:cs typeface="Times New Roman"/>
                          </a:rPr>
                          <m:t> </m:t>
                        </m:r>
                      </m:sup>
                    </m:sSubSup>
                    <m:sSup>
                      <m:sSupPr>
                        <m:ctrlPr>
                          <a:rPr lang="en-US" b="1" i="1">
                            <a:solidFill>
                              <a:schemeClr val="accent6"/>
                            </a:solidFill>
                            <a:latin typeface="Cambria Math" panose="02040503050406030204" pitchFamily="18" charset="0"/>
                            <a:ea typeface="Calibri"/>
                            <a:cs typeface="Times New Roman"/>
                          </a:rPr>
                        </m:ctrlPr>
                      </m:sSupPr>
                      <m:e>
                        <m:r>
                          <a:rPr lang="en-US" b="1" i="1" smtClean="0">
                            <a:solidFill>
                              <a:schemeClr val="accent6"/>
                            </a:solidFill>
                            <a:latin typeface="Cambria Math" panose="02040503050406030204" pitchFamily="18" charset="0"/>
                            <a:ea typeface="Calibri"/>
                            <a:cs typeface="Times New Roman"/>
                          </a:rPr>
                          <m:t> + </m:t>
                        </m:r>
                        <m:r>
                          <a:rPr lang="en-US" b="1" i="1">
                            <a:solidFill>
                              <a:schemeClr val="accent6"/>
                            </a:solidFill>
                            <a:latin typeface="Cambria Math"/>
                            <a:ea typeface="Calibri"/>
                            <a:cs typeface="Times New Roman"/>
                          </a:rPr>
                          <m:t>𝒆</m:t>
                        </m:r>
                      </m:e>
                      <m:sup>
                        <m:r>
                          <a:rPr lang="en-US" b="1" i="1">
                            <a:solidFill>
                              <a:schemeClr val="accent6"/>
                            </a:solidFill>
                            <a:latin typeface="Cambria Math"/>
                            <a:ea typeface="Calibri"/>
                            <a:cs typeface="Times New Roman"/>
                          </a:rPr>
                          <m:t>−</m:t>
                        </m:r>
                      </m:sup>
                    </m:sSup>
                    <m:d>
                      <m:dPr>
                        <m:ctrlPr>
                          <a:rPr lang="en-US" b="1" i="1">
                            <a:solidFill>
                              <a:schemeClr val="accent6"/>
                            </a:solidFill>
                            <a:latin typeface="Cambria Math" panose="02040503050406030204" pitchFamily="18" charset="0"/>
                            <a:ea typeface="Calibri"/>
                            <a:cs typeface="Times New Roman"/>
                          </a:rPr>
                        </m:ctrlPr>
                      </m:dPr>
                      <m:e>
                        <m:r>
                          <a:rPr lang="en-US" b="1" i="1">
                            <a:solidFill>
                              <a:schemeClr val="accent6"/>
                            </a:solidFill>
                            <a:latin typeface="Cambria Math"/>
                            <a:ea typeface="Calibri"/>
                            <a:cs typeface="Times New Roman"/>
                          </a:rPr>
                          <m:t>𝑼</m:t>
                        </m:r>
                        <m:r>
                          <a:rPr lang="en-US" b="1" i="1">
                            <a:solidFill>
                              <a:schemeClr val="accent6"/>
                            </a:solidFill>
                            <a:latin typeface="Cambria Math"/>
                            <a:ea typeface="Calibri"/>
                            <a:cs typeface="Times New Roman"/>
                          </a:rPr>
                          <m:t>−</m:t>
                        </m:r>
                        <m:sSub>
                          <m:sSubPr>
                            <m:ctrlPr>
                              <a:rPr lang="en-US" b="1" i="1">
                                <a:solidFill>
                                  <a:schemeClr val="accent6"/>
                                </a:solidFill>
                                <a:latin typeface="Cambria Math" panose="02040503050406030204" pitchFamily="18" charset="0"/>
                                <a:ea typeface="Calibri"/>
                                <a:cs typeface="Times New Roman"/>
                              </a:rPr>
                            </m:ctrlPr>
                          </m:sSubPr>
                          <m:e>
                            <m:r>
                              <a:rPr lang="en-US" b="1" i="1">
                                <a:solidFill>
                                  <a:schemeClr val="accent6"/>
                                </a:solidFill>
                                <a:latin typeface="Cambria Math"/>
                                <a:ea typeface="Calibri"/>
                                <a:cs typeface="Times New Roman"/>
                              </a:rPr>
                              <m:t>𝑼</m:t>
                            </m:r>
                          </m:e>
                          <m:sub>
                            <m:r>
                              <a:rPr lang="en-US" b="1" i="1" smtClean="0">
                                <a:solidFill>
                                  <a:schemeClr val="accent6"/>
                                </a:solidFill>
                                <a:latin typeface="Cambria Math" panose="02040503050406030204" pitchFamily="18" charset="0"/>
                                <a:ea typeface="Calibri"/>
                                <a:cs typeface="Times New Roman"/>
                              </a:rPr>
                              <m:t>𝑹𝑯𝑬</m:t>
                            </m:r>
                          </m:sub>
                        </m:sSub>
                      </m:e>
                    </m:d>
                  </m:oMath>
                </a14:m>
                <a:endParaRPr lang="en-US" b="1" dirty="0">
                  <a:solidFill>
                    <a:schemeClr val="accent2"/>
                  </a:solidFill>
                  <a:latin typeface="Calibri"/>
                  <a:ea typeface="Calibri"/>
                  <a:cs typeface="Times New Roman"/>
                </a:endParaRPr>
              </a:p>
              <a:p>
                <a:endParaRPr lang="en-US" dirty="0"/>
              </a:p>
              <a:p>
                <a:r>
                  <a:rPr lang="en-US" dirty="0"/>
                  <a:t>Similar approaches to reference other ions based on gaseous or solid species and known experimental equilibrium potentials</a:t>
                </a:r>
              </a:p>
              <a:p>
                <a:endParaRPr lang="en-US" dirty="0"/>
              </a:p>
              <a:p>
                <a:r>
                  <a:rPr lang="en-US" dirty="0"/>
                  <a:t>	</a:t>
                </a:r>
              </a:p>
            </p:txBody>
          </p:sp>
        </mc:Choice>
        <mc:Fallback xmlns="">
          <p:sp>
            <p:nvSpPr>
              <p:cNvPr id="4" name="TextBox 3"/>
              <p:cNvSpPr txBox="1">
                <a:spLocks noRot="1" noChangeAspect="1" noMove="1" noResize="1" noEditPoints="1" noAdjustHandles="1" noChangeArrowheads="1" noChangeShapeType="1" noTextEdit="1"/>
              </p:cNvSpPr>
              <p:nvPr/>
            </p:nvSpPr>
            <p:spPr>
              <a:xfrm>
                <a:off x="232779" y="2729248"/>
                <a:ext cx="8377822" cy="4321568"/>
              </a:xfrm>
              <a:prstGeom prst="rect">
                <a:avLst/>
              </a:prstGeom>
              <a:blipFill>
                <a:blip r:embed="rId5"/>
                <a:stretch>
                  <a:fillRect l="-582" t="-423"/>
                </a:stretch>
              </a:blipFill>
            </p:spPr>
            <p:txBody>
              <a:bodyPr/>
              <a:lstStyle/>
              <a:p>
                <a:r>
                  <a:rPr lang="en-US">
                    <a:noFill/>
                  </a:rPr>
                  <a:t> </a:t>
                </a:r>
              </a:p>
            </p:txBody>
          </p:sp>
        </mc:Fallback>
      </mc:AlternateContent>
    </p:spTree>
    <p:extLst>
      <p:ext uri="{BB962C8B-B14F-4D97-AF65-F5344CB8AC3E}">
        <p14:creationId xmlns:p14="http://schemas.microsoft.com/office/powerpoint/2010/main" val="656971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3" name="Rectangle 2"/>
          <p:cNvSpPr>
            <a:spLocks noChangeArrowheads="1"/>
          </p:cNvSpPr>
          <p:nvPr/>
        </p:nvSpPr>
        <p:spPr bwMode="auto">
          <a:xfrm>
            <a:off x="0" y="69850"/>
            <a:ext cx="9142413" cy="758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eaLnBrk="0" fontAlgn="base" hangingPunct="0">
              <a:spcBef>
                <a:spcPct val="0"/>
              </a:spcBef>
              <a:spcAft>
                <a:spcPct val="0"/>
              </a:spcAft>
            </a:pPr>
            <a:r>
              <a:rPr lang="en-US" sz="2400" b="1" dirty="0">
                <a:solidFill>
                  <a:srgbClr val="000000"/>
                </a:solidFill>
              </a:rPr>
              <a:t>Electrochemical reaction mechanisms – ion transfer and chemical steps:</a:t>
            </a:r>
          </a:p>
        </p:txBody>
      </p:sp>
      <p:sp>
        <p:nvSpPr>
          <p:cNvPr id="4" name="TextBox 3"/>
          <p:cNvSpPr txBox="1"/>
          <p:nvPr/>
        </p:nvSpPr>
        <p:spPr>
          <a:xfrm>
            <a:off x="228600" y="914400"/>
            <a:ext cx="8839200" cy="5632311"/>
          </a:xfrm>
          <a:prstGeom prst="rect">
            <a:avLst/>
          </a:prstGeom>
          <a:noFill/>
        </p:spPr>
        <p:txBody>
          <a:bodyPr wrap="square" rtlCol="0">
            <a:spAutoFit/>
          </a:bodyPr>
          <a:lstStyle/>
          <a:p>
            <a:endParaRPr lang="en-US" dirty="0"/>
          </a:p>
          <a:p>
            <a:r>
              <a:rPr lang="en-US" dirty="0"/>
              <a:t>Hydrogen oxidation (anode of a hydrogen fuel cell) [this not only possible mechanism]</a:t>
            </a:r>
          </a:p>
          <a:p>
            <a:endParaRPr lang="en-US" dirty="0"/>
          </a:p>
          <a:p>
            <a:r>
              <a:rPr lang="en-US" dirty="0"/>
              <a:t>H</a:t>
            </a:r>
            <a:r>
              <a:rPr lang="en-US" baseline="-25000" dirty="0"/>
              <a:t>2</a:t>
            </a:r>
            <a:r>
              <a:rPr lang="en-US" dirty="0"/>
              <a:t> + * </a:t>
            </a:r>
            <a:r>
              <a:rPr lang="en-US" dirty="0">
                <a:sym typeface="Wingdings" panose="05000000000000000000" pitchFamily="2" charset="2"/>
              </a:rPr>
              <a:t> H</a:t>
            </a:r>
            <a:r>
              <a:rPr lang="en-US" baseline="-25000" dirty="0">
                <a:sym typeface="Wingdings" panose="05000000000000000000" pitchFamily="2" charset="2"/>
              </a:rPr>
              <a:t>2</a:t>
            </a:r>
            <a:r>
              <a:rPr lang="en-US" dirty="0">
                <a:sym typeface="Wingdings" panose="05000000000000000000" pitchFamily="2" charset="2"/>
              </a:rPr>
              <a:t>*     (calculate adsorption energy same as yesterday, no </a:t>
            </a:r>
            <a:r>
              <a:rPr lang="en-US" dirty="0" err="1">
                <a:sym typeface="Wingdings" panose="05000000000000000000" pitchFamily="2" charset="2"/>
              </a:rPr>
              <a:t>electrochem</a:t>
            </a:r>
            <a:r>
              <a:rPr lang="en-US" dirty="0">
                <a:sym typeface="Wingdings" panose="05000000000000000000" pitchFamily="2" charset="2"/>
              </a:rPr>
              <a:t>)</a:t>
            </a:r>
          </a:p>
          <a:p>
            <a:r>
              <a:rPr lang="en-US" dirty="0">
                <a:sym typeface="Wingdings" panose="05000000000000000000" pitchFamily="2" charset="2"/>
              </a:rPr>
              <a:t>H</a:t>
            </a:r>
            <a:r>
              <a:rPr lang="en-US" baseline="-25000" dirty="0">
                <a:sym typeface="Wingdings" panose="05000000000000000000" pitchFamily="2" charset="2"/>
              </a:rPr>
              <a:t>2</a:t>
            </a:r>
            <a:r>
              <a:rPr lang="en-US" dirty="0">
                <a:sym typeface="Wingdings" panose="05000000000000000000" pitchFamily="2" charset="2"/>
              </a:rPr>
              <a:t>*  2H*     (calculate reaction energy same as we discussed yesterday, barrier as desired)</a:t>
            </a:r>
          </a:p>
          <a:p>
            <a:r>
              <a:rPr lang="en-US" dirty="0">
                <a:sym typeface="Wingdings" panose="05000000000000000000" pitchFamily="2" charset="2"/>
              </a:rPr>
              <a:t>H*  H</a:t>
            </a:r>
            <a:r>
              <a:rPr lang="en-US" baseline="30000" dirty="0">
                <a:sym typeface="Wingdings" panose="05000000000000000000" pitchFamily="2" charset="2"/>
              </a:rPr>
              <a:t>+</a:t>
            </a:r>
            <a:r>
              <a:rPr lang="en-US" dirty="0">
                <a:sym typeface="Wingdings" panose="05000000000000000000" pitchFamily="2" charset="2"/>
              </a:rPr>
              <a:t> + e</a:t>
            </a:r>
            <a:r>
              <a:rPr lang="en-US" baseline="30000" dirty="0">
                <a:sym typeface="Wingdings" panose="05000000000000000000" pitchFamily="2" charset="2"/>
              </a:rPr>
              <a:t>-</a:t>
            </a:r>
            <a:r>
              <a:rPr lang="en-US" dirty="0">
                <a:sym typeface="Wingdings" panose="05000000000000000000" pitchFamily="2" charset="2"/>
              </a:rPr>
              <a:t> + *   (this is the reverse (negative) of what we just did)</a:t>
            </a:r>
          </a:p>
          <a:p>
            <a:r>
              <a:rPr lang="en-US" dirty="0">
                <a:sym typeface="Wingdings" panose="05000000000000000000" pitchFamily="2" charset="2"/>
              </a:rPr>
              <a:t>	</a:t>
            </a:r>
            <a:r>
              <a:rPr lang="en-US" altLang="en-US" b="1" dirty="0">
                <a:solidFill>
                  <a:srgbClr val="333399"/>
                </a:solidFill>
                <a:latin typeface="Times New Roman" panose="02020603050405020304" pitchFamily="18" charset="0"/>
                <a:sym typeface="Symbol" panose="05050102010706020507" pitchFamily="18" charset="2"/>
              </a:rPr>
              <a:t> </a:t>
            </a:r>
            <a:r>
              <a:rPr lang="en-US" altLang="en-US" b="1" dirty="0" err="1">
                <a:solidFill>
                  <a:srgbClr val="333399"/>
                </a:solidFill>
                <a:latin typeface="Times New Roman" panose="02020603050405020304" pitchFamily="18" charset="0"/>
                <a:sym typeface="Symbol" panose="05050102010706020507" pitchFamily="18" charset="2"/>
              </a:rPr>
              <a:t>G</a:t>
            </a:r>
            <a:r>
              <a:rPr lang="en-US" altLang="en-US" b="1" baseline="-25000" dirty="0" err="1">
                <a:solidFill>
                  <a:srgbClr val="333399"/>
                </a:solidFill>
                <a:latin typeface="Times New Roman" panose="02020603050405020304" pitchFamily="18" charset="0"/>
                <a:sym typeface="Symbol" panose="05050102010706020507" pitchFamily="18" charset="2"/>
              </a:rPr>
              <a:t>rxn</a:t>
            </a:r>
            <a:r>
              <a:rPr lang="en-US" altLang="en-US" b="1" dirty="0">
                <a:solidFill>
                  <a:srgbClr val="333399"/>
                </a:solidFill>
                <a:latin typeface="Times New Roman" panose="02020603050405020304" pitchFamily="18" charset="0"/>
                <a:sym typeface="Symbol" panose="05050102010706020507" pitchFamily="18" charset="2"/>
              </a:rPr>
              <a:t>(U</a:t>
            </a:r>
            <a:r>
              <a:rPr lang="en-US" altLang="en-US" b="1" baseline="-25000" dirty="0">
                <a:solidFill>
                  <a:srgbClr val="333399"/>
                </a:solidFill>
                <a:latin typeface="Times New Roman" panose="02020603050405020304" pitchFamily="18" charset="0"/>
                <a:sym typeface="Symbol" panose="05050102010706020507" pitchFamily="18" charset="2"/>
              </a:rPr>
              <a:t>CHE</a:t>
            </a:r>
            <a:r>
              <a:rPr lang="en-US" altLang="en-US" b="1" dirty="0">
                <a:solidFill>
                  <a:srgbClr val="333399"/>
                </a:solidFill>
                <a:latin typeface="Times New Roman" panose="02020603050405020304" pitchFamily="18" charset="0"/>
                <a:sym typeface="Symbol" panose="05050102010706020507" pitchFamily="18" charset="2"/>
              </a:rPr>
              <a:t>) = - [G</a:t>
            </a:r>
            <a:r>
              <a:rPr lang="en-US" altLang="en-US" b="1" baseline="-25000" dirty="0">
                <a:solidFill>
                  <a:srgbClr val="333399"/>
                </a:solidFill>
                <a:latin typeface="Times New Roman" panose="02020603050405020304" pitchFamily="18" charset="0"/>
                <a:sym typeface="Symbol" panose="05050102010706020507" pitchFamily="18" charset="2"/>
              </a:rPr>
              <a:t>H*</a:t>
            </a:r>
            <a:r>
              <a:rPr lang="en-US" altLang="en-US" b="1" dirty="0">
                <a:solidFill>
                  <a:srgbClr val="333399"/>
                </a:solidFill>
                <a:latin typeface="Times New Roman" panose="02020603050405020304" pitchFamily="18" charset="0"/>
                <a:sym typeface="Symbol" panose="05050102010706020507" pitchFamily="18" charset="2"/>
              </a:rPr>
              <a:t> - G</a:t>
            </a:r>
            <a:r>
              <a:rPr lang="en-US" altLang="en-US" b="1" baseline="-25000" dirty="0">
                <a:solidFill>
                  <a:srgbClr val="333399"/>
                </a:solidFill>
                <a:latin typeface="Times New Roman" panose="02020603050405020304" pitchFamily="18" charset="0"/>
                <a:sym typeface="Symbol" panose="05050102010706020507" pitchFamily="18" charset="2"/>
              </a:rPr>
              <a:t>*</a:t>
            </a:r>
            <a:r>
              <a:rPr lang="en-US" altLang="en-US" b="1" dirty="0">
                <a:solidFill>
                  <a:srgbClr val="333399"/>
                </a:solidFill>
                <a:latin typeface="Times New Roman" panose="02020603050405020304" pitchFamily="18" charset="0"/>
                <a:sym typeface="Symbol" panose="05050102010706020507" pitchFamily="18" charset="2"/>
              </a:rPr>
              <a:t> - ½ G</a:t>
            </a:r>
            <a:r>
              <a:rPr lang="en-US" altLang="en-US" b="1" baseline="-25000" dirty="0">
                <a:solidFill>
                  <a:srgbClr val="333399"/>
                </a:solidFill>
                <a:latin typeface="Times New Roman" panose="02020603050405020304" pitchFamily="18" charset="0"/>
                <a:sym typeface="Symbol" panose="05050102010706020507" pitchFamily="18" charset="2"/>
              </a:rPr>
              <a:t>H2,gas</a:t>
            </a:r>
            <a:r>
              <a:rPr lang="en-US" altLang="en-US" b="1" dirty="0">
                <a:solidFill>
                  <a:srgbClr val="333399"/>
                </a:solidFill>
                <a:latin typeface="Times New Roman" panose="02020603050405020304" pitchFamily="18" charset="0"/>
                <a:sym typeface="Symbol" panose="05050102010706020507" pitchFamily="18" charset="2"/>
              </a:rPr>
              <a:t>+ +|e</a:t>
            </a:r>
            <a:r>
              <a:rPr lang="en-US" altLang="en-US" b="1" baseline="30000" dirty="0">
                <a:solidFill>
                  <a:srgbClr val="333399"/>
                </a:solidFill>
                <a:latin typeface="Times New Roman" panose="02020603050405020304" pitchFamily="18" charset="0"/>
                <a:sym typeface="Symbol" panose="05050102010706020507" pitchFamily="18" charset="2"/>
              </a:rPr>
              <a:t>-</a:t>
            </a:r>
            <a:r>
              <a:rPr lang="en-US" altLang="en-US" b="1" dirty="0">
                <a:solidFill>
                  <a:srgbClr val="333399"/>
                </a:solidFill>
                <a:latin typeface="Times New Roman" panose="02020603050405020304" pitchFamily="18" charset="0"/>
                <a:sym typeface="Symbol" panose="05050102010706020507" pitchFamily="18" charset="2"/>
              </a:rPr>
              <a:t>|U</a:t>
            </a:r>
            <a:r>
              <a:rPr lang="en-US" altLang="en-US" b="1" baseline="-25000" dirty="0">
                <a:solidFill>
                  <a:srgbClr val="333399"/>
                </a:solidFill>
                <a:latin typeface="Times New Roman" panose="02020603050405020304" pitchFamily="18" charset="0"/>
                <a:sym typeface="Symbol" panose="05050102010706020507" pitchFamily="18" charset="2"/>
              </a:rPr>
              <a:t>CHE</a:t>
            </a:r>
            <a:r>
              <a:rPr lang="en-US" altLang="en-US" b="1" dirty="0">
                <a:solidFill>
                  <a:srgbClr val="333399"/>
                </a:solidFill>
                <a:latin typeface="Times New Roman" panose="02020603050405020304" pitchFamily="18" charset="0"/>
                <a:sym typeface="Symbol" panose="05050102010706020507" pitchFamily="18" charset="2"/>
              </a:rPr>
              <a:t>]</a:t>
            </a:r>
            <a:endParaRPr lang="en-US" dirty="0"/>
          </a:p>
          <a:p>
            <a:endParaRPr lang="en-US" dirty="0"/>
          </a:p>
          <a:p>
            <a:endParaRPr lang="en-US" dirty="0"/>
          </a:p>
          <a:p>
            <a:r>
              <a:rPr lang="en-US" dirty="0"/>
              <a:t>Oxygen reduction (the cathode of a hydrogen fuel cell)  [not the only possible mechanism]</a:t>
            </a:r>
          </a:p>
          <a:p>
            <a:endParaRPr lang="en-US" dirty="0"/>
          </a:p>
          <a:p>
            <a:r>
              <a:rPr lang="en-US" dirty="0"/>
              <a:t>O</a:t>
            </a:r>
            <a:r>
              <a:rPr lang="en-US" baseline="-25000" dirty="0"/>
              <a:t>2</a:t>
            </a:r>
            <a:r>
              <a:rPr lang="en-US" dirty="0"/>
              <a:t> + * </a:t>
            </a:r>
            <a:r>
              <a:rPr lang="en-US" dirty="0">
                <a:sym typeface="Wingdings" panose="05000000000000000000" pitchFamily="2" charset="2"/>
              </a:rPr>
              <a:t> O</a:t>
            </a:r>
            <a:r>
              <a:rPr lang="en-US" baseline="-25000" dirty="0">
                <a:sym typeface="Wingdings" panose="05000000000000000000" pitchFamily="2" charset="2"/>
              </a:rPr>
              <a:t>2</a:t>
            </a:r>
            <a:r>
              <a:rPr lang="en-US" dirty="0">
                <a:sym typeface="Wingdings" panose="05000000000000000000" pitchFamily="2" charset="2"/>
              </a:rPr>
              <a:t>*		(Chemical)</a:t>
            </a:r>
          </a:p>
          <a:p>
            <a:r>
              <a:rPr lang="en-US" dirty="0">
                <a:sym typeface="Wingdings" panose="05000000000000000000" pitchFamily="2" charset="2"/>
              </a:rPr>
              <a:t>O</a:t>
            </a:r>
            <a:r>
              <a:rPr lang="en-US" baseline="-25000" dirty="0">
                <a:sym typeface="Wingdings" panose="05000000000000000000" pitchFamily="2" charset="2"/>
              </a:rPr>
              <a:t>2</a:t>
            </a:r>
            <a:r>
              <a:rPr lang="en-US" dirty="0">
                <a:sym typeface="Wingdings" panose="05000000000000000000" pitchFamily="2" charset="2"/>
              </a:rPr>
              <a:t>*  2O*		(Chemical)</a:t>
            </a:r>
          </a:p>
          <a:p>
            <a:r>
              <a:rPr lang="en-US" dirty="0">
                <a:sym typeface="Wingdings" panose="05000000000000000000" pitchFamily="2" charset="2"/>
              </a:rPr>
              <a:t>O* + H</a:t>
            </a:r>
            <a:r>
              <a:rPr lang="en-US" baseline="30000" dirty="0">
                <a:sym typeface="Wingdings" panose="05000000000000000000" pitchFamily="2" charset="2"/>
              </a:rPr>
              <a:t>+</a:t>
            </a:r>
            <a:r>
              <a:rPr lang="en-US" dirty="0">
                <a:sym typeface="Wingdings" panose="05000000000000000000" pitchFamily="2" charset="2"/>
              </a:rPr>
              <a:t> + e</a:t>
            </a:r>
            <a:r>
              <a:rPr lang="en-US" baseline="30000" dirty="0">
                <a:sym typeface="Wingdings" panose="05000000000000000000" pitchFamily="2" charset="2"/>
              </a:rPr>
              <a:t>-</a:t>
            </a:r>
            <a:r>
              <a:rPr lang="en-US" dirty="0">
                <a:sym typeface="Wingdings" panose="05000000000000000000" pitchFamily="2" charset="2"/>
              </a:rPr>
              <a:t>  OH*         (</a:t>
            </a:r>
            <a:r>
              <a:rPr lang="en-US" dirty="0" err="1">
                <a:sym typeface="Wingdings" panose="05000000000000000000" pitchFamily="2" charset="2"/>
              </a:rPr>
              <a:t>Electrochem</a:t>
            </a:r>
            <a:r>
              <a:rPr lang="en-US" dirty="0">
                <a:sym typeface="Wingdings" panose="05000000000000000000" pitchFamily="2" charset="2"/>
              </a:rPr>
              <a:t>) </a:t>
            </a:r>
            <a:r>
              <a:rPr lang="en-US" altLang="en-US" b="1" dirty="0">
                <a:solidFill>
                  <a:srgbClr val="333399"/>
                </a:solidFill>
                <a:latin typeface="Times New Roman" panose="02020603050405020304" pitchFamily="18" charset="0"/>
                <a:sym typeface="Symbol" panose="05050102010706020507" pitchFamily="18" charset="2"/>
              </a:rPr>
              <a:t></a:t>
            </a:r>
            <a:r>
              <a:rPr lang="en-US" altLang="en-US" b="1" dirty="0" err="1">
                <a:solidFill>
                  <a:srgbClr val="333399"/>
                </a:solidFill>
                <a:latin typeface="Times New Roman" panose="02020603050405020304" pitchFamily="18" charset="0"/>
                <a:sym typeface="Symbol" panose="05050102010706020507" pitchFamily="18" charset="2"/>
              </a:rPr>
              <a:t>G</a:t>
            </a:r>
            <a:r>
              <a:rPr lang="en-US" altLang="en-US" b="1" baseline="-25000" dirty="0" err="1">
                <a:solidFill>
                  <a:srgbClr val="333399"/>
                </a:solidFill>
                <a:latin typeface="Times New Roman" panose="02020603050405020304" pitchFamily="18" charset="0"/>
                <a:sym typeface="Symbol" panose="05050102010706020507" pitchFamily="18" charset="2"/>
              </a:rPr>
              <a:t>rxn</a:t>
            </a:r>
            <a:r>
              <a:rPr lang="en-US" altLang="en-US" b="1" dirty="0">
                <a:solidFill>
                  <a:srgbClr val="333399"/>
                </a:solidFill>
                <a:latin typeface="Times New Roman" panose="02020603050405020304" pitchFamily="18" charset="0"/>
                <a:sym typeface="Symbol" panose="05050102010706020507" pitchFamily="18" charset="2"/>
              </a:rPr>
              <a:t>(U</a:t>
            </a:r>
            <a:r>
              <a:rPr lang="en-US" altLang="en-US" b="1" baseline="-25000" dirty="0">
                <a:solidFill>
                  <a:srgbClr val="333399"/>
                </a:solidFill>
                <a:latin typeface="Times New Roman" panose="02020603050405020304" pitchFamily="18" charset="0"/>
                <a:sym typeface="Symbol" panose="05050102010706020507" pitchFamily="18" charset="2"/>
              </a:rPr>
              <a:t>CHE</a:t>
            </a:r>
            <a:r>
              <a:rPr lang="en-US" altLang="en-US" b="1" dirty="0">
                <a:solidFill>
                  <a:srgbClr val="333399"/>
                </a:solidFill>
                <a:latin typeface="Times New Roman" panose="02020603050405020304" pitchFamily="18" charset="0"/>
                <a:sym typeface="Symbol" panose="05050102010706020507" pitchFamily="18" charset="2"/>
              </a:rPr>
              <a:t>) = G</a:t>
            </a:r>
            <a:r>
              <a:rPr lang="en-US" altLang="en-US" b="1" baseline="-25000" dirty="0">
                <a:solidFill>
                  <a:srgbClr val="333399"/>
                </a:solidFill>
                <a:latin typeface="Times New Roman" panose="02020603050405020304" pitchFamily="18" charset="0"/>
                <a:sym typeface="Symbol" panose="05050102010706020507" pitchFamily="18" charset="2"/>
              </a:rPr>
              <a:t>OH*</a:t>
            </a:r>
            <a:r>
              <a:rPr lang="en-US" altLang="en-US" b="1" dirty="0">
                <a:solidFill>
                  <a:srgbClr val="333399"/>
                </a:solidFill>
                <a:latin typeface="Times New Roman" panose="02020603050405020304" pitchFamily="18" charset="0"/>
                <a:sym typeface="Symbol" panose="05050102010706020507" pitchFamily="18" charset="2"/>
              </a:rPr>
              <a:t> - G</a:t>
            </a:r>
            <a:r>
              <a:rPr lang="en-US" altLang="en-US" b="1" baseline="-25000" dirty="0">
                <a:solidFill>
                  <a:srgbClr val="333399"/>
                </a:solidFill>
                <a:latin typeface="Times New Roman" panose="02020603050405020304" pitchFamily="18" charset="0"/>
                <a:sym typeface="Symbol" panose="05050102010706020507" pitchFamily="18" charset="2"/>
              </a:rPr>
              <a:t>O*</a:t>
            </a:r>
            <a:r>
              <a:rPr lang="en-US" altLang="en-US" b="1" dirty="0">
                <a:solidFill>
                  <a:srgbClr val="333399"/>
                </a:solidFill>
                <a:latin typeface="Times New Roman" panose="02020603050405020304" pitchFamily="18" charset="0"/>
                <a:sym typeface="Symbol" panose="05050102010706020507" pitchFamily="18" charset="2"/>
              </a:rPr>
              <a:t> - ½ G</a:t>
            </a:r>
            <a:r>
              <a:rPr lang="en-US" altLang="en-US" b="1" baseline="-25000" dirty="0">
                <a:solidFill>
                  <a:srgbClr val="333399"/>
                </a:solidFill>
                <a:latin typeface="Times New Roman" panose="02020603050405020304" pitchFamily="18" charset="0"/>
                <a:sym typeface="Symbol" panose="05050102010706020507" pitchFamily="18" charset="2"/>
              </a:rPr>
              <a:t>H2,gas</a:t>
            </a:r>
            <a:r>
              <a:rPr lang="en-US" altLang="en-US" b="1" dirty="0">
                <a:solidFill>
                  <a:srgbClr val="333399"/>
                </a:solidFill>
                <a:latin typeface="Times New Roman" panose="02020603050405020304" pitchFamily="18" charset="0"/>
                <a:sym typeface="Symbol" panose="05050102010706020507" pitchFamily="18" charset="2"/>
              </a:rPr>
              <a:t>+ +|e</a:t>
            </a:r>
            <a:r>
              <a:rPr lang="en-US" altLang="en-US" b="1" baseline="30000" dirty="0">
                <a:solidFill>
                  <a:srgbClr val="333399"/>
                </a:solidFill>
                <a:latin typeface="Times New Roman" panose="02020603050405020304" pitchFamily="18" charset="0"/>
                <a:sym typeface="Symbol" panose="05050102010706020507" pitchFamily="18" charset="2"/>
              </a:rPr>
              <a:t>-</a:t>
            </a:r>
            <a:r>
              <a:rPr lang="en-US" altLang="en-US" b="1" dirty="0">
                <a:solidFill>
                  <a:srgbClr val="333399"/>
                </a:solidFill>
                <a:latin typeface="Times New Roman" panose="02020603050405020304" pitchFamily="18" charset="0"/>
                <a:sym typeface="Symbol" panose="05050102010706020507" pitchFamily="18" charset="2"/>
              </a:rPr>
              <a:t>|U</a:t>
            </a:r>
            <a:r>
              <a:rPr lang="en-US" altLang="en-US" b="1" baseline="-25000" dirty="0">
                <a:solidFill>
                  <a:srgbClr val="333399"/>
                </a:solidFill>
                <a:latin typeface="Times New Roman" panose="02020603050405020304" pitchFamily="18" charset="0"/>
                <a:sym typeface="Symbol" panose="05050102010706020507" pitchFamily="18" charset="2"/>
              </a:rPr>
              <a:t>CHE</a:t>
            </a:r>
            <a:endParaRPr lang="en-US" dirty="0">
              <a:sym typeface="Wingdings" panose="05000000000000000000" pitchFamily="2" charset="2"/>
            </a:endParaRPr>
          </a:p>
          <a:p>
            <a:r>
              <a:rPr lang="en-US" dirty="0">
                <a:sym typeface="Wingdings" panose="05000000000000000000" pitchFamily="2" charset="2"/>
              </a:rPr>
              <a:t>OH* + H</a:t>
            </a:r>
            <a:r>
              <a:rPr lang="en-US" baseline="30000" dirty="0">
                <a:sym typeface="Wingdings" panose="05000000000000000000" pitchFamily="2" charset="2"/>
              </a:rPr>
              <a:t>+</a:t>
            </a:r>
            <a:r>
              <a:rPr lang="en-US" dirty="0">
                <a:sym typeface="Wingdings" panose="05000000000000000000" pitchFamily="2" charset="2"/>
              </a:rPr>
              <a:t> + e</a:t>
            </a:r>
            <a:r>
              <a:rPr lang="en-US" baseline="30000" dirty="0">
                <a:sym typeface="Wingdings" panose="05000000000000000000" pitchFamily="2" charset="2"/>
              </a:rPr>
              <a:t>-</a:t>
            </a:r>
            <a:r>
              <a:rPr lang="en-US" dirty="0">
                <a:sym typeface="Wingdings" panose="05000000000000000000" pitchFamily="2" charset="2"/>
              </a:rPr>
              <a:t>  H</a:t>
            </a:r>
            <a:r>
              <a:rPr lang="en-US" baseline="-25000" dirty="0">
                <a:sym typeface="Wingdings" panose="05000000000000000000" pitchFamily="2" charset="2"/>
              </a:rPr>
              <a:t>2</a:t>
            </a:r>
            <a:r>
              <a:rPr lang="en-US" dirty="0">
                <a:sym typeface="Wingdings" panose="05000000000000000000" pitchFamily="2" charset="2"/>
              </a:rPr>
              <a:t>O*     (</a:t>
            </a:r>
            <a:r>
              <a:rPr lang="en-US" dirty="0" err="1">
                <a:sym typeface="Wingdings" panose="05000000000000000000" pitchFamily="2" charset="2"/>
              </a:rPr>
              <a:t>Electrochem</a:t>
            </a:r>
            <a:r>
              <a:rPr lang="en-US" dirty="0">
                <a:sym typeface="Wingdings" panose="05000000000000000000" pitchFamily="2" charset="2"/>
              </a:rPr>
              <a:t>)</a:t>
            </a:r>
            <a:r>
              <a:rPr lang="en-US" altLang="en-US" b="1" dirty="0">
                <a:solidFill>
                  <a:srgbClr val="333399"/>
                </a:solidFill>
                <a:latin typeface="Times New Roman" panose="02020603050405020304" pitchFamily="18" charset="0"/>
                <a:sym typeface="Symbol" panose="05050102010706020507" pitchFamily="18" charset="2"/>
              </a:rPr>
              <a:t> </a:t>
            </a:r>
            <a:r>
              <a:rPr lang="en-US" altLang="en-US" b="1" dirty="0" err="1">
                <a:solidFill>
                  <a:srgbClr val="333399"/>
                </a:solidFill>
                <a:latin typeface="Times New Roman" panose="02020603050405020304" pitchFamily="18" charset="0"/>
                <a:sym typeface="Symbol" panose="05050102010706020507" pitchFamily="18" charset="2"/>
              </a:rPr>
              <a:t>G</a:t>
            </a:r>
            <a:r>
              <a:rPr lang="en-US" altLang="en-US" b="1" baseline="-25000" dirty="0" err="1">
                <a:solidFill>
                  <a:srgbClr val="333399"/>
                </a:solidFill>
                <a:latin typeface="Times New Roman" panose="02020603050405020304" pitchFamily="18" charset="0"/>
                <a:sym typeface="Symbol" panose="05050102010706020507" pitchFamily="18" charset="2"/>
              </a:rPr>
              <a:t>rxn</a:t>
            </a:r>
            <a:r>
              <a:rPr lang="en-US" altLang="en-US" b="1" dirty="0">
                <a:solidFill>
                  <a:srgbClr val="333399"/>
                </a:solidFill>
                <a:latin typeface="Times New Roman" panose="02020603050405020304" pitchFamily="18" charset="0"/>
                <a:sym typeface="Symbol" panose="05050102010706020507" pitchFamily="18" charset="2"/>
              </a:rPr>
              <a:t>(U</a:t>
            </a:r>
            <a:r>
              <a:rPr lang="en-US" altLang="en-US" b="1" baseline="-25000" dirty="0">
                <a:solidFill>
                  <a:srgbClr val="333399"/>
                </a:solidFill>
                <a:latin typeface="Times New Roman" panose="02020603050405020304" pitchFamily="18" charset="0"/>
                <a:sym typeface="Symbol" panose="05050102010706020507" pitchFamily="18" charset="2"/>
              </a:rPr>
              <a:t>CHE</a:t>
            </a:r>
            <a:r>
              <a:rPr lang="en-US" altLang="en-US" b="1" dirty="0">
                <a:solidFill>
                  <a:srgbClr val="333399"/>
                </a:solidFill>
                <a:latin typeface="Times New Roman" panose="02020603050405020304" pitchFamily="18" charset="0"/>
                <a:sym typeface="Symbol" panose="05050102010706020507" pitchFamily="18" charset="2"/>
              </a:rPr>
              <a:t>) = G</a:t>
            </a:r>
            <a:r>
              <a:rPr lang="en-US" altLang="en-US" b="1" baseline="-25000" dirty="0">
                <a:solidFill>
                  <a:srgbClr val="333399"/>
                </a:solidFill>
                <a:latin typeface="Times New Roman" panose="02020603050405020304" pitchFamily="18" charset="0"/>
                <a:sym typeface="Symbol" panose="05050102010706020507" pitchFamily="18" charset="2"/>
              </a:rPr>
              <a:t>H2O*</a:t>
            </a:r>
            <a:r>
              <a:rPr lang="en-US" altLang="en-US" b="1" dirty="0">
                <a:solidFill>
                  <a:srgbClr val="333399"/>
                </a:solidFill>
                <a:latin typeface="Times New Roman" panose="02020603050405020304" pitchFamily="18" charset="0"/>
                <a:sym typeface="Symbol" panose="05050102010706020507" pitchFamily="18" charset="2"/>
              </a:rPr>
              <a:t> - G</a:t>
            </a:r>
            <a:r>
              <a:rPr lang="en-US" altLang="en-US" b="1" baseline="-25000" dirty="0">
                <a:solidFill>
                  <a:srgbClr val="333399"/>
                </a:solidFill>
                <a:latin typeface="Times New Roman" panose="02020603050405020304" pitchFamily="18" charset="0"/>
                <a:sym typeface="Symbol" panose="05050102010706020507" pitchFamily="18" charset="2"/>
              </a:rPr>
              <a:t>OH*</a:t>
            </a:r>
            <a:r>
              <a:rPr lang="en-US" altLang="en-US" b="1" dirty="0">
                <a:solidFill>
                  <a:srgbClr val="333399"/>
                </a:solidFill>
                <a:latin typeface="Times New Roman" panose="02020603050405020304" pitchFamily="18" charset="0"/>
                <a:sym typeface="Symbol" panose="05050102010706020507" pitchFamily="18" charset="2"/>
              </a:rPr>
              <a:t> - ½ G</a:t>
            </a:r>
            <a:r>
              <a:rPr lang="en-US" altLang="en-US" b="1" baseline="-25000" dirty="0">
                <a:solidFill>
                  <a:srgbClr val="333399"/>
                </a:solidFill>
                <a:latin typeface="Times New Roman" panose="02020603050405020304" pitchFamily="18" charset="0"/>
                <a:sym typeface="Symbol" panose="05050102010706020507" pitchFamily="18" charset="2"/>
              </a:rPr>
              <a:t>H2,gas</a:t>
            </a:r>
            <a:r>
              <a:rPr lang="en-US" altLang="en-US" b="1" dirty="0">
                <a:solidFill>
                  <a:srgbClr val="333399"/>
                </a:solidFill>
                <a:latin typeface="Times New Roman" panose="02020603050405020304" pitchFamily="18" charset="0"/>
                <a:sym typeface="Symbol" panose="05050102010706020507" pitchFamily="18" charset="2"/>
              </a:rPr>
              <a:t>+ +|e</a:t>
            </a:r>
            <a:r>
              <a:rPr lang="en-US" altLang="en-US" b="1" baseline="30000" dirty="0">
                <a:solidFill>
                  <a:srgbClr val="333399"/>
                </a:solidFill>
                <a:latin typeface="Times New Roman" panose="02020603050405020304" pitchFamily="18" charset="0"/>
                <a:sym typeface="Symbol" panose="05050102010706020507" pitchFamily="18" charset="2"/>
              </a:rPr>
              <a:t>-</a:t>
            </a:r>
            <a:r>
              <a:rPr lang="en-US" altLang="en-US" b="1" dirty="0">
                <a:solidFill>
                  <a:srgbClr val="333399"/>
                </a:solidFill>
                <a:latin typeface="Times New Roman" panose="02020603050405020304" pitchFamily="18" charset="0"/>
                <a:sym typeface="Symbol" panose="05050102010706020507" pitchFamily="18" charset="2"/>
              </a:rPr>
              <a:t>|U</a:t>
            </a:r>
            <a:r>
              <a:rPr lang="en-US" altLang="en-US" b="1" baseline="-25000" dirty="0">
                <a:solidFill>
                  <a:srgbClr val="333399"/>
                </a:solidFill>
                <a:latin typeface="Times New Roman" panose="02020603050405020304" pitchFamily="18" charset="0"/>
                <a:sym typeface="Symbol" panose="05050102010706020507" pitchFamily="18" charset="2"/>
              </a:rPr>
              <a:t>CHE</a:t>
            </a:r>
            <a:endParaRPr lang="en-US" dirty="0">
              <a:sym typeface="Wingdings" panose="05000000000000000000" pitchFamily="2" charset="2"/>
            </a:endParaRPr>
          </a:p>
          <a:p>
            <a:r>
              <a:rPr lang="en-US" dirty="0">
                <a:sym typeface="Wingdings" panose="05000000000000000000" pitchFamily="2" charset="2"/>
              </a:rPr>
              <a:t>H</a:t>
            </a:r>
            <a:r>
              <a:rPr lang="en-US" baseline="-25000" dirty="0">
                <a:sym typeface="Wingdings" panose="05000000000000000000" pitchFamily="2" charset="2"/>
              </a:rPr>
              <a:t>2</a:t>
            </a:r>
            <a:r>
              <a:rPr lang="en-US" dirty="0">
                <a:sym typeface="Wingdings" panose="05000000000000000000" pitchFamily="2" charset="2"/>
              </a:rPr>
              <a:t>O*  H</a:t>
            </a:r>
            <a:r>
              <a:rPr lang="en-US" baseline="-25000" dirty="0">
                <a:sym typeface="Wingdings" panose="05000000000000000000" pitchFamily="2" charset="2"/>
              </a:rPr>
              <a:t>2</a:t>
            </a:r>
            <a:r>
              <a:rPr lang="en-US" dirty="0">
                <a:sym typeface="Wingdings" panose="05000000000000000000" pitchFamily="2" charset="2"/>
              </a:rPr>
              <a:t>O + *</a:t>
            </a:r>
            <a:r>
              <a:rPr lang="en-US" dirty="0"/>
              <a:t>		(Chemical)</a:t>
            </a:r>
          </a:p>
          <a:p>
            <a:endParaRPr lang="en-US" dirty="0"/>
          </a:p>
          <a:p>
            <a:r>
              <a:rPr lang="en-US" dirty="0"/>
              <a:t>Note the only difference versus the “adsorption” energy we calculated previously is that the proton/electron “adsorb” to an O* (</a:t>
            </a:r>
            <a:r>
              <a:rPr lang="en-US" dirty="0" err="1"/>
              <a:t>ie</a:t>
            </a:r>
            <a:r>
              <a:rPr lang="en-US" dirty="0"/>
              <a:t>, a surface that already has O on it) rather than a bare surface (*)</a:t>
            </a:r>
          </a:p>
        </p:txBody>
      </p:sp>
    </p:spTree>
    <p:extLst>
      <p:ext uri="{BB962C8B-B14F-4D97-AF65-F5344CB8AC3E}">
        <p14:creationId xmlns:p14="http://schemas.microsoft.com/office/powerpoint/2010/main" val="2349271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Line 2">
            <a:extLst>
              <a:ext uri="{FF2B5EF4-FFF2-40B4-BE49-F238E27FC236}">
                <a16:creationId xmlns:a16="http://schemas.microsoft.com/office/drawing/2014/main" id="{4693E5D7-8846-ED37-E83C-8B2FC75EB1EF}"/>
              </a:ext>
            </a:extLst>
          </p:cNvPr>
          <p:cNvSpPr>
            <a:spLocks noChangeShapeType="1"/>
          </p:cNvSpPr>
          <p:nvPr/>
        </p:nvSpPr>
        <p:spPr bwMode="auto">
          <a:xfrm>
            <a:off x="2789238" y="1563688"/>
            <a:ext cx="457200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8547" name="Rectangle 3">
            <a:extLst>
              <a:ext uri="{FF2B5EF4-FFF2-40B4-BE49-F238E27FC236}">
                <a16:creationId xmlns:a16="http://schemas.microsoft.com/office/drawing/2014/main" id="{7BB04831-F3A4-DA80-B099-778C88716FBD}"/>
              </a:ext>
            </a:extLst>
          </p:cNvPr>
          <p:cNvSpPr>
            <a:spLocks noChangeArrowheads="1"/>
          </p:cNvSpPr>
          <p:nvPr/>
        </p:nvSpPr>
        <p:spPr bwMode="auto">
          <a:xfrm>
            <a:off x="7162800" y="5867400"/>
            <a:ext cx="133032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342900" marR="0" lvl="0" indent="-342900" algn="l" defTabSz="914400" rtl="0" eaLnBrk="0" fontAlgn="b"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BO</a:t>
            </a:r>
            <a:r>
              <a:rPr kumimoji="0" lang="en-US" altLang="en-US" sz="1600" b="0" i="0" u="none" strike="noStrike" kern="1200" cap="none" spc="0" normalizeH="0" baseline="-25000" noProof="0">
                <a:ln>
                  <a:noFill/>
                </a:ln>
                <a:solidFill>
                  <a:srgbClr val="FFFFFF"/>
                </a:solidFill>
                <a:effectLst/>
                <a:uLnTx/>
                <a:uFillTx/>
                <a:latin typeface="Times New Roman" panose="02020603050405020304" pitchFamily="18" charset="0"/>
                <a:ea typeface="+mn-ea"/>
                <a:cs typeface="Arial" panose="020B0604020202020204" pitchFamily="34" charset="0"/>
              </a:rPr>
              <a:t>2</a:t>
            </a:r>
            <a:r>
              <a:rPr kumimoji="0" lang="en-US" altLang="en-US" sz="16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a:t>
            </a:r>
          </a:p>
          <a:p>
            <a:pPr marL="342900" marR="0" lvl="0" indent="-342900" algn="l" defTabSz="914400" rtl="0" eaLnBrk="0" fontAlgn="b"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(+6H</a:t>
            </a:r>
            <a:r>
              <a:rPr kumimoji="0" lang="en-US" altLang="en-US" sz="1600" b="0" i="0" u="none" strike="noStrike" kern="1200" cap="none" spc="0" normalizeH="0" baseline="-25000" noProof="0">
                <a:ln>
                  <a:noFill/>
                </a:ln>
                <a:solidFill>
                  <a:srgbClr val="FFFFFF"/>
                </a:solidFill>
                <a:effectLst/>
                <a:uLnTx/>
                <a:uFillTx/>
                <a:latin typeface="Times New Roman" panose="02020603050405020304" pitchFamily="18" charset="0"/>
                <a:ea typeface="+mn-ea"/>
                <a:cs typeface="Arial" panose="020B0604020202020204" pitchFamily="34" charset="0"/>
              </a:rPr>
              <a:t>2</a:t>
            </a:r>
            <a:r>
              <a:rPr kumimoji="0" lang="en-US" altLang="en-US" sz="16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O+8e</a:t>
            </a:r>
            <a:r>
              <a:rPr kumimoji="0" lang="en-US" altLang="en-US" sz="1600" b="0" i="0" u="none" strike="noStrike" kern="1200" cap="none" spc="0" normalizeH="0" baseline="30000" noProof="0">
                <a:ln>
                  <a:noFill/>
                </a:ln>
                <a:solidFill>
                  <a:srgbClr val="FFFFFF"/>
                </a:solidFill>
                <a:effectLst/>
                <a:uLnTx/>
                <a:uFillTx/>
                <a:latin typeface="Times New Roman" panose="02020603050405020304" pitchFamily="18" charset="0"/>
                <a:ea typeface="+mn-ea"/>
                <a:cs typeface="Arial" panose="020B0604020202020204" pitchFamily="34" charset="0"/>
              </a:rPr>
              <a:t>-</a:t>
            </a:r>
            <a:r>
              <a:rPr kumimoji="0" lang="en-US" altLang="en-US" sz="16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a:t>
            </a:r>
            <a:endParaRPr kumimoji="0" lang="en-US" altLang="en-US" sz="1600" b="0" i="0" u="none" strike="noStrike" kern="1200" cap="none" spc="0" normalizeH="0" baseline="-2500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
        <p:nvSpPr>
          <p:cNvPr id="108548" name="Rectangle 4">
            <a:extLst>
              <a:ext uri="{FF2B5EF4-FFF2-40B4-BE49-F238E27FC236}">
                <a16:creationId xmlns:a16="http://schemas.microsoft.com/office/drawing/2014/main" id="{D00A960C-80A8-0DF1-739B-DC505DCF5C9C}"/>
              </a:ext>
            </a:extLst>
          </p:cNvPr>
          <p:cNvSpPr>
            <a:spLocks noChangeArrowheads="1"/>
          </p:cNvSpPr>
          <p:nvPr/>
        </p:nvSpPr>
        <p:spPr bwMode="auto">
          <a:xfrm>
            <a:off x="1676400" y="914400"/>
            <a:ext cx="1981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342900" marR="0" lvl="0" indent="-342900" algn="l" defTabSz="914400" rtl="0" eaLnBrk="0" fontAlgn="b"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BH</a:t>
            </a:r>
            <a:r>
              <a:rPr kumimoji="0" lang="en-US" altLang="en-US" sz="1600" b="0" i="0" u="none" strike="noStrike" kern="1200" cap="none" spc="0" normalizeH="0" baseline="-25000" noProof="0">
                <a:ln>
                  <a:noFill/>
                </a:ln>
                <a:solidFill>
                  <a:srgbClr val="FFFFFF"/>
                </a:solidFill>
                <a:effectLst/>
                <a:uLnTx/>
                <a:uFillTx/>
                <a:latin typeface="Times New Roman" panose="02020603050405020304" pitchFamily="18" charset="0"/>
                <a:ea typeface="+mn-ea"/>
                <a:cs typeface="Arial" panose="020B0604020202020204" pitchFamily="34" charset="0"/>
              </a:rPr>
              <a:t>4</a:t>
            </a:r>
            <a:r>
              <a:rPr kumimoji="0" lang="en-US" altLang="en-US" sz="16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 (+8OH</a:t>
            </a:r>
            <a:r>
              <a:rPr kumimoji="0" lang="en-US" altLang="en-US" sz="1600" b="0" i="0" u="none" strike="noStrike" kern="1200" cap="none" spc="0" normalizeH="0" baseline="30000" noProof="0">
                <a:ln>
                  <a:noFill/>
                </a:ln>
                <a:solidFill>
                  <a:srgbClr val="FFFFFF"/>
                </a:solidFill>
                <a:effectLst/>
                <a:uLnTx/>
                <a:uFillTx/>
                <a:latin typeface="Times New Roman" panose="02020603050405020304" pitchFamily="18" charset="0"/>
                <a:ea typeface="+mn-ea"/>
                <a:cs typeface="Arial" panose="020B0604020202020204" pitchFamily="34" charset="0"/>
              </a:rPr>
              <a:t>-</a:t>
            </a:r>
            <a:r>
              <a:rPr kumimoji="0" lang="en-US" altLang="en-US" sz="16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a:t>
            </a:r>
            <a:endParaRPr kumimoji="0" lang="en-US" altLang="en-US" sz="1600" b="0" i="0" u="none" strike="noStrike" kern="1200" cap="none" spc="0" normalizeH="0" baseline="-2500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
        <p:nvSpPr>
          <p:cNvPr id="108549" name="Rectangle 5">
            <a:extLst>
              <a:ext uri="{FF2B5EF4-FFF2-40B4-BE49-F238E27FC236}">
                <a16:creationId xmlns:a16="http://schemas.microsoft.com/office/drawing/2014/main" id="{BD1908D8-2124-277E-84CD-E2859C2A6B46}"/>
              </a:ext>
            </a:extLst>
          </p:cNvPr>
          <p:cNvSpPr>
            <a:spLocks noGrp="1" noChangeArrowheads="1"/>
          </p:cNvSpPr>
          <p:nvPr>
            <p:ph type="title"/>
          </p:nvPr>
        </p:nvSpPr>
        <p:spPr>
          <a:xfrm>
            <a:off x="0" y="0"/>
            <a:ext cx="9140825" cy="758825"/>
          </a:xfrm>
          <a:noFill/>
        </p:spPr>
        <p:txBody>
          <a:bodyPr/>
          <a:lstStyle/>
          <a:p>
            <a:r>
              <a:rPr lang="en-US" altLang="en-US" sz="3200" b="1">
                <a:solidFill>
                  <a:srgbClr val="FFFF00"/>
                </a:solidFill>
              </a:rPr>
              <a:t>Reaction Intermediates and Adsorption Sites</a:t>
            </a:r>
          </a:p>
        </p:txBody>
      </p:sp>
      <p:pic>
        <p:nvPicPr>
          <p:cNvPr id="108550" name="Picture 6" descr="BH4 VP Au111">
            <a:extLst>
              <a:ext uri="{FF2B5EF4-FFF2-40B4-BE49-F238E27FC236}">
                <a16:creationId xmlns:a16="http://schemas.microsoft.com/office/drawing/2014/main" id="{3DC8AD48-DC17-942B-AFAA-F471ABAB4E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838200"/>
            <a:ext cx="1447800"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1" name="AutoShape 7">
            <a:extLst>
              <a:ext uri="{FF2B5EF4-FFF2-40B4-BE49-F238E27FC236}">
                <a16:creationId xmlns:a16="http://schemas.microsoft.com/office/drawing/2014/main" id="{2E9DF988-48BA-35CE-E4F6-C304D14FEC5D}"/>
              </a:ext>
            </a:extLst>
          </p:cNvPr>
          <p:cNvSpPr>
            <a:spLocks noChangeArrowheads="1"/>
          </p:cNvSpPr>
          <p:nvPr/>
        </p:nvSpPr>
        <p:spPr bwMode="auto">
          <a:xfrm rot="2069037">
            <a:off x="1733550" y="2100263"/>
            <a:ext cx="492125" cy="381000"/>
          </a:xfrm>
          <a:prstGeom prst="rightArrow">
            <a:avLst>
              <a:gd name="adj1" fmla="val 50000"/>
              <a:gd name="adj2" fmla="val 32292"/>
            </a:avLst>
          </a:prstGeom>
          <a:solidFill>
            <a:srgbClr val="66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08552" name="Picture 8">
            <a:extLst>
              <a:ext uri="{FF2B5EF4-FFF2-40B4-BE49-F238E27FC236}">
                <a16:creationId xmlns:a16="http://schemas.microsoft.com/office/drawing/2014/main" id="{BB0C3162-3FC4-6100-3194-325631FBC3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4506913"/>
            <a:ext cx="1600200" cy="136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8553" name="Group 9">
            <a:extLst>
              <a:ext uri="{FF2B5EF4-FFF2-40B4-BE49-F238E27FC236}">
                <a16:creationId xmlns:a16="http://schemas.microsoft.com/office/drawing/2014/main" id="{C0285A48-8848-0E5E-250D-5C4698B58DA4}"/>
              </a:ext>
            </a:extLst>
          </p:cNvPr>
          <p:cNvGrpSpPr>
            <a:grpSpLocks/>
          </p:cNvGrpSpPr>
          <p:nvPr/>
        </p:nvGrpSpPr>
        <p:grpSpPr bwMode="auto">
          <a:xfrm>
            <a:off x="7912100" y="6157913"/>
            <a:ext cx="1919288" cy="700087"/>
            <a:chOff x="1008" y="1248"/>
            <a:chExt cx="1209" cy="441"/>
          </a:xfrm>
        </p:grpSpPr>
        <p:pic>
          <p:nvPicPr>
            <p:cNvPr id="108591" name="Picture 10" descr="psuBlue">
              <a:extLst>
                <a:ext uri="{FF2B5EF4-FFF2-40B4-BE49-F238E27FC236}">
                  <a16:creationId xmlns:a16="http://schemas.microsoft.com/office/drawing/2014/main" id="{66552DD8-124D-EECE-035A-5192F25A754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t="36174"/>
            <a:stretch>
              <a:fillRect/>
            </a:stretch>
          </p:blipFill>
          <p:spPr bwMode="auto">
            <a:xfrm>
              <a:off x="1008" y="1344"/>
              <a:ext cx="1209"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92" name="Picture 11" descr="psuBlue">
              <a:extLst>
                <a:ext uri="{FF2B5EF4-FFF2-40B4-BE49-F238E27FC236}">
                  <a16:creationId xmlns:a16="http://schemas.microsoft.com/office/drawing/2014/main" id="{23BCFC34-5FF4-70D8-A47F-F57C3AB6A5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r="24934" b="61217"/>
            <a:stretch>
              <a:fillRect/>
            </a:stretch>
          </p:blipFill>
          <p:spPr bwMode="auto">
            <a:xfrm>
              <a:off x="1296" y="1248"/>
              <a:ext cx="50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8554" name="AutoShape 12">
            <a:extLst>
              <a:ext uri="{FF2B5EF4-FFF2-40B4-BE49-F238E27FC236}">
                <a16:creationId xmlns:a16="http://schemas.microsoft.com/office/drawing/2014/main" id="{483E346E-F431-3036-46AA-B4224FAADFF5}"/>
              </a:ext>
            </a:extLst>
          </p:cNvPr>
          <p:cNvSpPr>
            <a:spLocks noChangeArrowheads="1"/>
          </p:cNvSpPr>
          <p:nvPr/>
        </p:nvSpPr>
        <p:spPr bwMode="auto">
          <a:xfrm rot="2069037">
            <a:off x="6727825" y="4876800"/>
            <a:ext cx="454025" cy="381000"/>
          </a:xfrm>
          <a:prstGeom prst="rightArrow">
            <a:avLst>
              <a:gd name="adj1" fmla="val 50000"/>
              <a:gd name="adj2" fmla="val 29792"/>
            </a:avLst>
          </a:prstGeom>
          <a:solidFill>
            <a:srgbClr val="66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nvGrpSpPr>
          <p:cNvPr id="108555" name="Group 13">
            <a:extLst>
              <a:ext uri="{FF2B5EF4-FFF2-40B4-BE49-F238E27FC236}">
                <a16:creationId xmlns:a16="http://schemas.microsoft.com/office/drawing/2014/main" id="{8C50665D-545B-BB05-48F9-86D8F730F6B6}"/>
              </a:ext>
            </a:extLst>
          </p:cNvPr>
          <p:cNvGrpSpPr>
            <a:grpSpLocks/>
          </p:cNvGrpSpPr>
          <p:nvPr/>
        </p:nvGrpSpPr>
        <p:grpSpPr bwMode="auto">
          <a:xfrm>
            <a:off x="2251075" y="1755775"/>
            <a:ext cx="4646613" cy="4089400"/>
            <a:chOff x="1418" y="1106"/>
            <a:chExt cx="2927" cy="2576"/>
          </a:xfrm>
        </p:grpSpPr>
        <p:sp>
          <p:nvSpPr>
            <p:cNvPr id="108557" name="Line 14">
              <a:extLst>
                <a:ext uri="{FF2B5EF4-FFF2-40B4-BE49-F238E27FC236}">
                  <a16:creationId xmlns:a16="http://schemas.microsoft.com/office/drawing/2014/main" id="{5BEE5A7A-3F58-C886-B487-F042C35BB818}"/>
                </a:ext>
              </a:extLst>
            </p:cNvPr>
            <p:cNvSpPr>
              <a:spLocks noChangeShapeType="1"/>
            </p:cNvSpPr>
            <p:nvPr/>
          </p:nvSpPr>
          <p:spPr bwMode="auto">
            <a:xfrm>
              <a:off x="2572" y="1683"/>
              <a:ext cx="0" cy="1999"/>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8558" name="Line 15">
              <a:extLst>
                <a:ext uri="{FF2B5EF4-FFF2-40B4-BE49-F238E27FC236}">
                  <a16:creationId xmlns:a16="http://schemas.microsoft.com/office/drawing/2014/main" id="{45CEEB0E-B1C1-C242-294C-D45493331917}"/>
                </a:ext>
              </a:extLst>
            </p:cNvPr>
            <p:cNvSpPr>
              <a:spLocks noChangeShapeType="1"/>
            </p:cNvSpPr>
            <p:nvPr/>
          </p:nvSpPr>
          <p:spPr bwMode="auto">
            <a:xfrm>
              <a:off x="2637" y="1106"/>
              <a:ext cx="0" cy="2166"/>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08559" name="Picture 16">
              <a:extLst>
                <a:ext uri="{FF2B5EF4-FFF2-40B4-BE49-F238E27FC236}">
                  <a16:creationId xmlns:a16="http://schemas.microsoft.com/office/drawing/2014/main" id="{E3C99A5D-EC57-9ACB-E40B-6D02505D3C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8" y="1147"/>
              <a:ext cx="632" cy="5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8560" name="Picture 17">
              <a:extLst>
                <a:ext uri="{FF2B5EF4-FFF2-40B4-BE49-F238E27FC236}">
                  <a16:creationId xmlns:a16="http://schemas.microsoft.com/office/drawing/2014/main" id="{BFF168EA-4E59-7F39-1ECF-5B10A175D5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8" y="1724"/>
              <a:ext cx="632" cy="5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8561" name="Picture 18">
              <a:extLst>
                <a:ext uri="{FF2B5EF4-FFF2-40B4-BE49-F238E27FC236}">
                  <a16:creationId xmlns:a16="http://schemas.microsoft.com/office/drawing/2014/main" id="{1A3B91EA-F874-670C-5F22-F7C5FE73455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8" y="2305"/>
              <a:ext cx="632" cy="5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8562" name="Picture 19">
              <a:extLst>
                <a:ext uri="{FF2B5EF4-FFF2-40B4-BE49-F238E27FC236}">
                  <a16:creationId xmlns:a16="http://schemas.microsoft.com/office/drawing/2014/main" id="{E3281447-293E-5637-CEDD-0D9EF3A5669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23" y="1148"/>
              <a:ext cx="632" cy="5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8563" name="Picture 20">
              <a:extLst>
                <a:ext uri="{FF2B5EF4-FFF2-40B4-BE49-F238E27FC236}">
                  <a16:creationId xmlns:a16="http://schemas.microsoft.com/office/drawing/2014/main" id="{AC10C0E6-75AD-8162-9364-8D9E8083A1F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23" y="2305"/>
              <a:ext cx="632" cy="5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8564" name="Picture 21">
              <a:extLst>
                <a:ext uri="{FF2B5EF4-FFF2-40B4-BE49-F238E27FC236}">
                  <a16:creationId xmlns:a16="http://schemas.microsoft.com/office/drawing/2014/main" id="{E9FBCD0D-4753-64E0-60F6-EE759A628D0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23" y="2887"/>
              <a:ext cx="632" cy="5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8565" name="Picture 22">
              <a:extLst>
                <a:ext uri="{FF2B5EF4-FFF2-40B4-BE49-F238E27FC236}">
                  <a16:creationId xmlns:a16="http://schemas.microsoft.com/office/drawing/2014/main" id="{E577C9F3-E56A-4AE7-296B-1D43169124F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29" y="1148"/>
              <a:ext cx="632" cy="5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8566" name="Picture 23">
              <a:extLst>
                <a:ext uri="{FF2B5EF4-FFF2-40B4-BE49-F238E27FC236}">
                  <a16:creationId xmlns:a16="http://schemas.microsoft.com/office/drawing/2014/main" id="{57A0136F-FB0D-8A4C-26CC-C986031442D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29" y="2311"/>
              <a:ext cx="632" cy="5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8567" name="Picture 24">
              <a:extLst>
                <a:ext uri="{FF2B5EF4-FFF2-40B4-BE49-F238E27FC236}">
                  <a16:creationId xmlns:a16="http://schemas.microsoft.com/office/drawing/2014/main" id="{E4B808C5-DC1A-F14C-D9CA-FE01B03A025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47" y="1164"/>
              <a:ext cx="632" cy="5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8568" name="Picture 25">
              <a:extLst>
                <a:ext uri="{FF2B5EF4-FFF2-40B4-BE49-F238E27FC236}">
                  <a16:creationId xmlns:a16="http://schemas.microsoft.com/office/drawing/2014/main" id="{7286A872-A2DA-2034-C9CB-EEB20A44C83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47" y="2311"/>
              <a:ext cx="632" cy="5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8569" name="Picture 26">
              <a:extLst>
                <a:ext uri="{FF2B5EF4-FFF2-40B4-BE49-F238E27FC236}">
                  <a16:creationId xmlns:a16="http://schemas.microsoft.com/office/drawing/2014/main" id="{45A4062E-5BFD-9D5F-6860-FCDA8D9209C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7" y="1729"/>
              <a:ext cx="632" cy="5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8570" name="Picture 27">
              <a:extLst>
                <a:ext uri="{FF2B5EF4-FFF2-40B4-BE49-F238E27FC236}">
                  <a16:creationId xmlns:a16="http://schemas.microsoft.com/office/drawing/2014/main" id="{7554ABDD-9F5C-7D67-6194-AFDF4DDEDD4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47" y="2892"/>
              <a:ext cx="632" cy="5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8571" name="Text Box 28">
              <a:extLst>
                <a:ext uri="{FF2B5EF4-FFF2-40B4-BE49-F238E27FC236}">
                  <a16:creationId xmlns:a16="http://schemas.microsoft.com/office/drawing/2014/main" id="{366FCDA5-11FC-3530-F2A4-C2D4585DD3CC}"/>
                </a:ext>
              </a:extLst>
            </p:cNvPr>
            <p:cNvSpPr txBox="1">
              <a:spLocks noChangeArrowheads="1"/>
            </p:cNvSpPr>
            <p:nvPr/>
          </p:nvSpPr>
          <p:spPr bwMode="auto">
            <a:xfrm>
              <a:off x="2343" y="3308"/>
              <a:ext cx="632"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BH</a:t>
              </a:r>
              <a:r>
                <a:rPr kumimoji="0" lang="en-US" altLang="en-US" sz="1400" b="0" i="0" u="none" strike="noStrike" kern="1200" cap="none" spc="0" normalizeH="0" baseline="-2500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r>
                <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OH</a:t>
              </a:r>
              <a:r>
                <a:rPr kumimoji="0" lang="en-US" altLang="en-US" sz="1400" b="0" i="0" u="none" strike="noStrike" kern="1200" cap="none" spc="0" normalizeH="0" baseline="3000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08572" name="Text Box 29">
              <a:extLst>
                <a:ext uri="{FF2B5EF4-FFF2-40B4-BE49-F238E27FC236}">
                  <a16:creationId xmlns:a16="http://schemas.microsoft.com/office/drawing/2014/main" id="{477C989A-0E8A-87B0-F1EB-49363809E62A}"/>
                </a:ext>
              </a:extLst>
            </p:cNvPr>
            <p:cNvSpPr txBox="1">
              <a:spLocks noChangeArrowheads="1"/>
            </p:cNvSpPr>
            <p:nvPr/>
          </p:nvSpPr>
          <p:spPr bwMode="auto">
            <a:xfrm>
              <a:off x="3635" y="3308"/>
              <a:ext cx="566"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BO</a:t>
              </a:r>
              <a:r>
                <a:rPr kumimoji="0" lang="en-US" altLang="en-US" sz="1400" b="0" i="0" u="none" strike="noStrike" kern="1200" cap="none" spc="0" normalizeH="0" baseline="-2500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r>
                <a:rPr kumimoji="0" lang="en-US" altLang="en-US" sz="1400" b="0" i="0" u="none" strike="noStrike" kern="1200" cap="none" spc="0" normalizeH="0" baseline="3000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pic>
          <p:nvPicPr>
            <p:cNvPr id="108573" name="Picture 30">
              <a:extLst>
                <a:ext uri="{FF2B5EF4-FFF2-40B4-BE49-F238E27FC236}">
                  <a16:creationId xmlns:a16="http://schemas.microsoft.com/office/drawing/2014/main" id="{FED59411-5E84-51C3-5FF2-FE00D2079A9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29" y="2892"/>
              <a:ext cx="632" cy="5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8574" name="Text Box 31">
              <a:extLst>
                <a:ext uri="{FF2B5EF4-FFF2-40B4-BE49-F238E27FC236}">
                  <a16:creationId xmlns:a16="http://schemas.microsoft.com/office/drawing/2014/main" id="{F6C36D74-C5EE-4FD2-8C8B-9BCEF0D6D086}"/>
                </a:ext>
              </a:extLst>
            </p:cNvPr>
            <p:cNvSpPr txBox="1">
              <a:spLocks noChangeArrowheads="1"/>
            </p:cNvSpPr>
            <p:nvPr/>
          </p:nvSpPr>
          <p:spPr bwMode="auto">
            <a:xfrm>
              <a:off x="2990" y="3308"/>
              <a:ext cx="745"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BOOH</a:t>
              </a:r>
              <a:r>
                <a:rPr kumimoji="0" lang="en-US" altLang="en-US" sz="1400" b="0" i="0" u="none" strike="noStrike" kern="1200" cap="none" spc="0" normalizeH="0" baseline="3000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pic>
          <p:nvPicPr>
            <p:cNvPr id="108575" name="Picture 32">
              <a:extLst>
                <a:ext uri="{FF2B5EF4-FFF2-40B4-BE49-F238E27FC236}">
                  <a16:creationId xmlns:a16="http://schemas.microsoft.com/office/drawing/2014/main" id="{57045804-395D-A1CA-FD0B-BB536B4F5AB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24" y="1729"/>
              <a:ext cx="632" cy="5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8576" name="Picture 33">
              <a:extLst>
                <a:ext uri="{FF2B5EF4-FFF2-40B4-BE49-F238E27FC236}">
                  <a16:creationId xmlns:a16="http://schemas.microsoft.com/office/drawing/2014/main" id="{B1EA2B67-D8EB-CE6C-7FA9-6D1BBD45EFE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829" y="1729"/>
              <a:ext cx="632" cy="5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8577" name="Picture 34">
              <a:extLst>
                <a:ext uri="{FF2B5EF4-FFF2-40B4-BE49-F238E27FC236}">
                  <a16:creationId xmlns:a16="http://schemas.microsoft.com/office/drawing/2014/main" id="{34BB0A6A-D931-C6F2-6FFF-E682292950D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18" y="2892"/>
              <a:ext cx="633" cy="5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8578" name="Text Box 35">
              <a:extLst>
                <a:ext uri="{FF2B5EF4-FFF2-40B4-BE49-F238E27FC236}">
                  <a16:creationId xmlns:a16="http://schemas.microsoft.com/office/drawing/2014/main" id="{A5329F5D-0B14-5AA8-FA5C-24AF99CC3134}"/>
                </a:ext>
              </a:extLst>
            </p:cNvPr>
            <p:cNvSpPr txBox="1">
              <a:spLocks noChangeArrowheads="1"/>
            </p:cNvSpPr>
            <p:nvPr/>
          </p:nvSpPr>
          <p:spPr bwMode="auto">
            <a:xfrm>
              <a:off x="1572" y="3308"/>
              <a:ext cx="480"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BH</a:t>
              </a:r>
              <a:r>
                <a:rPr kumimoji="0" lang="en-US" altLang="en-US" sz="1400" b="0" i="0" u="none" strike="noStrike" kern="1200" cap="none" spc="0" normalizeH="0" baseline="3000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08579" name="Text Box 36">
              <a:extLst>
                <a:ext uri="{FF2B5EF4-FFF2-40B4-BE49-F238E27FC236}">
                  <a16:creationId xmlns:a16="http://schemas.microsoft.com/office/drawing/2014/main" id="{CC8CE98A-FBB5-9C90-211E-447F9E812920}"/>
                </a:ext>
              </a:extLst>
            </p:cNvPr>
            <p:cNvSpPr txBox="1">
              <a:spLocks noChangeArrowheads="1"/>
            </p:cNvSpPr>
            <p:nvPr/>
          </p:nvSpPr>
          <p:spPr bwMode="auto">
            <a:xfrm>
              <a:off x="1572" y="2734"/>
              <a:ext cx="624"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BH</a:t>
              </a:r>
              <a:r>
                <a:rPr kumimoji="0" lang="en-US" altLang="en-US" sz="1400" b="0" i="0" u="none" strike="noStrike" kern="1200" cap="none" spc="0" normalizeH="0" baseline="-2500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r>
                <a:rPr kumimoji="0" lang="en-US" altLang="en-US" sz="1400" b="0" i="0" u="none" strike="noStrike" kern="1200" cap="none" spc="0" normalizeH="0" baseline="3000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08580" name="Text Box 37">
              <a:extLst>
                <a:ext uri="{FF2B5EF4-FFF2-40B4-BE49-F238E27FC236}">
                  <a16:creationId xmlns:a16="http://schemas.microsoft.com/office/drawing/2014/main" id="{09605473-AF05-92D5-BF77-672575ADF321}"/>
                </a:ext>
              </a:extLst>
            </p:cNvPr>
            <p:cNvSpPr txBox="1">
              <a:spLocks noChangeArrowheads="1"/>
            </p:cNvSpPr>
            <p:nvPr/>
          </p:nvSpPr>
          <p:spPr bwMode="auto">
            <a:xfrm>
              <a:off x="2343" y="2734"/>
              <a:ext cx="728"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BH</a:t>
              </a:r>
              <a:r>
                <a:rPr kumimoji="0" lang="en-US" altLang="en-US" sz="1400" b="0" i="0" u="none" strike="noStrike" kern="1200" cap="none" spc="0" normalizeH="0" baseline="-2500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r>
                <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OH</a:t>
              </a:r>
              <a:r>
                <a:rPr kumimoji="0" lang="en-US" altLang="en-US" sz="1400" b="0" i="0" u="none" strike="noStrike" kern="1200" cap="none" spc="0" normalizeH="0" baseline="3000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08581" name="Text Box 38">
              <a:extLst>
                <a:ext uri="{FF2B5EF4-FFF2-40B4-BE49-F238E27FC236}">
                  <a16:creationId xmlns:a16="http://schemas.microsoft.com/office/drawing/2014/main" id="{A9228E9C-41F5-01CB-9D32-64D64F66353D}"/>
                </a:ext>
              </a:extLst>
            </p:cNvPr>
            <p:cNvSpPr txBox="1">
              <a:spLocks noChangeArrowheads="1"/>
            </p:cNvSpPr>
            <p:nvPr/>
          </p:nvSpPr>
          <p:spPr bwMode="auto">
            <a:xfrm>
              <a:off x="2990" y="2734"/>
              <a:ext cx="418"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BHO</a:t>
              </a:r>
              <a:r>
                <a:rPr kumimoji="0" lang="en-US" altLang="en-US" sz="1400" b="0" i="0" u="none" strike="noStrike" kern="1200" cap="none" spc="0" normalizeH="0" baseline="3000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08582" name="Text Box 39">
              <a:extLst>
                <a:ext uri="{FF2B5EF4-FFF2-40B4-BE49-F238E27FC236}">
                  <a16:creationId xmlns:a16="http://schemas.microsoft.com/office/drawing/2014/main" id="{B7CE55D1-528B-2D8E-ED83-8BFA17B61F15}"/>
                </a:ext>
              </a:extLst>
            </p:cNvPr>
            <p:cNvSpPr txBox="1">
              <a:spLocks noChangeArrowheads="1"/>
            </p:cNvSpPr>
            <p:nvPr/>
          </p:nvSpPr>
          <p:spPr bwMode="auto">
            <a:xfrm>
              <a:off x="3635" y="2735"/>
              <a:ext cx="518"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B(OH)</a:t>
              </a:r>
              <a:r>
                <a:rPr kumimoji="0" lang="en-US" altLang="en-US" sz="1400" b="0" i="0" u="none" strike="noStrike" kern="1200" cap="none" spc="0" normalizeH="0" baseline="-2500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r>
                <a:rPr kumimoji="0" lang="en-US" altLang="en-US" sz="1400" b="0" i="0" u="none" strike="noStrike" kern="1200" cap="none" spc="0" normalizeH="0" baseline="3000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p>
          </p:txBody>
        </p:sp>
        <p:sp>
          <p:nvSpPr>
            <p:cNvPr id="108583" name="Text Box 40">
              <a:extLst>
                <a:ext uri="{FF2B5EF4-FFF2-40B4-BE49-F238E27FC236}">
                  <a16:creationId xmlns:a16="http://schemas.microsoft.com/office/drawing/2014/main" id="{80B00CB7-2F94-7604-6795-37158268CCA7}"/>
                </a:ext>
              </a:extLst>
            </p:cNvPr>
            <p:cNvSpPr txBox="1">
              <a:spLocks noChangeArrowheads="1"/>
            </p:cNvSpPr>
            <p:nvPr/>
          </p:nvSpPr>
          <p:spPr bwMode="auto">
            <a:xfrm>
              <a:off x="1572" y="2156"/>
              <a:ext cx="624"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BH</a:t>
              </a:r>
              <a:r>
                <a:rPr kumimoji="0" lang="en-US" altLang="en-US" sz="1400" b="0" i="0" u="none" strike="noStrike" kern="1200" cap="none" spc="0" normalizeH="0" baseline="-2500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r>
                <a:rPr kumimoji="0" lang="en-US" altLang="en-US" sz="1400" b="0" i="0" u="none" strike="noStrike" kern="1200" cap="none" spc="0" normalizeH="0" baseline="3000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08584" name="Text Box 41">
              <a:extLst>
                <a:ext uri="{FF2B5EF4-FFF2-40B4-BE49-F238E27FC236}">
                  <a16:creationId xmlns:a16="http://schemas.microsoft.com/office/drawing/2014/main" id="{1898520B-C872-5B6E-791B-DFD7058BC241}"/>
                </a:ext>
              </a:extLst>
            </p:cNvPr>
            <p:cNvSpPr txBox="1">
              <a:spLocks noChangeArrowheads="1"/>
            </p:cNvSpPr>
            <p:nvPr/>
          </p:nvSpPr>
          <p:spPr bwMode="auto">
            <a:xfrm>
              <a:off x="3635" y="2156"/>
              <a:ext cx="614"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BHOOH</a:t>
              </a:r>
              <a:r>
                <a:rPr kumimoji="0" lang="en-US" altLang="en-US" sz="1400" b="0" i="0" u="none" strike="noStrike" kern="1200" cap="none" spc="0" normalizeH="0" baseline="3000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08585" name="Text Box 42">
              <a:extLst>
                <a:ext uri="{FF2B5EF4-FFF2-40B4-BE49-F238E27FC236}">
                  <a16:creationId xmlns:a16="http://schemas.microsoft.com/office/drawing/2014/main" id="{C324E026-C79C-25D2-3475-2F73778E87B9}"/>
                </a:ext>
              </a:extLst>
            </p:cNvPr>
            <p:cNvSpPr txBox="1">
              <a:spLocks noChangeArrowheads="1"/>
            </p:cNvSpPr>
            <p:nvPr/>
          </p:nvSpPr>
          <p:spPr bwMode="auto">
            <a:xfrm>
              <a:off x="2343" y="2156"/>
              <a:ext cx="272" cy="32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BO</a:t>
              </a:r>
              <a:r>
                <a:rPr kumimoji="0" lang="en-US" altLang="en-US" sz="1400" b="0" i="0" u="none" strike="noStrike" kern="1200" cap="none" spc="0" normalizeH="0" baseline="3000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08586" name="Text Box 43">
              <a:extLst>
                <a:ext uri="{FF2B5EF4-FFF2-40B4-BE49-F238E27FC236}">
                  <a16:creationId xmlns:a16="http://schemas.microsoft.com/office/drawing/2014/main" id="{018DF005-7B64-B96D-17BB-48FBD14BC3F6}"/>
                </a:ext>
              </a:extLst>
            </p:cNvPr>
            <p:cNvSpPr txBox="1">
              <a:spLocks noChangeArrowheads="1"/>
            </p:cNvSpPr>
            <p:nvPr/>
          </p:nvSpPr>
          <p:spPr bwMode="auto">
            <a:xfrm>
              <a:off x="2990" y="2156"/>
              <a:ext cx="491"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BOH</a:t>
              </a:r>
              <a:r>
                <a:rPr kumimoji="0" lang="en-US" altLang="en-US" sz="1400" b="0" i="0" u="none" strike="noStrike" kern="1200" cap="none" spc="0" normalizeH="0" baseline="3000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08587" name="Text Box 44">
              <a:extLst>
                <a:ext uri="{FF2B5EF4-FFF2-40B4-BE49-F238E27FC236}">
                  <a16:creationId xmlns:a16="http://schemas.microsoft.com/office/drawing/2014/main" id="{054D6E17-7742-B84A-2CB1-DD450886BE94}"/>
                </a:ext>
              </a:extLst>
            </p:cNvPr>
            <p:cNvSpPr txBox="1">
              <a:spLocks noChangeArrowheads="1"/>
            </p:cNvSpPr>
            <p:nvPr/>
          </p:nvSpPr>
          <p:spPr bwMode="auto">
            <a:xfrm>
              <a:off x="1572" y="1597"/>
              <a:ext cx="576"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BH</a:t>
              </a:r>
              <a:r>
                <a:rPr kumimoji="0" lang="en-US" altLang="en-US" sz="1400" b="0" i="0" u="none" strike="noStrike" kern="1200" cap="none" spc="0" normalizeH="0" baseline="-25000" noProof="0">
                  <a:ln>
                    <a:noFill/>
                  </a:ln>
                  <a:solidFill>
                    <a:srgbClr val="FFFFFF"/>
                  </a:solidFill>
                  <a:effectLst/>
                  <a:uLnTx/>
                  <a:uFillTx/>
                  <a:latin typeface="Times New Roman" panose="02020603050405020304" pitchFamily="18" charset="0"/>
                  <a:ea typeface="+mn-ea"/>
                  <a:cs typeface="Times New Roman" panose="02020603050405020304" pitchFamily="18" charset="0"/>
                </a:rPr>
                <a:t>4</a:t>
              </a:r>
              <a:r>
                <a:rPr kumimoji="0" lang="en-US" altLang="en-US" sz="1400" b="0" i="0" u="none" strike="noStrike" kern="1200" cap="none" spc="0" normalizeH="0" baseline="3000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08588" name="Text Box 45">
              <a:extLst>
                <a:ext uri="{FF2B5EF4-FFF2-40B4-BE49-F238E27FC236}">
                  <a16:creationId xmlns:a16="http://schemas.microsoft.com/office/drawing/2014/main" id="{4E09AA7B-E825-063C-7D63-CC90017AC364}"/>
                </a:ext>
              </a:extLst>
            </p:cNvPr>
            <p:cNvSpPr txBox="1">
              <a:spLocks noChangeArrowheads="1"/>
            </p:cNvSpPr>
            <p:nvPr/>
          </p:nvSpPr>
          <p:spPr bwMode="auto">
            <a:xfrm>
              <a:off x="2343" y="1597"/>
              <a:ext cx="344"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H</a:t>
              </a:r>
              <a:r>
                <a:rPr kumimoji="0" lang="en-US" altLang="en-US" sz="1400" b="0" i="0" u="none" strike="noStrike" kern="1200" cap="none" spc="0" normalizeH="0" baseline="3000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08589" name="Text Box 46">
              <a:extLst>
                <a:ext uri="{FF2B5EF4-FFF2-40B4-BE49-F238E27FC236}">
                  <a16:creationId xmlns:a16="http://schemas.microsoft.com/office/drawing/2014/main" id="{8875E4AF-A43D-1283-8964-3FDEC4FA1734}"/>
                </a:ext>
              </a:extLst>
            </p:cNvPr>
            <p:cNvSpPr txBox="1">
              <a:spLocks noChangeArrowheads="1"/>
            </p:cNvSpPr>
            <p:nvPr/>
          </p:nvSpPr>
          <p:spPr bwMode="auto">
            <a:xfrm>
              <a:off x="2990" y="1597"/>
              <a:ext cx="457"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BH</a:t>
              </a:r>
              <a:r>
                <a:rPr kumimoji="0" lang="en-US" altLang="en-US" sz="1400" b="0" i="0" u="none" strike="noStrike" kern="1200" cap="none" spc="0" normalizeH="0" baseline="-2500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r>
                <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O</a:t>
              </a:r>
              <a:r>
                <a:rPr kumimoji="0" lang="en-US" altLang="en-US" sz="1400" b="0" i="0" u="none" strike="noStrike" kern="1200" cap="none" spc="0" normalizeH="0" baseline="3000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08590" name="Text Box 47">
              <a:extLst>
                <a:ext uri="{FF2B5EF4-FFF2-40B4-BE49-F238E27FC236}">
                  <a16:creationId xmlns:a16="http://schemas.microsoft.com/office/drawing/2014/main" id="{AED0F5E7-0F6A-3B4B-C28C-88120D6D680A}"/>
                </a:ext>
              </a:extLst>
            </p:cNvPr>
            <p:cNvSpPr txBox="1">
              <a:spLocks noChangeArrowheads="1"/>
            </p:cNvSpPr>
            <p:nvPr/>
          </p:nvSpPr>
          <p:spPr bwMode="auto">
            <a:xfrm>
              <a:off x="3635" y="1614"/>
              <a:ext cx="710" cy="1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BH(OH)</a:t>
              </a:r>
              <a:r>
                <a:rPr kumimoji="0" lang="en-US" altLang="en-US" sz="1400" b="0" i="0" u="none" strike="noStrike" kern="1200" cap="none" spc="0" normalizeH="0" baseline="-2500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r>
                <a:rPr kumimoji="0" lang="en-US" altLang="en-US" sz="1400" b="0" i="0" u="none" strike="noStrike" kern="1200" cap="none" spc="0" normalizeH="0" baseline="3000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p>
          </p:txBody>
        </p:sp>
      </p:grpSp>
      <p:sp>
        <p:nvSpPr>
          <p:cNvPr id="108556" name="Text Box 48">
            <a:extLst>
              <a:ext uri="{FF2B5EF4-FFF2-40B4-BE49-F238E27FC236}">
                <a16:creationId xmlns:a16="http://schemas.microsoft.com/office/drawing/2014/main" id="{3FCA3150-B5D4-D877-8E04-9C70DC930BDE}"/>
              </a:ext>
            </a:extLst>
          </p:cNvPr>
          <p:cNvSpPr txBox="1">
            <a:spLocks noChangeArrowheads="1"/>
          </p:cNvSpPr>
          <p:nvPr/>
        </p:nvSpPr>
        <p:spPr bwMode="auto">
          <a:xfrm>
            <a:off x="-12700" y="6145213"/>
            <a:ext cx="7086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Assumption – all adsorbates can access there most stable configuration</a:t>
            </a:r>
          </a:p>
        </p:txBody>
      </p:sp>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a:extLst>
              <a:ext uri="{FF2B5EF4-FFF2-40B4-BE49-F238E27FC236}">
                <a16:creationId xmlns:a16="http://schemas.microsoft.com/office/drawing/2014/main" id="{B6AC3FBD-2AAD-7A42-B1A4-C8F11E6A5356}"/>
              </a:ext>
            </a:extLst>
          </p:cNvPr>
          <p:cNvSpPr txBox="1">
            <a:spLocks noChangeArrowheads="1"/>
          </p:cNvSpPr>
          <p:nvPr/>
        </p:nvSpPr>
        <p:spPr bwMode="auto">
          <a:xfrm>
            <a:off x="0" y="-76200"/>
            <a:ext cx="9140825"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96" tIns="45700" rIns="91396" bIns="45700"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3600" b="1" i="0" u="none" strike="noStrike" kern="1200" cap="none" spc="0" normalizeH="0" baseline="0" noProof="0">
                <a:ln>
                  <a:noFill/>
                </a:ln>
                <a:solidFill>
                  <a:srgbClr val="FFFF00"/>
                </a:solidFill>
                <a:effectLst/>
                <a:uLnTx/>
                <a:uFillTx/>
                <a:latin typeface="Times New Roman" panose="02020603050405020304" pitchFamily="18" charset="0"/>
                <a:ea typeface="+mn-ea"/>
                <a:cs typeface="Times New Roman" panose="02020603050405020304" pitchFamily="18" charset="0"/>
              </a:rPr>
              <a:t>Minimum Energy Path over Au(111)</a:t>
            </a:r>
          </a:p>
        </p:txBody>
      </p:sp>
      <p:sp>
        <p:nvSpPr>
          <p:cNvPr id="110595" name="Text Box 3">
            <a:extLst>
              <a:ext uri="{FF2B5EF4-FFF2-40B4-BE49-F238E27FC236}">
                <a16:creationId xmlns:a16="http://schemas.microsoft.com/office/drawing/2014/main" id="{7042E2F4-5667-514A-485D-262A1D4D8977}"/>
              </a:ext>
            </a:extLst>
          </p:cNvPr>
          <p:cNvSpPr txBox="1">
            <a:spLocks noChangeArrowheads="1"/>
          </p:cNvSpPr>
          <p:nvPr/>
        </p:nvSpPr>
        <p:spPr bwMode="auto">
          <a:xfrm rot="-5400000">
            <a:off x="-1226343" y="3512343"/>
            <a:ext cx="2971800" cy="36671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9050" algn="ctr">
                <a:solidFill>
                  <a:srgbClr val="00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800" b="1" i="0" u="none" strike="noStrike" kern="1200" cap="none" spc="0" normalizeH="0" baseline="0" noProof="0">
                <a:ln>
                  <a:noFill/>
                </a:ln>
                <a:solidFill>
                  <a:srgbClr val="FFFFCC"/>
                </a:solidFill>
                <a:effectLst/>
                <a:uLnTx/>
                <a:uFillTx/>
                <a:latin typeface="Arial" panose="020B0604020202020204" pitchFamily="34" charset="0"/>
                <a:ea typeface="+mn-ea"/>
                <a:cs typeface="Times New Roman" panose="02020603050405020304" pitchFamily="18" charset="0"/>
              </a:rPr>
              <a:t>Relative energy (eV)</a:t>
            </a:r>
          </a:p>
        </p:txBody>
      </p:sp>
      <p:sp>
        <p:nvSpPr>
          <p:cNvPr id="110596" name="Line 4">
            <a:extLst>
              <a:ext uri="{FF2B5EF4-FFF2-40B4-BE49-F238E27FC236}">
                <a16:creationId xmlns:a16="http://schemas.microsoft.com/office/drawing/2014/main" id="{942B026F-6B94-A732-6257-2CCFE0425217}"/>
              </a:ext>
            </a:extLst>
          </p:cNvPr>
          <p:cNvSpPr>
            <a:spLocks noChangeShapeType="1"/>
          </p:cNvSpPr>
          <p:nvPr/>
        </p:nvSpPr>
        <p:spPr bwMode="auto">
          <a:xfrm flipH="1" flipV="1">
            <a:off x="914400" y="609600"/>
            <a:ext cx="25400" cy="5434013"/>
          </a:xfrm>
          <a:prstGeom prst="line">
            <a:avLst/>
          </a:prstGeom>
          <a:noFill/>
          <a:ln w="38100">
            <a:solidFill>
              <a:srgbClr val="FFFF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597" name="Line 5">
            <a:extLst>
              <a:ext uri="{FF2B5EF4-FFF2-40B4-BE49-F238E27FC236}">
                <a16:creationId xmlns:a16="http://schemas.microsoft.com/office/drawing/2014/main" id="{A0E903EA-D306-C348-4C02-0003A7FC62E2}"/>
              </a:ext>
            </a:extLst>
          </p:cNvPr>
          <p:cNvSpPr>
            <a:spLocks noChangeShapeType="1"/>
          </p:cNvSpPr>
          <p:nvPr/>
        </p:nvSpPr>
        <p:spPr bwMode="auto">
          <a:xfrm flipV="1">
            <a:off x="914400" y="6019800"/>
            <a:ext cx="7543800" cy="31750"/>
          </a:xfrm>
          <a:prstGeom prst="line">
            <a:avLst/>
          </a:prstGeom>
          <a:noFill/>
          <a:ln w="38100">
            <a:solidFill>
              <a:srgbClr val="FFFF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598" name="Text Box 6">
            <a:extLst>
              <a:ext uri="{FF2B5EF4-FFF2-40B4-BE49-F238E27FC236}">
                <a16:creationId xmlns:a16="http://schemas.microsoft.com/office/drawing/2014/main" id="{5DF461E0-BFB1-49C5-CB84-4C4EBB4AC106}"/>
              </a:ext>
            </a:extLst>
          </p:cNvPr>
          <p:cNvSpPr txBox="1">
            <a:spLocks noChangeArrowheads="1"/>
          </p:cNvSpPr>
          <p:nvPr/>
        </p:nvSpPr>
        <p:spPr bwMode="auto">
          <a:xfrm>
            <a:off x="2662238" y="6048375"/>
            <a:ext cx="2622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96" tIns="45700" rIns="91396" bIns="4570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CC"/>
                </a:solidFill>
                <a:effectLst/>
                <a:uLnTx/>
                <a:uFillTx/>
                <a:latin typeface="Arial" panose="020B0604020202020204" pitchFamily="34" charset="0"/>
                <a:ea typeface="+mn-ea"/>
                <a:cs typeface="Times New Roman" panose="02020603050405020304" pitchFamily="18" charset="0"/>
              </a:rPr>
              <a:t>Borohydride oxidation</a:t>
            </a:r>
          </a:p>
        </p:txBody>
      </p:sp>
      <p:sp>
        <p:nvSpPr>
          <p:cNvPr id="110599" name="Line 7">
            <a:extLst>
              <a:ext uri="{FF2B5EF4-FFF2-40B4-BE49-F238E27FC236}">
                <a16:creationId xmlns:a16="http://schemas.microsoft.com/office/drawing/2014/main" id="{3B26B4FB-DE62-19A8-B9C2-3CB566C1A9D7}"/>
              </a:ext>
            </a:extLst>
          </p:cNvPr>
          <p:cNvSpPr>
            <a:spLocks noChangeShapeType="1"/>
          </p:cNvSpPr>
          <p:nvPr/>
        </p:nvSpPr>
        <p:spPr bwMode="auto">
          <a:xfrm>
            <a:off x="777875" y="1576388"/>
            <a:ext cx="220663" cy="0"/>
          </a:xfrm>
          <a:prstGeom prst="line">
            <a:avLst/>
          </a:prstGeom>
          <a:noFill/>
          <a:ln w="9525">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00" name="Text Box 8">
            <a:extLst>
              <a:ext uri="{FF2B5EF4-FFF2-40B4-BE49-F238E27FC236}">
                <a16:creationId xmlns:a16="http://schemas.microsoft.com/office/drawing/2014/main" id="{DF3C492C-0F1C-33FF-319B-0E391ED304A6}"/>
              </a:ext>
            </a:extLst>
          </p:cNvPr>
          <p:cNvSpPr txBox="1">
            <a:spLocks noChangeArrowheads="1"/>
          </p:cNvSpPr>
          <p:nvPr/>
        </p:nvSpPr>
        <p:spPr bwMode="auto">
          <a:xfrm>
            <a:off x="495300" y="1481138"/>
            <a:ext cx="395288"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96" tIns="45700" rIns="91396" bIns="4570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rPr>
              <a:t>0.0</a:t>
            </a:r>
          </a:p>
        </p:txBody>
      </p:sp>
      <p:sp>
        <p:nvSpPr>
          <p:cNvPr id="110601" name="Line 9">
            <a:extLst>
              <a:ext uri="{FF2B5EF4-FFF2-40B4-BE49-F238E27FC236}">
                <a16:creationId xmlns:a16="http://schemas.microsoft.com/office/drawing/2014/main" id="{38DBE93D-DB3B-AB2D-6765-35D856925FDE}"/>
              </a:ext>
            </a:extLst>
          </p:cNvPr>
          <p:cNvSpPr>
            <a:spLocks noChangeShapeType="1"/>
          </p:cNvSpPr>
          <p:nvPr/>
        </p:nvSpPr>
        <p:spPr bwMode="auto">
          <a:xfrm>
            <a:off x="777875" y="2187575"/>
            <a:ext cx="220663" cy="0"/>
          </a:xfrm>
          <a:prstGeom prst="line">
            <a:avLst/>
          </a:prstGeom>
          <a:noFill/>
          <a:ln w="9525">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02" name="Text Box 10">
            <a:extLst>
              <a:ext uri="{FF2B5EF4-FFF2-40B4-BE49-F238E27FC236}">
                <a16:creationId xmlns:a16="http://schemas.microsoft.com/office/drawing/2014/main" id="{3439BFAD-F088-0E67-EE39-DE00617A63D5}"/>
              </a:ext>
            </a:extLst>
          </p:cNvPr>
          <p:cNvSpPr txBox="1">
            <a:spLocks noChangeArrowheads="1"/>
          </p:cNvSpPr>
          <p:nvPr/>
        </p:nvSpPr>
        <p:spPr bwMode="auto">
          <a:xfrm>
            <a:off x="450850" y="2070100"/>
            <a:ext cx="3937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96" tIns="45700" rIns="91396" bIns="4570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rPr>
              <a:t>-1.0</a:t>
            </a:r>
          </a:p>
        </p:txBody>
      </p:sp>
      <p:sp>
        <p:nvSpPr>
          <p:cNvPr id="110603" name="Line 11">
            <a:extLst>
              <a:ext uri="{FF2B5EF4-FFF2-40B4-BE49-F238E27FC236}">
                <a16:creationId xmlns:a16="http://schemas.microsoft.com/office/drawing/2014/main" id="{B50C1142-F019-6060-9E6E-85B310816F1B}"/>
              </a:ext>
            </a:extLst>
          </p:cNvPr>
          <p:cNvSpPr>
            <a:spLocks noChangeShapeType="1"/>
          </p:cNvSpPr>
          <p:nvPr/>
        </p:nvSpPr>
        <p:spPr bwMode="auto">
          <a:xfrm>
            <a:off x="777875" y="2879725"/>
            <a:ext cx="220663" cy="0"/>
          </a:xfrm>
          <a:prstGeom prst="line">
            <a:avLst/>
          </a:prstGeom>
          <a:noFill/>
          <a:ln w="9525">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04" name="Text Box 12">
            <a:extLst>
              <a:ext uri="{FF2B5EF4-FFF2-40B4-BE49-F238E27FC236}">
                <a16:creationId xmlns:a16="http://schemas.microsoft.com/office/drawing/2014/main" id="{A8D486E8-639C-24D6-2908-FD7243211D84}"/>
              </a:ext>
            </a:extLst>
          </p:cNvPr>
          <p:cNvSpPr txBox="1">
            <a:spLocks noChangeArrowheads="1"/>
          </p:cNvSpPr>
          <p:nvPr/>
        </p:nvSpPr>
        <p:spPr bwMode="auto">
          <a:xfrm>
            <a:off x="450850" y="2760663"/>
            <a:ext cx="3937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96" tIns="45700" rIns="91396" bIns="4570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rPr>
              <a:t>-2.0</a:t>
            </a:r>
          </a:p>
        </p:txBody>
      </p:sp>
      <p:sp>
        <p:nvSpPr>
          <p:cNvPr id="110605" name="Text Box 13">
            <a:extLst>
              <a:ext uri="{FF2B5EF4-FFF2-40B4-BE49-F238E27FC236}">
                <a16:creationId xmlns:a16="http://schemas.microsoft.com/office/drawing/2014/main" id="{D5479167-E817-6826-7C76-D275A7F43D2D}"/>
              </a:ext>
            </a:extLst>
          </p:cNvPr>
          <p:cNvSpPr txBox="1">
            <a:spLocks noChangeArrowheads="1"/>
          </p:cNvSpPr>
          <p:nvPr/>
        </p:nvSpPr>
        <p:spPr bwMode="auto">
          <a:xfrm>
            <a:off x="450850" y="3416300"/>
            <a:ext cx="3937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96" tIns="45700" rIns="91396" bIns="4570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rPr>
              <a:t>-3.0</a:t>
            </a:r>
          </a:p>
        </p:txBody>
      </p:sp>
      <p:sp>
        <p:nvSpPr>
          <p:cNvPr id="110606" name="Text Box 14">
            <a:extLst>
              <a:ext uri="{FF2B5EF4-FFF2-40B4-BE49-F238E27FC236}">
                <a16:creationId xmlns:a16="http://schemas.microsoft.com/office/drawing/2014/main" id="{BBD9BBC4-CC7E-4D85-48D1-C58DE3995D2E}"/>
              </a:ext>
            </a:extLst>
          </p:cNvPr>
          <p:cNvSpPr txBox="1">
            <a:spLocks noChangeArrowheads="1"/>
          </p:cNvSpPr>
          <p:nvPr/>
        </p:nvSpPr>
        <p:spPr bwMode="auto">
          <a:xfrm>
            <a:off x="450850" y="4084638"/>
            <a:ext cx="3937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96" tIns="45700" rIns="91396" bIns="4570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rPr>
              <a:t>-4.0</a:t>
            </a:r>
          </a:p>
        </p:txBody>
      </p:sp>
      <p:sp>
        <p:nvSpPr>
          <p:cNvPr id="110607" name="Line 15">
            <a:extLst>
              <a:ext uri="{FF2B5EF4-FFF2-40B4-BE49-F238E27FC236}">
                <a16:creationId xmlns:a16="http://schemas.microsoft.com/office/drawing/2014/main" id="{F3D7DDEA-01A6-DB67-9308-4BCB06056785}"/>
              </a:ext>
            </a:extLst>
          </p:cNvPr>
          <p:cNvSpPr>
            <a:spLocks noChangeShapeType="1"/>
          </p:cNvSpPr>
          <p:nvPr/>
        </p:nvSpPr>
        <p:spPr bwMode="auto">
          <a:xfrm>
            <a:off x="777875" y="3524250"/>
            <a:ext cx="220663" cy="0"/>
          </a:xfrm>
          <a:prstGeom prst="line">
            <a:avLst/>
          </a:prstGeom>
          <a:noFill/>
          <a:ln w="9525">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08" name="Line 16">
            <a:extLst>
              <a:ext uri="{FF2B5EF4-FFF2-40B4-BE49-F238E27FC236}">
                <a16:creationId xmlns:a16="http://schemas.microsoft.com/office/drawing/2014/main" id="{8CC1C345-F4EF-756B-7E9D-0E383E75CC7E}"/>
              </a:ext>
            </a:extLst>
          </p:cNvPr>
          <p:cNvSpPr>
            <a:spLocks noChangeShapeType="1"/>
          </p:cNvSpPr>
          <p:nvPr/>
        </p:nvSpPr>
        <p:spPr bwMode="auto">
          <a:xfrm>
            <a:off x="777875" y="4191000"/>
            <a:ext cx="220663" cy="0"/>
          </a:xfrm>
          <a:prstGeom prst="line">
            <a:avLst/>
          </a:prstGeom>
          <a:noFill/>
          <a:ln w="9525">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09" name="Line 17">
            <a:extLst>
              <a:ext uri="{FF2B5EF4-FFF2-40B4-BE49-F238E27FC236}">
                <a16:creationId xmlns:a16="http://schemas.microsoft.com/office/drawing/2014/main" id="{3F070DFE-5C90-56A9-4820-BA1A59B89A19}"/>
              </a:ext>
            </a:extLst>
          </p:cNvPr>
          <p:cNvSpPr>
            <a:spLocks noChangeShapeType="1"/>
          </p:cNvSpPr>
          <p:nvPr/>
        </p:nvSpPr>
        <p:spPr bwMode="auto">
          <a:xfrm flipH="1" flipV="1">
            <a:off x="1831975" y="1014413"/>
            <a:ext cx="446088" cy="0"/>
          </a:xfrm>
          <a:prstGeom prst="line">
            <a:avLst/>
          </a:prstGeom>
          <a:noFill/>
          <a:ln w="19050">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10" name="Line 18">
            <a:extLst>
              <a:ext uri="{FF2B5EF4-FFF2-40B4-BE49-F238E27FC236}">
                <a16:creationId xmlns:a16="http://schemas.microsoft.com/office/drawing/2014/main" id="{D8091995-E018-BAA7-C5EC-5C77BEFD0C3D}"/>
              </a:ext>
            </a:extLst>
          </p:cNvPr>
          <p:cNvSpPr>
            <a:spLocks noChangeShapeType="1"/>
          </p:cNvSpPr>
          <p:nvPr/>
        </p:nvSpPr>
        <p:spPr bwMode="auto">
          <a:xfrm>
            <a:off x="750888" y="4775200"/>
            <a:ext cx="255587" cy="0"/>
          </a:xfrm>
          <a:prstGeom prst="line">
            <a:avLst/>
          </a:prstGeom>
          <a:noFill/>
          <a:ln w="9525">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11" name="Text Box 19">
            <a:extLst>
              <a:ext uri="{FF2B5EF4-FFF2-40B4-BE49-F238E27FC236}">
                <a16:creationId xmlns:a16="http://schemas.microsoft.com/office/drawing/2014/main" id="{B2B68F1E-A00B-6DDA-7EC6-237C0FB398B1}"/>
              </a:ext>
            </a:extLst>
          </p:cNvPr>
          <p:cNvSpPr txBox="1">
            <a:spLocks noChangeArrowheads="1"/>
          </p:cNvSpPr>
          <p:nvPr/>
        </p:nvSpPr>
        <p:spPr bwMode="auto">
          <a:xfrm>
            <a:off x="369888" y="4668838"/>
            <a:ext cx="508000" cy="2143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96" tIns="45700" rIns="91396" bIns="4570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800" b="0"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rPr>
              <a:t>-5.0</a:t>
            </a:r>
          </a:p>
        </p:txBody>
      </p:sp>
      <p:sp>
        <p:nvSpPr>
          <p:cNvPr id="110612" name="Line 20">
            <a:extLst>
              <a:ext uri="{FF2B5EF4-FFF2-40B4-BE49-F238E27FC236}">
                <a16:creationId xmlns:a16="http://schemas.microsoft.com/office/drawing/2014/main" id="{61E144A4-6483-B258-CF4C-3E24CF779962}"/>
              </a:ext>
            </a:extLst>
          </p:cNvPr>
          <p:cNvSpPr>
            <a:spLocks noChangeShapeType="1"/>
          </p:cNvSpPr>
          <p:nvPr/>
        </p:nvSpPr>
        <p:spPr bwMode="auto">
          <a:xfrm>
            <a:off x="750888" y="5413375"/>
            <a:ext cx="255587" cy="0"/>
          </a:xfrm>
          <a:prstGeom prst="line">
            <a:avLst/>
          </a:prstGeom>
          <a:noFill/>
          <a:ln w="9525">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13" name="Text Box 21">
            <a:extLst>
              <a:ext uri="{FF2B5EF4-FFF2-40B4-BE49-F238E27FC236}">
                <a16:creationId xmlns:a16="http://schemas.microsoft.com/office/drawing/2014/main" id="{29A3987B-F206-4CAD-2351-87B47D397A95}"/>
              </a:ext>
            </a:extLst>
          </p:cNvPr>
          <p:cNvSpPr txBox="1">
            <a:spLocks noChangeArrowheads="1"/>
          </p:cNvSpPr>
          <p:nvPr/>
        </p:nvSpPr>
        <p:spPr bwMode="auto">
          <a:xfrm>
            <a:off x="369888" y="5305425"/>
            <a:ext cx="446087" cy="214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96" tIns="45700" rIns="91396" bIns="4570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800" b="0"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rPr>
              <a:t>-6.0</a:t>
            </a:r>
          </a:p>
        </p:txBody>
      </p:sp>
      <p:sp>
        <p:nvSpPr>
          <p:cNvPr id="110614" name="Text Box 22">
            <a:extLst>
              <a:ext uri="{FF2B5EF4-FFF2-40B4-BE49-F238E27FC236}">
                <a16:creationId xmlns:a16="http://schemas.microsoft.com/office/drawing/2014/main" id="{2B5A2932-3615-C50B-CDDB-3AA03D8FD405}"/>
              </a:ext>
            </a:extLst>
          </p:cNvPr>
          <p:cNvSpPr txBox="1">
            <a:spLocks noChangeArrowheads="1"/>
          </p:cNvSpPr>
          <p:nvPr/>
        </p:nvSpPr>
        <p:spPr bwMode="auto">
          <a:xfrm>
            <a:off x="304800" y="5943600"/>
            <a:ext cx="636588" cy="214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96" tIns="45700" rIns="91396" bIns="4570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800" b="0"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rPr>
              <a:t>-7.0</a:t>
            </a:r>
          </a:p>
        </p:txBody>
      </p:sp>
      <p:sp>
        <p:nvSpPr>
          <p:cNvPr id="110615" name="Line 23">
            <a:extLst>
              <a:ext uri="{FF2B5EF4-FFF2-40B4-BE49-F238E27FC236}">
                <a16:creationId xmlns:a16="http://schemas.microsoft.com/office/drawing/2014/main" id="{B27B0E14-55B2-CFD3-7B54-3C837E880C47}"/>
              </a:ext>
            </a:extLst>
          </p:cNvPr>
          <p:cNvSpPr>
            <a:spLocks noChangeShapeType="1"/>
          </p:cNvSpPr>
          <p:nvPr/>
        </p:nvSpPr>
        <p:spPr bwMode="auto">
          <a:xfrm>
            <a:off x="750888" y="6051550"/>
            <a:ext cx="255587" cy="0"/>
          </a:xfrm>
          <a:prstGeom prst="line">
            <a:avLst/>
          </a:prstGeom>
          <a:noFill/>
          <a:ln w="9525">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16" name="Line 24">
            <a:extLst>
              <a:ext uri="{FF2B5EF4-FFF2-40B4-BE49-F238E27FC236}">
                <a16:creationId xmlns:a16="http://schemas.microsoft.com/office/drawing/2014/main" id="{369F362A-38D5-3F31-0403-D5794E13DB1F}"/>
              </a:ext>
            </a:extLst>
          </p:cNvPr>
          <p:cNvSpPr>
            <a:spLocks noChangeShapeType="1"/>
          </p:cNvSpPr>
          <p:nvPr/>
        </p:nvSpPr>
        <p:spPr bwMode="auto">
          <a:xfrm>
            <a:off x="2403475" y="1271588"/>
            <a:ext cx="446088" cy="0"/>
          </a:xfrm>
          <a:prstGeom prst="line">
            <a:avLst/>
          </a:prstGeom>
          <a:noFill/>
          <a:ln w="19050">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17" name="Line 25">
            <a:extLst>
              <a:ext uri="{FF2B5EF4-FFF2-40B4-BE49-F238E27FC236}">
                <a16:creationId xmlns:a16="http://schemas.microsoft.com/office/drawing/2014/main" id="{15AD9CC8-C360-1EF1-CF1F-E502716F16C1}"/>
              </a:ext>
            </a:extLst>
          </p:cNvPr>
          <p:cNvSpPr>
            <a:spLocks noChangeShapeType="1"/>
          </p:cNvSpPr>
          <p:nvPr/>
        </p:nvSpPr>
        <p:spPr bwMode="auto">
          <a:xfrm>
            <a:off x="3103563" y="1217613"/>
            <a:ext cx="509587" cy="0"/>
          </a:xfrm>
          <a:prstGeom prst="line">
            <a:avLst/>
          </a:prstGeom>
          <a:noFill/>
          <a:ln w="19050">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18" name="Text Box 26">
            <a:extLst>
              <a:ext uri="{FF2B5EF4-FFF2-40B4-BE49-F238E27FC236}">
                <a16:creationId xmlns:a16="http://schemas.microsoft.com/office/drawing/2014/main" id="{87C95528-AD95-1955-9721-010D0A6A33E2}"/>
              </a:ext>
            </a:extLst>
          </p:cNvPr>
          <p:cNvSpPr txBox="1">
            <a:spLocks noChangeArrowheads="1"/>
          </p:cNvSpPr>
          <p:nvPr/>
        </p:nvSpPr>
        <p:spPr bwMode="auto">
          <a:xfrm>
            <a:off x="2984500" y="1185863"/>
            <a:ext cx="628650" cy="2746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rPr>
              <a:t>BH</a:t>
            </a:r>
            <a:r>
              <a:rPr kumimoji="0" lang="en-US" altLang="en-US" sz="1200" b="1" i="0" u="none" strike="noStrike" kern="1200" cap="none" spc="0" normalizeH="0" baseline="-25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2</a:t>
            </a:r>
            <a:r>
              <a:rPr kumimoji="0" lang="en-US" altLang="en-US" sz="1200" b="1" i="0" u="none" strike="noStrike" kern="1200" cap="none" spc="0" normalizeH="0" baseline="30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a:t>
            </a:r>
            <a:endPar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endParaRPr>
          </a:p>
        </p:txBody>
      </p:sp>
      <p:sp>
        <p:nvSpPr>
          <p:cNvPr id="110619" name="Line 27">
            <a:extLst>
              <a:ext uri="{FF2B5EF4-FFF2-40B4-BE49-F238E27FC236}">
                <a16:creationId xmlns:a16="http://schemas.microsoft.com/office/drawing/2014/main" id="{D501D881-67D0-AEAF-A289-3C9E2D20434D}"/>
              </a:ext>
            </a:extLst>
          </p:cNvPr>
          <p:cNvSpPr>
            <a:spLocks noChangeShapeType="1"/>
          </p:cNvSpPr>
          <p:nvPr/>
        </p:nvSpPr>
        <p:spPr bwMode="auto">
          <a:xfrm>
            <a:off x="3932238" y="1536700"/>
            <a:ext cx="509587" cy="0"/>
          </a:xfrm>
          <a:prstGeom prst="line">
            <a:avLst/>
          </a:prstGeom>
          <a:noFill/>
          <a:ln w="19050">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20" name="Text Box 28">
            <a:extLst>
              <a:ext uri="{FF2B5EF4-FFF2-40B4-BE49-F238E27FC236}">
                <a16:creationId xmlns:a16="http://schemas.microsoft.com/office/drawing/2014/main" id="{28A38689-CCD6-97B9-75C9-D775099757F4}"/>
              </a:ext>
            </a:extLst>
          </p:cNvPr>
          <p:cNvSpPr txBox="1">
            <a:spLocks noChangeArrowheads="1"/>
          </p:cNvSpPr>
          <p:nvPr/>
        </p:nvSpPr>
        <p:spPr bwMode="auto">
          <a:xfrm>
            <a:off x="3594100" y="1506538"/>
            <a:ext cx="1162050" cy="2746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rPr>
              <a:t>BH</a:t>
            </a:r>
            <a:r>
              <a:rPr kumimoji="0" lang="en-US" altLang="en-US" sz="1200" b="1" i="0" u="none" strike="noStrike" kern="1200" cap="none" spc="0" normalizeH="0" baseline="-25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2</a:t>
            </a:r>
            <a:r>
              <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rPr>
              <a:t>OH</a:t>
            </a:r>
            <a:r>
              <a:rPr kumimoji="0" lang="en-US" altLang="en-US" sz="1200" b="1" i="0" u="none" strike="noStrike" kern="1200" cap="none" spc="0" normalizeH="0" baseline="-25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 </a:t>
            </a:r>
            <a:r>
              <a:rPr kumimoji="0" lang="en-US" altLang="en-US" sz="1200" b="1" i="0" u="none" strike="noStrike" kern="1200" cap="none" spc="0" normalizeH="0" baseline="30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a:t>
            </a:r>
            <a:endPar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endParaRPr>
          </a:p>
        </p:txBody>
      </p:sp>
      <p:sp>
        <p:nvSpPr>
          <p:cNvPr id="110621" name="Line 29">
            <a:extLst>
              <a:ext uri="{FF2B5EF4-FFF2-40B4-BE49-F238E27FC236}">
                <a16:creationId xmlns:a16="http://schemas.microsoft.com/office/drawing/2014/main" id="{AB4F39FA-D506-7827-0A12-446F98859620}"/>
              </a:ext>
            </a:extLst>
          </p:cNvPr>
          <p:cNvSpPr>
            <a:spLocks noChangeShapeType="1"/>
          </p:cNvSpPr>
          <p:nvPr/>
        </p:nvSpPr>
        <p:spPr bwMode="auto">
          <a:xfrm>
            <a:off x="3613150" y="952500"/>
            <a:ext cx="0" cy="0"/>
          </a:xfrm>
          <a:prstGeom prst="line">
            <a:avLst/>
          </a:prstGeom>
          <a:noFill/>
          <a:ln w="9525">
            <a:solidFill>
              <a:srgbClr val="FF99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22" name="Line 30">
            <a:extLst>
              <a:ext uri="{FF2B5EF4-FFF2-40B4-BE49-F238E27FC236}">
                <a16:creationId xmlns:a16="http://schemas.microsoft.com/office/drawing/2014/main" id="{C86F7D01-76C1-2CB7-282A-21C38BC09C50}"/>
              </a:ext>
            </a:extLst>
          </p:cNvPr>
          <p:cNvSpPr>
            <a:spLocks noChangeShapeType="1"/>
          </p:cNvSpPr>
          <p:nvPr/>
        </p:nvSpPr>
        <p:spPr bwMode="auto">
          <a:xfrm>
            <a:off x="4633913" y="1536700"/>
            <a:ext cx="509587" cy="0"/>
          </a:xfrm>
          <a:prstGeom prst="line">
            <a:avLst/>
          </a:prstGeom>
          <a:noFill/>
          <a:ln w="19050">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23" name="Text Box 31">
            <a:extLst>
              <a:ext uri="{FF2B5EF4-FFF2-40B4-BE49-F238E27FC236}">
                <a16:creationId xmlns:a16="http://schemas.microsoft.com/office/drawing/2014/main" id="{13415659-3A42-5BD3-CE16-023B8C9662AF}"/>
              </a:ext>
            </a:extLst>
          </p:cNvPr>
          <p:cNvSpPr txBox="1">
            <a:spLocks noChangeArrowheads="1"/>
          </p:cNvSpPr>
          <p:nvPr/>
        </p:nvSpPr>
        <p:spPr bwMode="auto">
          <a:xfrm>
            <a:off x="4505325" y="1506538"/>
            <a:ext cx="765175" cy="2746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rPr>
              <a:t>BHOH</a:t>
            </a:r>
            <a:r>
              <a:rPr kumimoji="0" lang="en-US" altLang="en-US" sz="1200" b="1" i="0" u="none" strike="noStrike" kern="1200" cap="none" spc="0" normalizeH="0" baseline="30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a:t>
            </a:r>
            <a:endPar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endParaRPr>
          </a:p>
        </p:txBody>
      </p:sp>
      <p:sp>
        <p:nvSpPr>
          <p:cNvPr id="110624" name="Line 32">
            <a:extLst>
              <a:ext uri="{FF2B5EF4-FFF2-40B4-BE49-F238E27FC236}">
                <a16:creationId xmlns:a16="http://schemas.microsoft.com/office/drawing/2014/main" id="{7A6122FF-536F-1D7D-9979-A9BF25157BE9}"/>
              </a:ext>
            </a:extLst>
          </p:cNvPr>
          <p:cNvSpPr>
            <a:spLocks noChangeShapeType="1"/>
          </p:cNvSpPr>
          <p:nvPr/>
        </p:nvSpPr>
        <p:spPr bwMode="auto">
          <a:xfrm>
            <a:off x="5397500" y="1855788"/>
            <a:ext cx="574675" cy="0"/>
          </a:xfrm>
          <a:prstGeom prst="line">
            <a:avLst/>
          </a:prstGeom>
          <a:noFill/>
          <a:ln w="19050">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25" name="Line 33">
            <a:extLst>
              <a:ext uri="{FF2B5EF4-FFF2-40B4-BE49-F238E27FC236}">
                <a16:creationId xmlns:a16="http://schemas.microsoft.com/office/drawing/2014/main" id="{63C9B76A-4813-2722-B88A-B2EC2B4A7393}"/>
              </a:ext>
            </a:extLst>
          </p:cNvPr>
          <p:cNvSpPr>
            <a:spLocks noChangeShapeType="1"/>
          </p:cNvSpPr>
          <p:nvPr/>
        </p:nvSpPr>
        <p:spPr bwMode="auto">
          <a:xfrm>
            <a:off x="6226175" y="1803400"/>
            <a:ext cx="509588" cy="0"/>
          </a:xfrm>
          <a:prstGeom prst="line">
            <a:avLst/>
          </a:prstGeom>
          <a:noFill/>
          <a:ln w="19050">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26" name="Line 34">
            <a:extLst>
              <a:ext uri="{FF2B5EF4-FFF2-40B4-BE49-F238E27FC236}">
                <a16:creationId xmlns:a16="http://schemas.microsoft.com/office/drawing/2014/main" id="{03216CAA-DBDD-AE94-DFA6-0C77D0739A79}"/>
              </a:ext>
            </a:extLst>
          </p:cNvPr>
          <p:cNvSpPr>
            <a:spLocks noChangeShapeType="1"/>
          </p:cNvSpPr>
          <p:nvPr/>
        </p:nvSpPr>
        <p:spPr bwMode="auto">
          <a:xfrm>
            <a:off x="6991350" y="1536700"/>
            <a:ext cx="509588" cy="0"/>
          </a:xfrm>
          <a:prstGeom prst="line">
            <a:avLst/>
          </a:prstGeom>
          <a:noFill/>
          <a:ln w="19050">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27" name="Line 35">
            <a:extLst>
              <a:ext uri="{FF2B5EF4-FFF2-40B4-BE49-F238E27FC236}">
                <a16:creationId xmlns:a16="http://schemas.microsoft.com/office/drawing/2014/main" id="{CA19E5B2-6253-95E1-E69C-254D48C68A1E}"/>
              </a:ext>
            </a:extLst>
          </p:cNvPr>
          <p:cNvSpPr>
            <a:spLocks noChangeShapeType="1"/>
          </p:cNvSpPr>
          <p:nvPr/>
        </p:nvSpPr>
        <p:spPr bwMode="auto">
          <a:xfrm>
            <a:off x="7693025" y="1004888"/>
            <a:ext cx="509588" cy="0"/>
          </a:xfrm>
          <a:prstGeom prst="line">
            <a:avLst/>
          </a:prstGeom>
          <a:noFill/>
          <a:ln w="19050">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28" name="Text Box 36">
            <a:extLst>
              <a:ext uri="{FF2B5EF4-FFF2-40B4-BE49-F238E27FC236}">
                <a16:creationId xmlns:a16="http://schemas.microsoft.com/office/drawing/2014/main" id="{2D399311-3DCF-62C9-064F-FD608D4D2F5F}"/>
              </a:ext>
            </a:extLst>
          </p:cNvPr>
          <p:cNvSpPr txBox="1">
            <a:spLocks noChangeArrowheads="1"/>
          </p:cNvSpPr>
          <p:nvPr/>
        </p:nvSpPr>
        <p:spPr bwMode="auto">
          <a:xfrm>
            <a:off x="7564438" y="971550"/>
            <a:ext cx="765175"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rPr>
              <a:t>BO</a:t>
            </a:r>
            <a:r>
              <a:rPr kumimoji="0" lang="en-US" altLang="en-US" sz="1200" b="1" i="0" u="none" strike="noStrike" kern="1200" cap="none" spc="0" normalizeH="0" baseline="-25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2</a:t>
            </a:r>
            <a:r>
              <a:rPr kumimoji="0" lang="en-US" altLang="en-US" sz="1200" b="1" i="0" u="none" strike="noStrike" kern="1200" cap="none" spc="0" normalizeH="0" baseline="30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a:t>
            </a:r>
            <a:endPar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endParaRPr>
          </a:p>
        </p:txBody>
      </p:sp>
      <p:sp>
        <p:nvSpPr>
          <p:cNvPr id="110629" name="Text Box 37">
            <a:extLst>
              <a:ext uri="{FF2B5EF4-FFF2-40B4-BE49-F238E27FC236}">
                <a16:creationId xmlns:a16="http://schemas.microsoft.com/office/drawing/2014/main" id="{86640E12-47BE-381E-90E9-37FF850272FB}"/>
              </a:ext>
            </a:extLst>
          </p:cNvPr>
          <p:cNvSpPr txBox="1">
            <a:spLocks noChangeArrowheads="1"/>
          </p:cNvSpPr>
          <p:nvPr/>
        </p:nvSpPr>
        <p:spPr bwMode="auto">
          <a:xfrm>
            <a:off x="6864350" y="1506538"/>
            <a:ext cx="763588" cy="2746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rPr>
              <a:t>BOOH</a:t>
            </a:r>
            <a:r>
              <a:rPr kumimoji="0" lang="en-US" altLang="en-US" sz="1200" b="1" i="0" u="none" strike="noStrike" kern="1200" cap="none" spc="0" normalizeH="0" baseline="30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a:t>
            </a:r>
            <a:endPar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endParaRPr>
          </a:p>
        </p:txBody>
      </p:sp>
      <p:sp>
        <p:nvSpPr>
          <p:cNvPr id="110630" name="Text Box 38">
            <a:extLst>
              <a:ext uri="{FF2B5EF4-FFF2-40B4-BE49-F238E27FC236}">
                <a16:creationId xmlns:a16="http://schemas.microsoft.com/office/drawing/2014/main" id="{DF7DEA16-696C-B690-A982-AA33300596C8}"/>
              </a:ext>
            </a:extLst>
          </p:cNvPr>
          <p:cNvSpPr txBox="1">
            <a:spLocks noChangeArrowheads="1"/>
          </p:cNvSpPr>
          <p:nvPr/>
        </p:nvSpPr>
        <p:spPr bwMode="auto">
          <a:xfrm>
            <a:off x="6162675" y="1790700"/>
            <a:ext cx="763588"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rPr>
              <a:t>B(OH)</a:t>
            </a:r>
            <a:r>
              <a:rPr kumimoji="0" lang="en-US" altLang="en-US" sz="1200" b="1" i="0" u="none" strike="noStrike" kern="1200" cap="none" spc="0" normalizeH="0" baseline="-25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2</a:t>
            </a:r>
            <a:r>
              <a:rPr kumimoji="0" lang="en-US" altLang="en-US" sz="1200" b="1" i="0" u="none" strike="noStrike" kern="1200" cap="none" spc="0" normalizeH="0" baseline="30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a:t>
            </a:r>
            <a:endPar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endParaRPr>
          </a:p>
        </p:txBody>
      </p:sp>
      <p:sp>
        <p:nvSpPr>
          <p:cNvPr id="110631" name="Text Box 39">
            <a:extLst>
              <a:ext uri="{FF2B5EF4-FFF2-40B4-BE49-F238E27FC236}">
                <a16:creationId xmlns:a16="http://schemas.microsoft.com/office/drawing/2014/main" id="{91B8EEE5-9E05-E137-3407-34AF41F5F922}"/>
              </a:ext>
            </a:extLst>
          </p:cNvPr>
          <p:cNvSpPr txBox="1">
            <a:spLocks noChangeArrowheads="1"/>
          </p:cNvSpPr>
          <p:nvPr/>
        </p:nvSpPr>
        <p:spPr bwMode="auto">
          <a:xfrm>
            <a:off x="6261100" y="2247900"/>
            <a:ext cx="23622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000" b="0" i="0" u="none" strike="noStrike" kern="1200" cap="none" spc="0" normalizeH="0" baseline="0" noProof="0" dirty="0">
                <a:ln>
                  <a:noFill/>
                </a:ln>
                <a:solidFill>
                  <a:srgbClr val="66FF33"/>
                </a:solidFill>
                <a:effectLst/>
                <a:uLnTx/>
                <a:uFillTx/>
                <a:latin typeface="Arial" panose="020B0604020202020204" pitchFamily="34" charset="0"/>
                <a:ea typeface="+mn-ea"/>
                <a:cs typeface="Times New Roman" panose="02020603050405020304" pitchFamily="18" charset="0"/>
              </a:rPr>
              <a:t>U= -1.0 V (CHE)</a:t>
            </a:r>
          </a:p>
        </p:txBody>
      </p:sp>
      <p:sp>
        <p:nvSpPr>
          <p:cNvPr id="110632" name="Text Box 40">
            <a:extLst>
              <a:ext uri="{FF2B5EF4-FFF2-40B4-BE49-F238E27FC236}">
                <a16:creationId xmlns:a16="http://schemas.microsoft.com/office/drawing/2014/main" id="{00016455-733A-5626-4211-2006ABC8CFB5}"/>
              </a:ext>
            </a:extLst>
          </p:cNvPr>
          <p:cNvSpPr txBox="1">
            <a:spLocks noChangeArrowheads="1"/>
          </p:cNvSpPr>
          <p:nvPr/>
        </p:nvSpPr>
        <p:spPr bwMode="auto">
          <a:xfrm>
            <a:off x="5194300" y="1820863"/>
            <a:ext cx="1066800" cy="2746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rPr>
              <a:t>BH(OH)</a:t>
            </a:r>
            <a:r>
              <a:rPr kumimoji="0" lang="en-US" altLang="en-US" sz="1200" b="1" i="0" u="none" strike="noStrike" kern="1200" cap="none" spc="0" normalizeH="0" baseline="-25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2</a:t>
            </a:r>
            <a:r>
              <a:rPr kumimoji="0" lang="en-US" altLang="en-US" sz="1200" b="1" i="0" u="none" strike="noStrike" kern="1200" cap="none" spc="0" normalizeH="0" baseline="30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a:t>
            </a:r>
            <a:endPar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endParaRPr>
          </a:p>
        </p:txBody>
      </p:sp>
      <p:sp>
        <p:nvSpPr>
          <p:cNvPr id="110633" name="Text Box 41">
            <a:extLst>
              <a:ext uri="{FF2B5EF4-FFF2-40B4-BE49-F238E27FC236}">
                <a16:creationId xmlns:a16="http://schemas.microsoft.com/office/drawing/2014/main" id="{69C879D9-723A-FA8C-2A15-68E3AF6C3117}"/>
              </a:ext>
            </a:extLst>
          </p:cNvPr>
          <p:cNvSpPr txBox="1">
            <a:spLocks noChangeArrowheads="1"/>
          </p:cNvSpPr>
          <p:nvPr/>
        </p:nvSpPr>
        <p:spPr bwMode="auto">
          <a:xfrm>
            <a:off x="2298700" y="1028700"/>
            <a:ext cx="615950"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rPr>
              <a:t>BH</a:t>
            </a:r>
            <a:r>
              <a:rPr kumimoji="0" lang="en-US" altLang="en-US" sz="1200" b="1" i="0" u="none" strike="noStrike" kern="1200" cap="none" spc="0" normalizeH="0" baseline="-25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3</a:t>
            </a:r>
            <a:r>
              <a:rPr kumimoji="0" lang="en-US" altLang="en-US" sz="1200" b="1" i="0" u="none" strike="noStrike" kern="1200" cap="none" spc="0" normalizeH="0" baseline="30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a:t>
            </a:r>
            <a:endPar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endParaRPr>
          </a:p>
        </p:txBody>
      </p:sp>
      <p:sp>
        <p:nvSpPr>
          <p:cNvPr id="110634" name="Line 42">
            <a:extLst>
              <a:ext uri="{FF2B5EF4-FFF2-40B4-BE49-F238E27FC236}">
                <a16:creationId xmlns:a16="http://schemas.microsoft.com/office/drawing/2014/main" id="{6E5677B6-5BEE-E9DD-6EA8-E7403A00FF84}"/>
              </a:ext>
            </a:extLst>
          </p:cNvPr>
          <p:cNvSpPr>
            <a:spLocks noChangeShapeType="1"/>
          </p:cNvSpPr>
          <p:nvPr/>
        </p:nvSpPr>
        <p:spPr bwMode="auto">
          <a:xfrm>
            <a:off x="765175" y="958850"/>
            <a:ext cx="220663" cy="0"/>
          </a:xfrm>
          <a:prstGeom prst="line">
            <a:avLst/>
          </a:prstGeom>
          <a:noFill/>
          <a:ln w="9525">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35" name="Text Box 43">
            <a:extLst>
              <a:ext uri="{FF2B5EF4-FFF2-40B4-BE49-F238E27FC236}">
                <a16:creationId xmlns:a16="http://schemas.microsoft.com/office/drawing/2014/main" id="{4A98CF49-CAFF-4CD2-A9F3-2E674677766F}"/>
              </a:ext>
            </a:extLst>
          </p:cNvPr>
          <p:cNvSpPr txBox="1">
            <a:spLocks noChangeArrowheads="1"/>
          </p:cNvSpPr>
          <p:nvPr/>
        </p:nvSpPr>
        <p:spPr bwMode="auto">
          <a:xfrm>
            <a:off x="495300" y="838200"/>
            <a:ext cx="395288"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96" tIns="45700" rIns="91396" bIns="4570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rPr>
              <a:t>1.0</a:t>
            </a:r>
          </a:p>
        </p:txBody>
      </p:sp>
      <p:sp>
        <p:nvSpPr>
          <p:cNvPr id="110636" name="Line 44">
            <a:extLst>
              <a:ext uri="{FF2B5EF4-FFF2-40B4-BE49-F238E27FC236}">
                <a16:creationId xmlns:a16="http://schemas.microsoft.com/office/drawing/2014/main" id="{2E25DB6B-8C77-DCA1-48C8-174BC354C1DA}"/>
              </a:ext>
            </a:extLst>
          </p:cNvPr>
          <p:cNvSpPr>
            <a:spLocks noChangeShapeType="1"/>
          </p:cNvSpPr>
          <p:nvPr/>
        </p:nvSpPr>
        <p:spPr bwMode="auto">
          <a:xfrm>
            <a:off x="1066800" y="1581150"/>
            <a:ext cx="509588" cy="0"/>
          </a:xfrm>
          <a:prstGeom prst="line">
            <a:avLst/>
          </a:prstGeom>
          <a:noFill/>
          <a:ln w="190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37" name="Line 45">
            <a:extLst>
              <a:ext uri="{FF2B5EF4-FFF2-40B4-BE49-F238E27FC236}">
                <a16:creationId xmlns:a16="http://schemas.microsoft.com/office/drawing/2014/main" id="{A3EFA965-9E09-3148-F398-D6C2BAE552B1}"/>
              </a:ext>
            </a:extLst>
          </p:cNvPr>
          <p:cNvSpPr>
            <a:spLocks noChangeShapeType="1"/>
          </p:cNvSpPr>
          <p:nvPr/>
        </p:nvSpPr>
        <p:spPr bwMode="auto">
          <a:xfrm flipV="1">
            <a:off x="1600200" y="990600"/>
            <a:ext cx="228600" cy="609600"/>
          </a:xfrm>
          <a:prstGeom prst="line">
            <a:avLst/>
          </a:prstGeom>
          <a:noFill/>
          <a:ln w="9525">
            <a:solidFill>
              <a:srgbClr val="FF99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38" name="Text Box 46">
            <a:extLst>
              <a:ext uri="{FF2B5EF4-FFF2-40B4-BE49-F238E27FC236}">
                <a16:creationId xmlns:a16="http://schemas.microsoft.com/office/drawing/2014/main" id="{819C2C4D-FCF9-5D5A-FF9D-80C40B2A9ED4}"/>
              </a:ext>
            </a:extLst>
          </p:cNvPr>
          <p:cNvSpPr txBox="1">
            <a:spLocks noChangeArrowheads="1"/>
          </p:cNvSpPr>
          <p:nvPr/>
        </p:nvSpPr>
        <p:spPr bwMode="auto">
          <a:xfrm>
            <a:off x="863600" y="1320800"/>
            <a:ext cx="914400"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96" tIns="45700" rIns="91396" bIns="4570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rPr>
              <a:t>BH</a:t>
            </a:r>
            <a:r>
              <a:rPr kumimoji="0" lang="en-US" altLang="en-US" sz="1200" b="1" i="0" u="none" strike="noStrike" kern="1200" cap="none" spc="0" normalizeH="0" baseline="-25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4</a:t>
            </a:r>
            <a:r>
              <a:rPr kumimoji="0" lang="en-US" altLang="en-US" sz="1200" b="1" i="0" u="none" strike="noStrike" kern="1200" cap="none" spc="0" normalizeH="0" baseline="30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a:t>
            </a:r>
            <a:r>
              <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rPr>
              <a:t> (aq)</a:t>
            </a:r>
          </a:p>
        </p:txBody>
      </p:sp>
      <p:sp>
        <p:nvSpPr>
          <p:cNvPr id="110639" name="Text Box 47">
            <a:extLst>
              <a:ext uri="{FF2B5EF4-FFF2-40B4-BE49-F238E27FC236}">
                <a16:creationId xmlns:a16="http://schemas.microsoft.com/office/drawing/2014/main" id="{40BD887F-A33A-5CD2-0BED-0E7D9F1F212F}"/>
              </a:ext>
            </a:extLst>
          </p:cNvPr>
          <p:cNvSpPr txBox="1">
            <a:spLocks noChangeArrowheads="1"/>
          </p:cNvSpPr>
          <p:nvPr/>
        </p:nvSpPr>
        <p:spPr bwMode="auto">
          <a:xfrm>
            <a:off x="1689100" y="990600"/>
            <a:ext cx="701675"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96" tIns="45700" rIns="91396" bIns="4570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rPr>
              <a:t>BH</a:t>
            </a:r>
            <a:r>
              <a:rPr kumimoji="0" lang="en-US" altLang="en-US" sz="1200" b="1" i="0" u="none" strike="noStrike" kern="1200" cap="none" spc="0" normalizeH="0" baseline="-25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4</a:t>
            </a:r>
            <a:r>
              <a:rPr kumimoji="0" lang="en-US" altLang="en-US" sz="1200" b="1" i="0" u="none" strike="noStrike" kern="1200" cap="none" spc="0" normalizeH="0" baseline="30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a:t>
            </a:r>
            <a:endPar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endParaRPr>
          </a:p>
        </p:txBody>
      </p:sp>
      <p:grpSp>
        <p:nvGrpSpPr>
          <p:cNvPr id="110640" name="Group 48">
            <a:extLst>
              <a:ext uri="{FF2B5EF4-FFF2-40B4-BE49-F238E27FC236}">
                <a16:creationId xmlns:a16="http://schemas.microsoft.com/office/drawing/2014/main" id="{A6B3099F-1A43-3F6B-35D7-144374E4FEBB}"/>
              </a:ext>
            </a:extLst>
          </p:cNvPr>
          <p:cNvGrpSpPr>
            <a:grpSpLocks/>
          </p:cNvGrpSpPr>
          <p:nvPr/>
        </p:nvGrpSpPr>
        <p:grpSpPr bwMode="auto">
          <a:xfrm>
            <a:off x="7834313" y="6157913"/>
            <a:ext cx="1919287" cy="700087"/>
            <a:chOff x="1008" y="1248"/>
            <a:chExt cx="1209" cy="441"/>
          </a:xfrm>
        </p:grpSpPr>
        <p:pic>
          <p:nvPicPr>
            <p:cNvPr id="110681" name="Picture 49" descr="psuBlue">
              <a:extLst>
                <a:ext uri="{FF2B5EF4-FFF2-40B4-BE49-F238E27FC236}">
                  <a16:creationId xmlns:a16="http://schemas.microsoft.com/office/drawing/2014/main" id="{C9731BB9-5D01-DE6A-EBC0-956EF413EF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36174"/>
            <a:stretch>
              <a:fillRect/>
            </a:stretch>
          </p:blipFill>
          <p:spPr bwMode="auto">
            <a:xfrm>
              <a:off x="1008" y="1344"/>
              <a:ext cx="1209"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82" name="Picture 50" descr="psuBlue">
              <a:extLst>
                <a:ext uri="{FF2B5EF4-FFF2-40B4-BE49-F238E27FC236}">
                  <a16:creationId xmlns:a16="http://schemas.microsoft.com/office/drawing/2014/main" id="{6B3A0A0D-E614-5FDD-25C5-BAAE1D1ACB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r="24934" b="61217"/>
            <a:stretch>
              <a:fillRect/>
            </a:stretch>
          </p:blipFill>
          <p:spPr bwMode="auto">
            <a:xfrm>
              <a:off x="1296" y="1248"/>
              <a:ext cx="50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0641" name="Freeform 51">
            <a:extLst>
              <a:ext uri="{FF2B5EF4-FFF2-40B4-BE49-F238E27FC236}">
                <a16:creationId xmlns:a16="http://schemas.microsoft.com/office/drawing/2014/main" id="{347C5660-59DE-8EDA-18D4-BA63FB0333AF}"/>
              </a:ext>
            </a:extLst>
          </p:cNvPr>
          <p:cNvSpPr>
            <a:spLocks/>
          </p:cNvSpPr>
          <p:nvPr/>
        </p:nvSpPr>
        <p:spPr bwMode="auto">
          <a:xfrm>
            <a:off x="7467600" y="749300"/>
            <a:ext cx="228600" cy="774700"/>
          </a:xfrm>
          <a:custGeom>
            <a:avLst/>
            <a:gdLst>
              <a:gd name="T0" fmla="*/ 0 w 144"/>
              <a:gd name="T1" fmla="*/ 2147483646 h 488"/>
              <a:gd name="T2" fmla="*/ 2147483646 w 144"/>
              <a:gd name="T3" fmla="*/ 2147483646 h 488"/>
              <a:gd name="T4" fmla="*/ 2147483646 w 144"/>
              <a:gd name="T5" fmla="*/ 2147483646 h 488"/>
              <a:gd name="T6" fmla="*/ 0 60000 65536"/>
              <a:gd name="T7" fmla="*/ 0 60000 65536"/>
              <a:gd name="T8" fmla="*/ 0 60000 65536"/>
            </a:gdLst>
            <a:ahLst/>
            <a:cxnLst>
              <a:cxn ang="T6">
                <a:pos x="T0" y="T1"/>
              </a:cxn>
              <a:cxn ang="T7">
                <a:pos x="T2" y="T3"/>
              </a:cxn>
              <a:cxn ang="T8">
                <a:pos x="T4" y="T5"/>
              </a:cxn>
            </a:cxnLst>
            <a:rect l="0" t="0" r="r" b="b"/>
            <a:pathLst>
              <a:path w="144" h="488">
                <a:moveTo>
                  <a:pt x="0" y="488"/>
                </a:moveTo>
                <a:cubicBezTo>
                  <a:pt x="36" y="300"/>
                  <a:pt x="72" y="112"/>
                  <a:pt x="96" y="56"/>
                </a:cubicBezTo>
                <a:cubicBezTo>
                  <a:pt x="120" y="0"/>
                  <a:pt x="132" y="76"/>
                  <a:pt x="144" y="152"/>
                </a:cubicBezTo>
              </a:path>
            </a:pathLst>
          </a:custGeom>
          <a:noFill/>
          <a:ln w="9525" cap="flat" cmpd="sng">
            <a:solidFill>
              <a:srgbClr val="FF0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42" name="Freeform 52">
            <a:extLst>
              <a:ext uri="{FF2B5EF4-FFF2-40B4-BE49-F238E27FC236}">
                <a16:creationId xmlns:a16="http://schemas.microsoft.com/office/drawing/2014/main" id="{F5024848-90A7-497E-286C-8D7DD0A3E13D}"/>
              </a:ext>
            </a:extLst>
          </p:cNvPr>
          <p:cNvSpPr>
            <a:spLocks/>
          </p:cNvSpPr>
          <p:nvPr/>
        </p:nvSpPr>
        <p:spPr bwMode="auto">
          <a:xfrm>
            <a:off x="2254250" y="841375"/>
            <a:ext cx="152400" cy="419100"/>
          </a:xfrm>
          <a:custGeom>
            <a:avLst/>
            <a:gdLst>
              <a:gd name="T0" fmla="*/ 0 w 96"/>
              <a:gd name="T1" fmla="*/ 2147483646 h 264"/>
              <a:gd name="T2" fmla="*/ 2147483646 w 96"/>
              <a:gd name="T3" fmla="*/ 2147483646 h 264"/>
              <a:gd name="T4" fmla="*/ 2147483646 w 96"/>
              <a:gd name="T5" fmla="*/ 2147483646 h 264"/>
              <a:gd name="T6" fmla="*/ 0 60000 65536"/>
              <a:gd name="T7" fmla="*/ 0 60000 65536"/>
              <a:gd name="T8" fmla="*/ 0 60000 65536"/>
            </a:gdLst>
            <a:ahLst/>
            <a:cxnLst>
              <a:cxn ang="T6">
                <a:pos x="T0" y="T1"/>
              </a:cxn>
              <a:cxn ang="T7">
                <a:pos x="T2" y="T3"/>
              </a:cxn>
              <a:cxn ang="T8">
                <a:pos x="T4" y="T5"/>
              </a:cxn>
            </a:cxnLst>
            <a:rect l="0" t="0" r="r" b="b"/>
            <a:pathLst>
              <a:path w="96" h="264">
                <a:moveTo>
                  <a:pt x="0" y="120"/>
                </a:moveTo>
                <a:cubicBezTo>
                  <a:pt x="16" y="60"/>
                  <a:pt x="32" y="0"/>
                  <a:pt x="48" y="24"/>
                </a:cubicBezTo>
                <a:cubicBezTo>
                  <a:pt x="64" y="48"/>
                  <a:pt x="88" y="224"/>
                  <a:pt x="96" y="264"/>
                </a:cubicBezTo>
              </a:path>
            </a:pathLst>
          </a:custGeom>
          <a:noFill/>
          <a:ln w="9525" cap="flat" cmpd="sng">
            <a:solidFill>
              <a:srgbClr val="FF0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43" name="Freeform 53">
            <a:extLst>
              <a:ext uri="{FF2B5EF4-FFF2-40B4-BE49-F238E27FC236}">
                <a16:creationId xmlns:a16="http://schemas.microsoft.com/office/drawing/2014/main" id="{05E56672-2398-3A34-49EE-3127BEB816EF}"/>
              </a:ext>
            </a:extLst>
          </p:cNvPr>
          <p:cNvSpPr>
            <a:spLocks/>
          </p:cNvSpPr>
          <p:nvPr/>
        </p:nvSpPr>
        <p:spPr bwMode="auto">
          <a:xfrm>
            <a:off x="2822575" y="819150"/>
            <a:ext cx="304800" cy="469900"/>
          </a:xfrm>
          <a:custGeom>
            <a:avLst/>
            <a:gdLst>
              <a:gd name="T0" fmla="*/ 0 w 192"/>
              <a:gd name="T1" fmla="*/ 2147483646 h 296"/>
              <a:gd name="T2" fmla="*/ 2147483646 w 192"/>
              <a:gd name="T3" fmla="*/ 2147483646 h 296"/>
              <a:gd name="T4" fmla="*/ 2147483646 w 192"/>
              <a:gd name="T5" fmla="*/ 2147483646 h 296"/>
              <a:gd name="T6" fmla="*/ 0 60000 65536"/>
              <a:gd name="T7" fmla="*/ 0 60000 65536"/>
              <a:gd name="T8" fmla="*/ 0 60000 65536"/>
            </a:gdLst>
            <a:ahLst/>
            <a:cxnLst>
              <a:cxn ang="T6">
                <a:pos x="T0" y="T1"/>
              </a:cxn>
              <a:cxn ang="T7">
                <a:pos x="T2" y="T3"/>
              </a:cxn>
              <a:cxn ang="T8">
                <a:pos x="T4" y="T5"/>
              </a:cxn>
            </a:cxnLst>
            <a:rect l="0" t="0" r="r" b="b"/>
            <a:pathLst>
              <a:path w="192" h="296">
                <a:moveTo>
                  <a:pt x="0" y="296"/>
                </a:moveTo>
                <a:cubicBezTo>
                  <a:pt x="8" y="156"/>
                  <a:pt x="16" y="16"/>
                  <a:pt x="48" y="8"/>
                </a:cubicBezTo>
                <a:cubicBezTo>
                  <a:pt x="80" y="0"/>
                  <a:pt x="160" y="208"/>
                  <a:pt x="192" y="248"/>
                </a:cubicBezTo>
              </a:path>
            </a:pathLst>
          </a:custGeom>
          <a:noFill/>
          <a:ln w="9525" cap="flat" cmpd="sng">
            <a:solidFill>
              <a:srgbClr val="FF0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44" name="Freeform 54">
            <a:extLst>
              <a:ext uri="{FF2B5EF4-FFF2-40B4-BE49-F238E27FC236}">
                <a16:creationId xmlns:a16="http://schemas.microsoft.com/office/drawing/2014/main" id="{6647A354-9675-0AB5-64F4-4A02356AFB72}"/>
              </a:ext>
            </a:extLst>
          </p:cNvPr>
          <p:cNvSpPr>
            <a:spLocks/>
          </p:cNvSpPr>
          <p:nvPr/>
        </p:nvSpPr>
        <p:spPr bwMode="auto">
          <a:xfrm>
            <a:off x="4419600" y="1066800"/>
            <a:ext cx="228600" cy="457200"/>
          </a:xfrm>
          <a:custGeom>
            <a:avLst/>
            <a:gdLst>
              <a:gd name="T0" fmla="*/ 0 w 144"/>
              <a:gd name="T1" fmla="*/ 2147483646 h 288"/>
              <a:gd name="T2" fmla="*/ 2147483646 w 144"/>
              <a:gd name="T3" fmla="*/ 0 h 288"/>
              <a:gd name="T4" fmla="*/ 2147483646 w 144"/>
              <a:gd name="T5" fmla="*/ 2147483646 h 288"/>
              <a:gd name="T6" fmla="*/ 0 60000 65536"/>
              <a:gd name="T7" fmla="*/ 0 60000 65536"/>
              <a:gd name="T8" fmla="*/ 0 60000 65536"/>
            </a:gdLst>
            <a:ahLst/>
            <a:cxnLst>
              <a:cxn ang="T6">
                <a:pos x="T0" y="T1"/>
              </a:cxn>
              <a:cxn ang="T7">
                <a:pos x="T2" y="T3"/>
              </a:cxn>
              <a:cxn ang="T8">
                <a:pos x="T4" y="T5"/>
              </a:cxn>
            </a:cxnLst>
            <a:rect l="0" t="0" r="r" b="b"/>
            <a:pathLst>
              <a:path w="144" h="288">
                <a:moveTo>
                  <a:pt x="0" y="288"/>
                </a:moveTo>
                <a:cubicBezTo>
                  <a:pt x="12" y="144"/>
                  <a:pt x="24" y="0"/>
                  <a:pt x="48" y="0"/>
                </a:cubicBezTo>
                <a:cubicBezTo>
                  <a:pt x="72" y="0"/>
                  <a:pt x="128" y="240"/>
                  <a:pt x="144" y="288"/>
                </a:cubicBezTo>
              </a:path>
            </a:pathLst>
          </a:custGeom>
          <a:noFill/>
          <a:ln w="9525" cap="flat" cmpd="sng">
            <a:solidFill>
              <a:srgbClr val="FF0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45" name="Freeform 55">
            <a:extLst>
              <a:ext uri="{FF2B5EF4-FFF2-40B4-BE49-F238E27FC236}">
                <a16:creationId xmlns:a16="http://schemas.microsoft.com/office/drawing/2014/main" id="{052008E1-3A78-04B0-94A7-05F634BF6A10}"/>
              </a:ext>
            </a:extLst>
          </p:cNvPr>
          <p:cNvSpPr>
            <a:spLocks/>
          </p:cNvSpPr>
          <p:nvPr/>
        </p:nvSpPr>
        <p:spPr bwMode="auto">
          <a:xfrm>
            <a:off x="5102225" y="1539875"/>
            <a:ext cx="304800" cy="304800"/>
          </a:xfrm>
          <a:custGeom>
            <a:avLst/>
            <a:gdLst>
              <a:gd name="T0" fmla="*/ 0 w 192"/>
              <a:gd name="T1" fmla="*/ 0 h 192"/>
              <a:gd name="T2" fmla="*/ 2147483646 w 192"/>
              <a:gd name="T3" fmla="*/ 2147483646 h 192"/>
              <a:gd name="T4" fmla="*/ 2147483646 w 192"/>
              <a:gd name="T5" fmla="*/ 2147483646 h 192"/>
              <a:gd name="T6" fmla="*/ 0 60000 65536"/>
              <a:gd name="T7" fmla="*/ 0 60000 65536"/>
              <a:gd name="T8" fmla="*/ 0 60000 65536"/>
            </a:gdLst>
            <a:ahLst/>
            <a:cxnLst>
              <a:cxn ang="T6">
                <a:pos x="T0" y="T1"/>
              </a:cxn>
              <a:cxn ang="T7">
                <a:pos x="T2" y="T3"/>
              </a:cxn>
              <a:cxn ang="T8">
                <a:pos x="T4" y="T5"/>
              </a:cxn>
            </a:cxnLst>
            <a:rect l="0" t="0" r="r" b="b"/>
            <a:pathLst>
              <a:path w="192" h="192">
                <a:moveTo>
                  <a:pt x="0" y="0"/>
                </a:moveTo>
                <a:cubicBezTo>
                  <a:pt x="32" y="8"/>
                  <a:pt x="64" y="16"/>
                  <a:pt x="96" y="48"/>
                </a:cubicBezTo>
                <a:cubicBezTo>
                  <a:pt x="128" y="80"/>
                  <a:pt x="160" y="136"/>
                  <a:pt x="192" y="192"/>
                </a:cubicBezTo>
              </a:path>
            </a:pathLst>
          </a:custGeom>
          <a:noFill/>
          <a:ln w="9525" cap="flat" cmpd="sng">
            <a:solidFill>
              <a:srgbClr val="FF0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46" name="Freeform 56">
            <a:extLst>
              <a:ext uri="{FF2B5EF4-FFF2-40B4-BE49-F238E27FC236}">
                <a16:creationId xmlns:a16="http://schemas.microsoft.com/office/drawing/2014/main" id="{59D5AD90-B275-5D9F-A926-942AD07D8D14}"/>
              </a:ext>
            </a:extLst>
          </p:cNvPr>
          <p:cNvSpPr>
            <a:spLocks/>
          </p:cNvSpPr>
          <p:nvPr/>
        </p:nvSpPr>
        <p:spPr bwMode="auto">
          <a:xfrm>
            <a:off x="5959475" y="1473200"/>
            <a:ext cx="266700" cy="393700"/>
          </a:xfrm>
          <a:custGeom>
            <a:avLst/>
            <a:gdLst>
              <a:gd name="T0" fmla="*/ 0 w 144"/>
              <a:gd name="T1" fmla="*/ 2147483646 h 248"/>
              <a:gd name="T2" fmla="*/ 2147483646 w 144"/>
              <a:gd name="T3" fmla="*/ 2147483646 h 248"/>
              <a:gd name="T4" fmla="*/ 2147483646 w 144"/>
              <a:gd name="T5" fmla="*/ 2147483646 h 248"/>
              <a:gd name="T6" fmla="*/ 0 60000 65536"/>
              <a:gd name="T7" fmla="*/ 0 60000 65536"/>
              <a:gd name="T8" fmla="*/ 0 60000 65536"/>
            </a:gdLst>
            <a:ahLst/>
            <a:cxnLst>
              <a:cxn ang="T6">
                <a:pos x="T0" y="T1"/>
              </a:cxn>
              <a:cxn ang="T7">
                <a:pos x="T2" y="T3"/>
              </a:cxn>
              <a:cxn ang="T8">
                <a:pos x="T4" y="T5"/>
              </a:cxn>
            </a:cxnLst>
            <a:rect l="0" t="0" r="r" b="b"/>
            <a:pathLst>
              <a:path w="144" h="248">
                <a:moveTo>
                  <a:pt x="0" y="248"/>
                </a:moveTo>
                <a:cubicBezTo>
                  <a:pt x="12" y="132"/>
                  <a:pt x="24" y="16"/>
                  <a:pt x="48" y="8"/>
                </a:cubicBezTo>
                <a:cubicBezTo>
                  <a:pt x="72" y="0"/>
                  <a:pt x="108" y="100"/>
                  <a:pt x="144" y="200"/>
                </a:cubicBezTo>
              </a:path>
            </a:pathLst>
          </a:custGeom>
          <a:noFill/>
          <a:ln w="9525" cap="flat" cmpd="sng">
            <a:solidFill>
              <a:srgbClr val="FF0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47" name="Freeform 57">
            <a:extLst>
              <a:ext uri="{FF2B5EF4-FFF2-40B4-BE49-F238E27FC236}">
                <a16:creationId xmlns:a16="http://schemas.microsoft.com/office/drawing/2014/main" id="{802CA623-C917-0059-BB43-AFB9D90843F4}"/>
              </a:ext>
            </a:extLst>
          </p:cNvPr>
          <p:cNvSpPr>
            <a:spLocks/>
          </p:cNvSpPr>
          <p:nvPr/>
        </p:nvSpPr>
        <p:spPr bwMode="auto">
          <a:xfrm>
            <a:off x="6708775" y="1238250"/>
            <a:ext cx="301625" cy="584200"/>
          </a:xfrm>
          <a:custGeom>
            <a:avLst/>
            <a:gdLst>
              <a:gd name="T0" fmla="*/ 0 w 192"/>
              <a:gd name="T1" fmla="*/ 2147483646 h 368"/>
              <a:gd name="T2" fmla="*/ 2147483646 w 192"/>
              <a:gd name="T3" fmla="*/ 2147483646 h 368"/>
              <a:gd name="T4" fmla="*/ 2147483646 w 192"/>
              <a:gd name="T5" fmla="*/ 2147483646 h 368"/>
              <a:gd name="T6" fmla="*/ 0 60000 65536"/>
              <a:gd name="T7" fmla="*/ 0 60000 65536"/>
              <a:gd name="T8" fmla="*/ 0 60000 65536"/>
            </a:gdLst>
            <a:ahLst/>
            <a:cxnLst>
              <a:cxn ang="T6">
                <a:pos x="T0" y="T1"/>
              </a:cxn>
              <a:cxn ang="T7">
                <a:pos x="T2" y="T3"/>
              </a:cxn>
              <a:cxn ang="T8">
                <a:pos x="T4" y="T5"/>
              </a:cxn>
            </a:cxnLst>
            <a:rect l="0" t="0" r="r" b="b"/>
            <a:pathLst>
              <a:path w="192" h="368">
                <a:moveTo>
                  <a:pt x="0" y="368"/>
                </a:moveTo>
                <a:cubicBezTo>
                  <a:pt x="32" y="216"/>
                  <a:pt x="64" y="64"/>
                  <a:pt x="96" y="32"/>
                </a:cubicBezTo>
                <a:cubicBezTo>
                  <a:pt x="128" y="0"/>
                  <a:pt x="160" y="88"/>
                  <a:pt x="192" y="176"/>
                </a:cubicBezTo>
              </a:path>
            </a:pathLst>
          </a:custGeom>
          <a:noFill/>
          <a:ln w="9525" cap="flat" cmpd="sng">
            <a:solidFill>
              <a:srgbClr val="FF0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48" name="Freeform 58">
            <a:extLst>
              <a:ext uri="{FF2B5EF4-FFF2-40B4-BE49-F238E27FC236}">
                <a16:creationId xmlns:a16="http://schemas.microsoft.com/office/drawing/2014/main" id="{D0111957-41D9-2417-3164-EB4B14978F94}"/>
              </a:ext>
            </a:extLst>
          </p:cNvPr>
          <p:cNvSpPr>
            <a:spLocks/>
          </p:cNvSpPr>
          <p:nvPr/>
        </p:nvSpPr>
        <p:spPr bwMode="auto">
          <a:xfrm>
            <a:off x="3619500" y="1222375"/>
            <a:ext cx="304800" cy="304800"/>
          </a:xfrm>
          <a:custGeom>
            <a:avLst/>
            <a:gdLst>
              <a:gd name="T0" fmla="*/ 0 w 192"/>
              <a:gd name="T1" fmla="*/ 0 h 192"/>
              <a:gd name="T2" fmla="*/ 2147483646 w 192"/>
              <a:gd name="T3" fmla="*/ 2147483646 h 192"/>
              <a:gd name="T4" fmla="*/ 2147483646 w 192"/>
              <a:gd name="T5" fmla="*/ 2147483646 h 192"/>
              <a:gd name="T6" fmla="*/ 0 60000 65536"/>
              <a:gd name="T7" fmla="*/ 0 60000 65536"/>
              <a:gd name="T8" fmla="*/ 0 60000 65536"/>
            </a:gdLst>
            <a:ahLst/>
            <a:cxnLst>
              <a:cxn ang="T6">
                <a:pos x="T0" y="T1"/>
              </a:cxn>
              <a:cxn ang="T7">
                <a:pos x="T2" y="T3"/>
              </a:cxn>
              <a:cxn ang="T8">
                <a:pos x="T4" y="T5"/>
              </a:cxn>
            </a:cxnLst>
            <a:rect l="0" t="0" r="r" b="b"/>
            <a:pathLst>
              <a:path w="192" h="192">
                <a:moveTo>
                  <a:pt x="0" y="0"/>
                </a:moveTo>
                <a:cubicBezTo>
                  <a:pt x="32" y="8"/>
                  <a:pt x="64" y="16"/>
                  <a:pt x="96" y="48"/>
                </a:cubicBezTo>
                <a:cubicBezTo>
                  <a:pt x="128" y="80"/>
                  <a:pt x="160" y="136"/>
                  <a:pt x="192" y="192"/>
                </a:cubicBezTo>
              </a:path>
            </a:pathLst>
          </a:custGeom>
          <a:noFill/>
          <a:ln w="9525" cap="flat" cmpd="sng">
            <a:solidFill>
              <a:srgbClr val="FF0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nvGrpSpPr>
          <p:cNvPr id="54331" name="Group 59">
            <a:extLst>
              <a:ext uri="{FF2B5EF4-FFF2-40B4-BE49-F238E27FC236}">
                <a16:creationId xmlns:a16="http://schemas.microsoft.com/office/drawing/2014/main" id="{36DE0714-0A96-774B-5858-3DCA6039D09B}"/>
              </a:ext>
            </a:extLst>
          </p:cNvPr>
          <p:cNvGrpSpPr>
            <a:grpSpLocks/>
          </p:cNvGrpSpPr>
          <p:nvPr/>
        </p:nvGrpSpPr>
        <p:grpSpPr bwMode="auto">
          <a:xfrm>
            <a:off x="1600200" y="1447800"/>
            <a:ext cx="6729413" cy="4597400"/>
            <a:chOff x="1008" y="912"/>
            <a:chExt cx="4239" cy="2896"/>
          </a:xfrm>
        </p:grpSpPr>
        <p:sp>
          <p:nvSpPr>
            <p:cNvPr id="110650" name="Line 60">
              <a:extLst>
                <a:ext uri="{FF2B5EF4-FFF2-40B4-BE49-F238E27FC236}">
                  <a16:creationId xmlns:a16="http://schemas.microsoft.com/office/drawing/2014/main" id="{5F5F6BE6-423D-E517-2673-1E8FFB6AFEAC}"/>
                </a:ext>
              </a:extLst>
            </p:cNvPr>
            <p:cNvSpPr>
              <a:spLocks noChangeShapeType="1"/>
            </p:cNvSpPr>
            <p:nvPr/>
          </p:nvSpPr>
          <p:spPr bwMode="auto">
            <a:xfrm flipV="1">
              <a:off x="1008" y="912"/>
              <a:ext cx="144" cy="96"/>
            </a:xfrm>
            <a:prstGeom prst="line">
              <a:avLst/>
            </a:prstGeom>
            <a:noFill/>
            <a:ln w="952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nvGrpSpPr>
            <p:cNvPr id="110651" name="Group 61">
              <a:extLst>
                <a:ext uri="{FF2B5EF4-FFF2-40B4-BE49-F238E27FC236}">
                  <a16:creationId xmlns:a16="http://schemas.microsoft.com/office/drawing/2014/main" id="{4B252C4E-4E2E-7265-A398-0439407DCEAF}"/>
                </a:ext>
              </a:extLst>
            </p:cNvPr>
            <p:cNvGrpSpPr>
              <a:grpSpLocks/>
            </p:cNvGrpSpPr>
            <p:nvPr/>
          </p:nvGrpSpPr>
          <p:grpSpPr bwMode="auto">
            <a:xfrm>
              <a:off x="1072" y="915"/>
              <a:ext cx="4175" cy="2893"/>
              <a:chOff x="1072" y="915"/>
              <a:chExt cx="4175" cy="2893"/>
            </a:xfrm>
          </p:grpSpPr>
          <p:sp>
            <p:nvSpPr>
              <p:cNvPr id="110652" name="Line 62">
                <a:extLst>
                  <a:ext uri="{FF2B5EF4-FFF2-40B4-BE49-F238E27FC236}">
                    <a16:creationId xmlns:a16="http://schemas.microsoft.com/office/drawing/2014/main" id="{A94CCCC0-20CB-B476-8419-ADEF5CC1B89C}"/>
                  </a:ext>
                </a:extLst>
              </p:cNvPr>
              <p:cNvSpPr>
                <a:spLocks noChangeShapeType="1"/>
              </p:cNvSpPr>
              <p:nvPr/>
            </p:nvSpPr>
            <p:spPr bwMode="auto">
              <a:xfrm>
                <a:off x="1947" y="1669"/>
                <a:ext cx="321" cy="0"/>
              </a:xfrm>
              <a:prstGeom prst="line">
                <a:avLst/>
              </a:prstGeom>
              <a:noFill/>
              <a:ln w="190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53" name="Freeform 63">
                <a:extLst>
                  <a:ext uri="{FF2B5EF4-FFF2-40B4-BE49-F238E27FC236}">
                    <a16:creationId xmlns:a16="http://schemas.microsoft.com/office/drawing/2014/main" id="{641C337A-1E23-7896-2287-6B96C244DED8}"/>
                  </a:ext>
                </a:extLst>
              </p:cNvPr>
              <p:cNvSpPr>
                <a:spLocks/>
              </p:cNvSpPr>
              <p:nvPr/>
            </p:nvSpPr>
            <p:spPr bwMode="auto">
              <a:xfrm>
                <a:off x="1776" y="1192"/>
                <a:ext cx="192" cy="488"/>
              </a:xfrm>
              <a:custGeom>
                <a:avLst/>
                <a:gdLst>
                  <a:gd name="T0" fmla="*/ 0 w 192"/>
                  <a:gd name="T1" fmla="*/ 152 h 488"/>
                  <a:gd name="T2" fmla="*/ 48 w 192"/>
                  <a:gd name="T3" fmla="*/ 56 h 488"/>
                  <a:gd name="T4" fmla="*/ 192 w 192"/>
                  <a:gd name="T5" fmla="*/ 488 h 488"/>
                  <a:gd name="T6" fmla="*/ 0 60000 65536"/>
                  <a:gd name="T7" fmla="*/ 0 60000 65536"/>
                  <a:gd name="T8" fmla="*/ 0 60000 65536"/>
                </a:gdLst>
                <a:ahLst/>
                <a:cxnLst>
                  <a:cxn ang="T6">
                    <a:pos x="T0" y="T1"/>
                  </a:cxn>
                  <a:cxn ang="T7">
                    <a:pos x="T2" y="T3"/>
                  </a:cxn>
                  <a:cxn ang="T8">
                    <a:pos x="T4" y="T5"/>
                  </a:cxn>
                </a:cxnLst>
                <a:rect l="0" t="0" r="r" b="b"/>
                <a:pathLst>
                  <a:path w="192" h="488">
                    <a:moveTo>
                      <a:pt x="0" y="152"/>
                    </a:moveTo>
                    <a:cubicBezTo>
                      <a:pt x="8" y="76"/>
                      <a:pt x="16" y="0"/>
                      <a:pt x="48" y="56"/>
                    </a:cubicBezTo>
                    <a:cubicBezTo>
                      <a:pt x="80" y="112"/>
                      <a:pt x="136" y="300"/>
                      <a:pt x="192" y="488"/>
                    </a:cubicBezTo>
                  </a:path>
                </a:pathLst>
              </a:custGeom>
              <a:noFill/>
              <a:ln w="9525" cap="flat" cmpd="sng">
                <a:solidFill>
                  <a:schemeClr val="accent2"/>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nvGrpSpPr>
              <p:cNvPr id="110654" name="Group 64">
                <a:extLst>
                  <a:ext uri="{FF2B5EF4-FFF2-40B4-BE49-F238E27FC236}">
                    <a16:creationId xmlns:a16="http://schemas.microsoft.com/office/drawing/2014/main" id="{0A94F8C2-90BD-532F-C5BF-507643AA887A}"/>
                  </a:ext>
                </a:extLst>
              </p:cNvPr>
              <p:cNvGrpSpPr>
                <a:grpSpLocks/>
              </p:cNvGrpSpPr>
              <p:nvPr/>
            </p:nvGrpSpPr>
            <p:grpSpPr bwMode="auto">
              <a:xfrm>
                <a:off x="1072" y="915"/>
                <a:ext cx="4175" cy="2893"/>
                <a:chOff x="1072" y="915"/>
                <a:chExt cx="4175" cy="2893"/>
              </a:xfrm>
            </p:grpSpPr>
            <p:sp>
              <p:nvSpPr>
                <p:cNvPr id="110655" name="Line 65">
                  <a:extLst>
                    <a:ext uri="{FF2B5EF4-FFF2-40B4-BE49-F238E27FC236}">
                      <a16:creationId xmlns:a16="http://schemas.microsoft.com/office/drawing/2014/main" id="{80CCBEDE-6928-3CD0-B665-BEA564C49E4C}"/>
                    </a:ext>
                  </a:extLst>
                </p:cNvPr>
                <p:cNvSpPr>
                  <a:spLocks noChangeShapeType="1"/>
                </p:cNvSpPr>
                <p:nvPr/>
              </p:nvSpPr>
              <p:spPr bwMode="auto">
                <a:xfrm>
                  <a:off x="2477" y="2282"/>
                  <a:ext cx="321" cy="0"/>
                </a:xfrm>
                <a:prstGeom prst="line">
                  <a:avLst/>
                </a:prstGeom>
                <a:noFill/>
                <a:ln w="190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56" name="Text Box 66">
                  <a:extLst>
                    <a:ext uri="{FF2B5EF4-FFF2-40B4-BE49-F238E27FC236}">
                      <a16:creationId xmlns:a16="http://schemas.microsoft.com/office/drawing/2014/main" id="{B64E08DB-B221-DEFF-5DA9-442799C98638}"/>
                    </a:ext>
                  </a:extLst>
                </p:cNvPr>
                <p:cNvSpPr txBox="1">
                  <a:spLocks noChangeArrowheads="1"/>
                </p:cNvSpPr>
                <p:nvPr/>
              </p:nvSpPr>
              <p:spPr bwMode="auto">
                <a:xfrm>
                  <a:off x="2324" y="2262"/>
                  <a:ext cx="566"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rPr>
                    <a:t>BH</a:t>
                  </a:r>
                  <a:r>
                    <a:rPr kumimoji="0" lang="en-US" altLang="en-US" sz="1200" b="1" i="0" u="none" strike="noStrike" kern="1200" cap="none" spc="0" normalizeH="0" baseline="-25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2</a:t>
                  </a:r>
                  <a:r>
                    <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rPr>
                    <a:t>OH</a:t>
                  </a:r>
                  <a:r>
                    <a:rPr kumimoji="0" lang="en-US" altLang="en-US" sz="1200" b="1" i="0" u="none" strike="noStrike" kern="1200" cap="none" spc="0" normalizeH="0" baseline="30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a:t>
                  </a:r>
                  <a:endPar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endParaRPr>
                </a:p>
              </p:txBody>
            </p:sp>
            <p:sp>
              <p:nvSpPr>
                <p:cNvPr id="110657" name="Line 67">
                  <a:extLst>
                    <a:ext uri="{FF2B5EF4-FFF2-40B4-BE49-F238E27FC236}">
                      <a16:creationId xmlns:a16="http://schemas.microsoft.com/office/drawing/2014/main" id="{5EE6E4F7-B622-5FD1-B95C-28663EF2357B}"/>
                    </a:ext>
                  </a:extLst>
                </p:cNvPr>
                <p:cNvSpPr>
                  <a:spLocks noChangeShapeType="1"/>
                </p:cNvSpPr>
                <p:nvPr/>
              </p:nvSpPr>
              <p:spPr bwMode="auto">
                <a:xfrm>
                  <a:off x="3400" y="3220"/>
                  <a:ext cx="362" cy="0"/>
                </a:xfrm>
                <a:prstGeom prst="line">
                  <a:avLst/>
                </a:prstGeom>
                <a:noFill/>
                <a:ln w="190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58" name="Text Box 68">
                  <a:extLst>
                    <a:ext uri="{FF2B5EF4-FFF2-40B4-BE49-F238E27FC236}">
                      <a16:creationId xmlns:a16="http://schemas.microsoft.com/office/drawing/2014/main" id="{ED907B2B-ADEF-70F6-6494-855CDCB0404F}"/>
                    </a:ext>
                  </a:extLst>
                </p:cNvPr>
                <p:cNvSpPr txBox="1">
                  <a:spLocks noChangeArrowheads="1"/>
                </p:cNvSpPr>
                <p:nvPr/>
              </p:nvSpPr>
              <p:spPr bwMode="auto">
                <a:xfrm>
                  <a:off x="3260" y="3199"/>
                  <a:ext cx="577"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rPr>
                    <a:t>BH(OH)</a:t>
                  </a:r>
                  <a:r>
                    <a:rPr kumimoji="0" lang="en-US" altLang="en-US" sz="1200" b="1" i="0" u="none" strike="noStrike" kern="1200" cap="none" spc="0" normalizeH="0" baseline="-25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2</a:t>
                  </a:r>
                  <a:r>
                    <a:rPr kumimoji="0" lang="en-US" altLang="en-US" sz="1200" b="1" i="0" u="none" strike="noStrike" kern="1200" cap="none" spc="0" normalizeH="0" baseline="30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a:t>
                  </a:r>
                  <a:endPar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endParaRPr>
                </a:p>
              </p:txBody>
            </p:sp>
            <p:sp>
              <p:nvSpPr>
                <p:cNvPr id="110659" name="Freeform 69">
                  <a:extLst>
                    <a:ext uri="{FF2B5EF4-FFF2-40B4-BE49-F238E27FC236}">
                      <a16:creationId xmlns:a16="http://schemas.microsoft.com/office/drawing/2014/main" id="{0572D88A-4EFC-04B1-BB9A-BAB22BFC582F}"/>
                    </a:ext>
                  </a:extLst>
                </p:cNvPr>
                <p:cNvSpPr>
                  <a:spLocks/>
                </p:cNvSpPr>
                <p:nvPr/>
              </p:nvSpPr>
              <p:spPr bwMode="auto">
                <a:xfrm>
                  <a:off x="2784" y="2034"/>
                  <a:ext cx="144" cy="584"/>
                </a:xfrm>
                <a:custGeom>
                  <a:avLst/>
                  <a:gdLst>
                    <a:gd name="T0" fmla="*/ 0 w 144"/>
                    <a:gd name="T1" fmla="*/ 248 h 584"/>
                    <a:gd name="T2" fmla="*/ 48 w 144"/>
                    <a:gd name="T3" fmla="*/ 56 h 584"/>
                    <a:gd name="T4" fmla="*/ 144 w 144"/>
                    <a:gd name="T5" fmla="*/ 584 h 584"/>
                    <a:gd name="T6" fmla="*/ 0 60000 65536"/>
                    <a:gd name="T7" fmla="*/ 0 60000 65536"/>
                    <a:gd name="T8" fmla="*/ 0 60000 65536"/>
                  </a:gdLst>
                  <a:ahLst/>
                  <a:cxnLst>
                    <a:cxn ang="T6">
                      <a:pos x="T0" y="T1"/>
                    </a:cxn>
                    <a:cxn ang="T7">
                      <a:pos x="T2" y="T3"/>
                    </a:cxn>
                    <a:cxn ang="T8">
                      <a:pos x="T4" y="T5"/>
                    </a:cxn>
                  </a:cxnLst>
                  <a:rect l="0" t="0" r="r" b="b"/>
                  <a:pathLst>
                    <a:path w="144" h="584">
                      <a:moveTo>
                        <a:pt x="0" y="248"/>
                      </a:moveTo>
                      <a:cubicBezTo>
                        <a:pt x="12" y="124"/>
                        <a:pt x="24" y="0"/>
                        <a:pt x="48" y="56"/>
                      </a:cubicBezTo>
                      <a:cubicBezTo>
                        <a:pt x="72" y="112"/>
                        <a:pt x="108" y="348"/>
                        <a:pt x="144" y="584"/>
                      </a:cubicBezTo>
                    </a:path>
                  </a:pathLst>
                </a:custGeom>
                <a:noFill/>
                <a:ln w="9525" cap="flat" cmpd="sng">
                  <a:solidFill>
                    <a:schemeClr val="accent2"/>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60" name="Freeform 70">
                  <a:extLst>
                    <a:ext uri="{FF2B5EF4-FFF2-40B4-BE49-F238E27FC236}">
                      <a16:creationId xmlns:a16="http://schemas.microsoft.com/office/drawing/2014/main" id="{02B12679-9973-3C22-1FD0-15CDC92B923B}"/>
                    </a:ext>
                  </a:extLst>
                </p:cNvPr>
                <p:cNvSpPr>
                  <a:spLocks/>
                </p:cNvSpPr>
                <p:nvPr/>
              </p:nvSpPr>
              <p:spPr bwMode="auto">
                <a:xfrm>
                  <a:off x="3238" y="2602"/>
                  <a:ext cx="170" cy="614"/>
                </a:xfrm>
                <a:custGeom>
                  <a:avLst/>
                  <a:gdLst>
                    <a:gd name="T0" fmla="*/ 0 w 192"/>
                    <a:gd name="T1" fmla="*/ 8 h 632"/>
                    <a:gd name="T2" fmla="*/ 27 w 192"/>
                    <a:gd name="T3" fmla="*/ 89 h 632"/>
                    <a:gd name="T4" fmla="*/ 105 w 192"/>
                    <a:gd name="T5" fmla="*/ 547 h 632"/>
                    <a:gd name="T6" fmla="*/ 0 60000 65536"/>
                    <a:gd name="T7" fmla="*/ 0 60000 65536"/>
                    <a:gd name="T8" fmla="*/ 0 60000 65536"/>
                  </a:gdLst>
                  <a:ahLst/>
                  <a:cxnLst>
                    <a:cxn ang="T6">
                      <a:pos x="T0" y="T1"/>
                    </a:cxn>
                    <a:cxn ang="T7">
                      <a:pos x="T2" y="T3"/>
                    </a:cxn>
                    <a:cxn ang="T8">
                      <a:pos x="T4" y="T5"/>
                    </a:cxn>
                  </a:cxnLst>
                  <a:rect l="0" t="0" r="r" b="b"/>
                  <a:pathLst>
                    <a:path w="192" h="632">
                      <a:moveTo>
                        <a:pt x="0" y="8"/>
                      </a:moveTo>
                      <a:cubicBezTo>
                        <a:pt x="8" y="4"/>
                        <a:pt x="16" y="0"/>
                        <a:pt x="48" y="104"/>
                      </a:cubicBezTo>
                      <a:cubicBezTo>
                        <a:pt x="80" y="208"/>
                        <a:pt x="160" y="552"/>
                        <a:pt x="192" y="632"/>
                      </a:cubicBezTo>
                    </a:path>
                  </a:pathLst>
                </a:custGeom>
                <a:noFill/>
                <a:ln w="9525" cap="flat" cmpd="sng">
                  <a:solidFill>
                    <a:schemeClr val="accent2"/>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nvGrpSpPr>
                <p:cNvPr id="110661" name="Group 71">
                  <a:extLst>
                    <a:ext uri="{FF2B5EF4-FFF2-40B4-BE49-F238E27FC236}">
                      <a16:creationId xmlns:a16="http://schemas.microsoft.com/office/drawing/2014/main" id="{CEAA5B23-DA04-C198-55BF-BAD8DA4BC47F}"/>
                    </a:ext>
                  </a:extLst>
                </p:cNvPr>
                <p:cNvGrpSpPr>
                  <a:grpSpLocks/>
                </p:cNvGrpSpPr>
                <p:nvPr/>
              </p:nvGrpSpPr>
              <p:grpSpPr bwMode="auto">
                <a:xfrm>
                  <a:off x="1072" y="915"/>
                  <a:ext cx="4175" cy="2893"/>
                  <a:chOff x="1072" y="915"/>
                  <a:chExt cx="4175" cy="2893"/>
                </a:xfrm>
              </p:grpSpPr>
              <p:sp>
                <p:nvSpPr>
                  <p:cNvPr id="110662" name="Text Box 72">
                    <a:extLst>
                      <a:ext uri="{FF2B5EF4-FFF2-40B4-BE49-F238E27FC236}">
                        <a16:creationId xmlns:a16="http://schemas.microsoft.com/office/drawing/2014/main" id="{873DCAA1-73DF-F4CE-1108-052759B22AE6}"/>
                      </a:ext>
                    </a:extLst>
                  </p:cNvPr>
                  <p:cNvSpPr txBox="1">
                    <a:spLocks noChangeArrowheads="1"/>
                  </p:cNvSpPr>
                  <p:nvPr/>
                </p:nvSpPr>
                <p:spPr bwMode="auto">
                  <a:xfrm>
                    <a:off x="1072" y="915"/>
                    <a:ext cx="442"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96" tIns="45700" rIns="91396" bIns="4570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rPr>
                      <a:t>BH</a:t>
                    </a:r>
                    <a:r>
                      <a:rPr kumimoji="0" lang="en-US" altLang="en-US" sz="1200" b="1" i="0" u="none" strike="noStrike" kern="1200" cap="none" spc="0" normalizeH="0" baseline="-25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4</a:t>
                    </a:r>
                    <a:r>
                      <a:rPr kumimoji="0" lang="en-US" altLang="en-US" sz="1200" b="1" i="0" u="none" strike="noStrike" kern="1200" cap="none" spc="0" normalizeH="0" baseline="30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a:t>
                    </a:r>
                    <a:endPar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endParaRPr>
                  </a:p>
                </p:txBody>
              </p:sp>
              <p:sp>
                <p:nvSpPr>
                  <p:cNvPr id="110663" name="Line 73">
                    <a:extLst>
                      <a:ext uri="{FF2B5EF4-FFF2-40B4-BE49-F238E27FC236}">
                        <a16:creationId xmlns:a16="http://schemas.microsoft.com/office/drawing/2014/main" id="{2F59C24E-8CED-428A-1062-411377D2DCBC}"/>
                      </a:ext>
                    </a:extLst>
                  </p:cNvPr>
                  <p:cNvSpPr>
                    <a:spLocks noChangeShapeType="1"/>
                  </p:cNvSpPr>
                  <p:nvPr/>
                </p:nvSpPr>
                <p:spPr bwMode="auto">
                  <a:xfrm>
                    <a:off x="1508" y="1344"/>
                    <a:ext cx="281" cy="0"/>
                  </a:xfrm>
                  <a:prstGeom prst="line">
                    <a:avLst/>
                  </a:prstGeom>
                  <a:noFill/>
                  <a:ln w="190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64" name="Text Box 74">
                    <a:extLst>
                      <a:ext uri="{FF2B5EF4-FFF2-40B4-BE49-F238E27FC236}">
                        <a16:creationId xmlns:a16="http://schemas.microsoft.com/office/drawing/2014/main" id="{BE5BE703-DF01-0192-C840-C8D665315173}"/>
                      </a:ext>
                    </a:extLst>
                  </p:cNvPr>
                  <p:cNvSpPr txBox="1">
                    <a:spLocks noChangeArrowheads="1"/>
                  </p:cNvSpPr>
                  <p:nvPr/>
                </p:nvSpPr>
                <p:spPr bwMode="auto">
                  <a:xfrm>
                    <a:off x="1440" y="1326"/>
                    <a:ext cx="388"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rPr>
                      <a:t>BH</a:t>
                    </a:r>
                    <a:r>
                      <a:rPr kumimoji="0" lang="en-US" altLang="en-US" sz="1200" b="1" i="0" u="none" strike="noStrike" kern="1200" cap="none" spc="0" normalizeH="0" baseline="-25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3</a:t>
                    </a:r>
                    <a:r>
                      <a:rPr kumimoji="0" lang="en-US" altLang="en-US" sz="1200" b="1" i="0" u="none" strike="noStrike" kern="1200" cap="none" spc="0" normalizeH="0" baseline="30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a:t>
                    </a:r>
                    <a:endPar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endParaRPr>
                  </a:p>
                </p:txBody>
              </p:sp>
              <p:sp>
                <p:nvSpPr>
                  <p:cNvPr id="110665" name="Text Box 75">
                    <a:extLst>
                      <a:ext uri="{FF2B5EF4-FFF2-40B4-BE49-F238E27FC236}">
                        <a16:creationId xmlns:a16="http://schemas.microsoft.com/office/drawing/2014/main" id="{E3DB6330-6928-FAE2-D7EA-F1D847BEB0E3}"/>
                      </a:ext>
                    </a:extLst>
                  </p:cNvPr>
                  <p:cNvSpPr txBox="1">
                    <a:spLocks noChangeArrowheads="1"/>
                  </p:cNvSpPr>
                  <p:nvPr/>
                </p:nvSpPr>
                <p:spPr bwMode="auto">
                  <a:xfrm>
                    <a:off x="1947" y="1649"/>
                    <a:ext cx="405"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rPr>
                      <a:t>BH</a:t>
                    </a:r>
                    <a:r>
                      <a:rPr kumimoji="0" lang="en-US" altLang="en-US" sz="1200" b="1" i="0" u="none" strike="noStrike" kern="1200" cap="none" spc="0" normalizeH="0" baseline="-25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2</a:t>
                    </a:r>
                    <a:r>
                      <a:rPr kumimoji="0" lang="en-US" altLang="en-US" sz="1200" b="1" i="0" u="none" strike="noStrike" kern="1200" cap="none" spc="0" normalizeH="0" baseline="30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a:t>
                    </a:r>
                    <a:endPar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endParaRPr>
                  </a:p>
                </p:txBody>
              </p:sp>
              <p:sp>
                <p:nvSpPr>
                  <p:cNvPr id="110666" name="Line 76">
                    <a:extLst>
                      <a:ext uri="{FF2B5EF4-FFF2-40B4-BE49-F238E27FC236}">
                        <a16:creationId xmlns:a16="http://schemas.microsoft.com/office/drawing/2014/main" id="{DEF5AE57-66FB-C108-5572-44E2812CD717}"/>
                      </a:ext>
                    </a:extLst>
                  </p:cNvPr>
                  <p:cNvSpPr>
                    <a:spLocks noChangeShapeType="1"/>
                  </p:cNvSpPr>
                  <p:nvPr/>
                </p:nvSpPr>
                <p:spPr bwMode="auto">
                  <a:xfrm>
                    <a:off x="2919" y="2617"/>
                    <a:ext cx="321" cy="0"/>
                  </a:xfrm>
                  <a:prstGeom prst="line">
                    <a:avLst/>
                  </a:prstGeom>
                  <a:noFill/>
                  <a:ln w="190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67" name="Text Box 77">
                    <a:extLst>
                      <a:ext uri="{FF2B5EF4-FFF2-40B4-BE49-F238E27FC236}">
                        <a16:creationId xmlns:a16="http://schemas.microsoft.com/office/drawing/2014/main" id="{412E22E8-DED6-4766-484D-391D74AF55FD}"/>
                      </a:ext>
                    </a:extLst>
                  </p:cNvPr>
                  <p:cNvSpPr txBox="1">
                    <a:spLocks noChangeArrowheads="1"/>
                  </p:cNvSpPr>
                  <p:nvPr/>
                </p:nvSpPr>
                <p:spPr bwMode="auto">
                  <a:xfrm>
                    <a:off x="2838" y="2596"/>
                    <a:ext cx="482"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rPr>
                      <a:t>BHOH</a:t>
                    </a:r>
                    <a:r>
                      <a:rPr kumimoji="0" lang="en-US" altLang="en-US" sz="1200" b="1" i="0" u="none" strike="noStrike" kern="1200" cap="none" spc="0" normalizeH="0" baseline="30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a:t>
                    </a:r>
                    <a:endPar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endParaRPr>
                  </a:p>
                </p:txBody>
              </p:sp>
              <p:sp>
                <p:nvSpPr>
                  <p:cNvPr id="110668" name="Line 78">
                    <a:extLst>
                      <a:ext uri="{FF2B5EF4-FFF2-40B4-BE49-F238E27FC236}">
                        <a16:creationId xmlns:a16="http://schemas.microsoft.com/office/drawing/2014/main" id="{E6E45F61-307D-9DC0-43B0-2A38C771ABC0}"/>
                      </a:ext>
                    </a:extLst>
                  </p:cNvPr>
                  <p:cNvSpPr>
                    <a:spLocks noChangeShapeType="1"/>
                  </p:cNvSpPr>
                  <p:nvPr/>
                </p:nvSpPr>
                <p:spPr bwMode="auto">
                  <a:xfrm>
                    <a:off x="3922" y="3488"/>
                    <a:ext cx="362" cy="0"/>
                  </a:xfrm>
                  <a:prstGeom prst="line">
                    <a:avLst/>
                  </a:prstGeom>
                  <a:noFill/>
                  <a:ln w="190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69" name="Text Box 79">
                    <a:extLst>
                      <a:ext uri="{FF2B5EF4-FFF2-40B4-BE49-F238E27FC236}">
                        <a16:creationId xmlns:a16="http://schemas.microsoft.com/office/drawing/2014/main" id="{7E07B3C5-5252-B8CD-430A-9C4CAF7A8B88}"/>
                      </a:ext>
                    </a:extLst>
                  </p:cNvPr>
                  <p:cNvSpPr txBox="1">
                    <a:spLocks noChangeArrowheads="1"/>
                  </p:cNvSpPr>
                  <p:nvPr/>
                </p:nvSpPr>
                <p:spPr bwMode="auto">
                  <a:xfrm>
                    <a:off x="3882" y="3468"/>
                    <a:ext cx="481"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rPr>
                      <a:t>B(OH)</a:t>
                    </a:r>
                    <a:r>
                      <a:rPr kumimoji="0" lang="en-US" altLang="en-US" sz="1200" b="1" i="0" u="none" strike="noStrike" kern="1200" cap="none" spc="0" normalizeH="0" baseline="-25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2</a:t>
                    </a:r>
                    <a:r>
                      <a:rPr kumimoji="0" lang="en-US" altLang="en-US" sz="1200" b="1" i="0" u="none" strike="noStrike" kern="1200" cap="none" spc="0" normalizeH="0" baseline="30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a:t>
                    </a:r>
                    <a:endPar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endParaRPr>
                  </a:p>
                </p:txBody>
              </p:sp>
              <p:sp>
                <p:nvSpPr>
                  <p:cNvPr id="110670" name="Line 80">
                    <a:extLst>
                      <a:ext uri="{FF2B5EF4-FFF2-40B4-BE49-F238E27FC236}">
                        <a16:creationId xmlns:a16="http://schemas.microsoft.com/office/drawing/2014/main" id="{4F152D03-EBFF-B8E4-BE84-1B03844A646D}"/>
                      </a:ext>
                    </a:extLst>
                  </p:cNvPr>
                  <p:cNvSpPr>
                    <a:spLocks noChangeShapeType="1"/>
                  </p:cNvSpPr>
                  <p:nvPr/>
                </p:nvSpPr>
                <p:spPr bwMode="auto">
                  <a:xfrm>
                    <a:off x="4404" y="3622"/>
                    <a:ext cx="321" cy="0"/>
                  </a:xfrm>
                  <a:prstGeom prst="line">
                    <a:avLst/>
                  </a:prstGeom>
                  <a:noFill/>
                  <a:ln w="190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71" name="Line 81">
                    <a:extLst>
                      <a:ext uri="{FF2B5EF4-FFF2-40B4-BE49-F238E27FC236}">
                        <a16:creationId xmlns:a16="http://schemas.microsoft.com/office/drawing/2014/main" id="{C1BA575E-4A00-31BC-7982-328B98074325}"/>
                      </a:ext>
                    </a:extLst>
                  </p:cNvPr>
                  <p:cNvSpPr>
                    <a:spLocks noChangeShapeType="1"/>
                  </p:cNvSpPr>
                  <p:nvPr/>
                </p:nvSpPr>
                <p:spPr bwMode="auto">
                  <a:xfrm>
                    <a:off x="4846" y="3655"/>
                    <a:ext cx="321" cy="0"/>
                  </a:xfrm>
                  <a:prstGeom prst="line">
                    <a:avLst/>
                  </a:prstGeom>
                  <a:noFill/>
                  <a:ln w="190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72" name="Text Box 82">
                    <a:extLst>
                      <a:ext uri="{FF2B5EF4-FFF2-40B4-BE49-F238E27FC236}">
                        <a16:creationId xmlns:a16="http://schemas.microsoft.com/office/drawing/2014/main" id="{7440FFDE-1C27-3675-89F3-5EBD6407B9F6}"/>
                      </a:ext>
                    </a:extLst>
                  </p:cNvPr>
                  <p:cNvSpPr txBox="1">
                    <a:spLocks noChangeArrowheads="1"/>
                  </p:cNvSpPr>
                  <p:nvPr/>
                </p:nvSpPr>
                <p:spPr bwMode="auto">
                  <a:xfrm>
                    <a:off x="4324" y="3601"/>
                    <a:ext cx="481"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rPr>
                      <a:t>BOOH</a:t>
                    </a:r>
                    <a:r>
                      <a:rPr kumimoji="0" lang="en-US" altLang="en-US" sz="1200" b="1" i="0" u="none" strike="noStrike" kern="1200" cap="none" spc="0" normalizeH="0" baseline="30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a:t>
                    </a:r>
                    <a:endPar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endParaRPr>
                  </a:p>
                </p:txBody>
              </p:sp>
              <p:sp>
                <p:nvSpPr>
                  <p:cNvPr id="110673" name="Text Box 83">
                    <a:extLst>
                      <a:ext uri="{FF2B5EF4-FFF2-40B4-BE49-F238E27FC236}">
                        <a16:creationId xmlns:a16="http://schemas.microsoft.com/office/drawing/2014/main" id="{A38A10F9-DE3E-E2EE-75EC-F730392E19B3}"/>
                      </a:ext>
                    </a:extLst>
                  </p:cNvPr>
                  <p:cNvSpPr txBox="1">
                    <a:spLocks noChangeArrowheads="1"/>
                  </p:cNvSpPr>
                  <p:nvPr/>
                </p:nvSpPr>
                <p:spPr bwMode="auto">
                  <a:xfrm>
                    <a:off x="4765" y="3635"/>
                    <a:ext cx="482"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rPr>
                      <a:t>BO</a:t>
                    </a:r>
                    <a:r>
                      <a:rPr kumimoji="0" lang="en-US" altLang="en-US" sz="1200" b="1" i="0" u="none" strike="noStrike" kern="1200" cap="none" spc="0" normalizeH="0" baseline="-25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2</a:t>
                    </a:r>
                    <a:r>
                      <a:rPr kumimoji="0" lang="en-US" altLang="en-US" sz="1200" b="1" i="0" u="none" strike="noStrike" kern="1200" cap="none" spc="0" normalizeH="0" baseline="30000" noProof="0">
                        <a:ln>
                          <a:noFill/>
                        </a:ln>
                        <a:solidFill>
                          <a:srgbClr val="FFFFCC"/>
                        </a:solidFill>
                        <a:effectLst/>
                        <a:uLnTx/>
                        <a:uFillTx/>
                        <a:latin typeface="Times New Roman" panose="02020603050405020304" pitchFamily="18" charset="0"/>
                        <a:ea typeface="+mn-ea"/>
                        <a:cs typeface="Times New Roman" panose="02020603050405020304" pitchFamily="18" charset="0"/>
                      </a:rPr>
                      <a:t>*</a:t>
                    </a:r>
                    <a:endParaRPr kumimoji="0" lang="en-US" altLang="en-US" sz="1200" b="1" i="0" u="none" strike="noStrike" kern="1200" cap="none" spc="0" normalizeH="0" baseline="0" noProof="0">
                      <a:ln>
                        <a:noFill/>
                      </a:ln>
                      <a:solidFill>
                        <a:srgbClr val="FFFFCC"/>
                      </a:solidFill>
                      <a:effectLst/>
                      <a:uLnTx/>
                      <a:uFillTx/>
                      <a:latin typeface="Times New Roman" panose="02020603050405020304" pitchFamily="18" charset="0"/>
                      <a:ea typeface="+mn-ea"/>
                      <a:cs typeface="Times New Roman" panose="02020603050405020304" pitchFamily="18" charset="0"/>
                    </a:endParaRPr>
                  </a:p>
                </p:txBody>
              </p:sp>
              <p:sp>
                <p:nvSpPr>
                  <p:cNvPr id="110674" name="Text Box 84">
                    <a:extLst>
                      <a:ext uri="{FF2B5EF4-FFF2-40B4-BE49-F238E27FC236}">
                        <a16:creationId xmlns:a16="http://schemas.microsoft.com/office/drawing/2014/main" id="{AB082172-114A-AA17-BABD-2A2D3A5EE187}"/>
                      </a:ext>
                    </a:extLst>
                  </p:cNvPr>
                  <p:cNvSpPr txBox="1">
                    <a:spLocks noChangeArrowheads="1"/>
                  </p:cNvSpPr>
                  <p:nvPr/>
                </p:nvSpPr>
                <p:spPr bwMode="auto">
                  <a:xfrm>
                    <a:off x="1160" y="2334"/>
                    <a:ext cx="1344"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000" b="0" i="0" u="none" strike="noStrike" kern="1200" cap="none" spc="0" normalizeH="0" baseline="0" noProof="0" dirty="0">
                        <a:ln>
                          <a:noFill/>
                        </a:ln>
                        <a:solidFill>
                          <a:srgbClr val="FFCC00"/>
                        </a:solidFill>
                        <a:effectLst/>
                        <a:uLnTx/>
                        <a:uFillTx/>
                        <a:latin typeface="Arial" panose="020B0604020202020204" pitchFamily="34" charset="0"/>
                        <a:ea typeface="+mn-ea"/>
                        <a:cs typeface="Times New Roman" panose="02020603050405020304" pitchFamily="18" charset="0"/>
                      </a:rPr>
                      <a:t>U= -0.2 V (CHE)</a:t>
                    </a:r>
                  </a:p>
                </p:txBody>
              </p:sp>
              <p:sp>
                <p:nvSpPr>
                  <p:cNvPr id="110675" name="Line 85">
                    <a:extLst>
                      <a:ext uri="{FF2B5EF4-FFF2-40B4-BE49-F238E27FC236}">
                        <a16:creationId xmlns:a16="http://schemas.microsoft.com/office/drawing/2014/main" id="{04C8133E-E085-9ACB-7BE9-99F7BB31FCEB}"/>
                      </a:ext>
                    </a:extLst>
                  </p:cNvPr>
                  <p:cNvSpPr>
                    <a:spLocks noChangeShapeType="1"/>
                  </p:cNvSpPr>
                  <p:nvPr/>
                </p:nvSpPr>
                <p:spPr bwMode="auto">
                  <a:xfrm>
                    <a:off x="1146" y="935"/>
                    <a:ext cx="281" cy="0"/>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76" name="Freeform 86">
                    <a:extLst>
                      <a:ext uri="{FF2B5EF4-FFF2-40B4-BE49-F238E27FC236}">
                        <a16:creationId xmlns:a16="http://schemas.microsoft.com/office/drawing/2014/main" id="{19DB4791-90A5-C016-AE4F-A7DD7C783964}"/>
                      </a:ext>
                    </a:extLst>
                  </p:cNvPr>
                  <p:cNvSpPr>
                    <a:spLocks/>
                  </p:cNvSpPr>
                  <p:nvPr/>
                </p:nvSpPr>
                <p:spPr bwMode="auto">
                  <a:xfrm>
                    <a:off x="1404" y="928"/>
                    <a:ext cx="124" cy="418"/>
                  </a:xfrm>
                  <a:custGeom>
                    <a:avLst/>
                    <a:gdLst>
                      <a:gd name="T0" fmla="*/ 0 w 104"/>
                      <a:gd name="T1" fmla="*/ 10 h 464"/>
                      <a:gd name="T2" fmla="*/ 116 w 104"/>
                      <a:gd name="T3" fmla="*/ 38 h 464"/>
                      <a:gd name="T4" fmla="*/ 230 w 104"/>
                      <a:gd name="T5" fmla="*/ 237 h 464"/>
                      <a:gd name="T6" fmla="*/ 230 w 104"/>
                      <a:gd name="T7" fmla="*/ 266 h 4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4" h="464">
                        <a:moveTo>
                          <a:pt x="0" y="16"/>
                        </a:moveTo>
                        <a:cubicBezTo>
                          <a:pt x="16" y="8"/>
                          <a:pt x="32" y="0"/>
                          <a:pt x="48" y="64"/>
                        </a:cubicBezTo>
                        <a:cubicBezTo>
                          <a:pt x="64" y="128"/>
                          <a:pt x="88" y="336"/>
                          <a:pt x="96" y="400"/>
                        </a:cubicBezTo>
                        <a:cubicBezTo>
                          <a:pt x="104" y="464"/>
                          <a:pt x="100" y="456"/>
                          <a:pt x="96" y="448"/>
                        </a:cubicBezTo>
                      </a:path>
                    </a:pathLst>
                  </a:custGeom>
                  <a:noFill/>
                  <a:ln w="9525" cap="flat" cmpd="sng">
                    <a:solidFill>
                      <a:schemeClr val="accent2"/>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77" name="Freeform 87">
                    <a:extLst>
                      <a:ext uri="{FF2B5EF4-FFF2-40B4-BE49-F238E27FC236}">
                        <a16:creationId xmlns:a16="http://schemas.microsoft.com/office/drawing/2014/main" id="{D57997AF-FCDF-193A-483F-4593DEF06C08}"/>
                      </a:ext>
                    </a:extLst>
                  </p:cNvPr>
                  <p:cNvSpPr>
                    <a:spLocks/>
                  </p:cNvSpPr>
                  <p:nvPr/>
                </p:nvSpPr>
                <p:spPr bwMode="auto">
                  <a:xfrm>
                    <a:off x="2256" y="1660"/>
                    <a:ext cx="240" cy="632"/>
                  </a:xfrm>
                  <a:custGeom>
                    <a:avLst/>
                    <a:gdLst>
                      <a:gd name="T0" fmla="*/ 0 w 240"/>
                      <a:gd name="T1" fmla="*/ 8 h 632"/>
                      <a:gd name="T2" fmla="*/ 96 w 240"/>
                      <a:gd name="T3" fmla="*/ 104 h 632"/>
                      <a:gd name="T4" fmla="*/ 240 w 240"/>
                      <a:gd name="T5" fmla="*/ 632 h 632"/>
                      <a:gd name="T6" fmla="*/ 0 60000 65536"/>
                      <a:gd name="T7" fmla="*/ 0 60000 65536"/>
                      <a:gd name="T8" fmla="*/ 0 60000 65536"/>
                    </a:gdLst>
                    <a:ahLst/>
                    <a:cxnLst>
                      <a:cxn ang="T6">
                        <a:pos x="T0" y="T1"/>
                      </a:cxn>
                      <a:cxn ang="T7">
                        <a:pos x="T2" y="T3"/>
                      </a:cxn>
                      <a:cxn ang="T8">
                        <a:pos x="T4" y="T5"/>
                      </a:cxn>
                    </a:cxnLst>
                    <a:rect l="0" t="0" r="r" b="b"/>
                    <a:pathLst>
                      <a:path w="240" h="632">
                        <a:moveTo>
                          <a:pt x="0" y="8"/>
                        </a:moveTo>
                        <a:cubicBezTo>
                          <a:pt x="28" y="4"/>
                          <a:pt x="56" y="0"/>
                          <a:pt x="96" y="104"/>
                        </a:cubicBezTo>
                        <a:cubicBezTo>
                          <a:pt x="136" y="208"/>
                          <a:pt x="188" y="420"/>
                          <a:pt x="240" y="632"/>
                        </a:cubicBezTo>
                      </a:path>
                    </a:pathLst>
                  </a:custGeom>
                  <a:noFill/>
                  <a:ln w="9525" cap="flat" cmpd="sng">
                    <a:solidFill>
                      <a:schemeClr val="accent2"/>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78" name="Freeform 88">
                    <a:extLst>
                      <a:ext uri="{FF2B5EF4-FFF2-40B4-BE49-F238E27FC236}">
                        <a16:creationId xmlns:a16="http://schemas.microsoft.com/office/drawing/2014/main" id="{989E322C-0AB0-E47C-B09D-2176A8EB04F8}"/>
                      </a:ext>
                    </a:extLst>
                  </p:cNvPr>
                  <p:cNvSpPr>
                    <a:spLocks/>
                  </p:cNvSpPr>
                  <p:nvPr/>
                </p:nvSpPr>
                <p:spPr bwMode="auto">
                  <a:xfrm>
                    <a:off x="3744" y="2968"/>
                    <a:ext cx="192" cy="520"/>
                  </a:xfrm>
                  <a:custGeom>
                    <a:avLst/>
                    <a:gdLst>
                      <a:gd name="T0" fmla="*/ 0 w 192"/>
                      <a:gd name="T1" fmla="*/ 378 h 472"/>
                      <a:gd name="T2" fmla="*/ 48 w 192"/>
                      <a:gd name="T3" fmla="*/ 64 h 472"/>
                      <a:gd name="T4" fmla="*/ 192 w 192"/>
                      <a:gd name="T5" fmla="*/ 766 h 472"/>
                      <a:gd name="T6" fmla="*/ 0 60000 65536"/>
                      <a:gd name="T7" fmla="*/ 0 60000 65536"/>
                      <a:gd name="T8" fmla="*/ 0 60000 65536"/>
                    </a:gdLst>
                    <a:ahLst/>
                    <a:cxnLst>
                      <a:cxn ang="T6">
                        <a:pos x="T0" y="T1"/>
                      </a:cxn>
                      <a:cxn ang="T7">
                        <a:pos x="T2" y="T3"/>
                      </a:cxn>
                      <a:cxn ang="T8">
                        <a:pos x="T4" y="T5"/>
                      </a:cxn>
                    </a:cxnLst>
                    <a:rect l="0" t="0" r="r" b="b"/>
                    <a:pathLst>
                      <a:path w="192" h="472">
                        <a:moveTo>
                          <a:pt x="0" y="232"/>
                        </a:moveTo>
                        <a:cubicBezTo>
                          <a:pt x="8" y="116"/>
                          <a:pt x="16" y="0"/>
                          <a:pt x="48" y="40"/>
                        </a:cubicBezTo>
                        <a:cubicBezTo>
                          <a:pt x="80" y="80"/>
                          <a:pt x="136" y="276"/>
                          <a:pt x="192" y="472"/>
                        </a:cubicBezTo>
                      </a:path>
                    </a:pathLst>
                  </a:custGeom>
                  <a:noFill/>
                  <a:ln w="9525" cap="flat" cmpd="sng">
                    <a:solidFill>
                      <a:schemeClr val="accent2"/>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79" name="Freeform 89">
                    <a:extLst>
                      <a:ext uri="{FF2B5EF4-FFF2-40B4-BE49-F238E27FC236}">
                        <a16:creationId xmlns:a16="http://schemas.microsoft.com/office/drawing/2014/main" id="{0B7FAF79-C991-5979-4BDC-632F7FF57F42}"/>
                      </a:ext>
                    </a:extLst>
                  </p:cNvPr>
                  <p:cNvSpPr>
                    <a:spLocks/>
                  </p:cNvSpPr>
                  <p:nvPr/>
                </p:nvSpPr>
                <p:spPr bwMode="auto">
                  <a:xfrm>
                    <a:off x="4272" y="3226"/>
                    <a:ext cx="144" cy="408"/>
                  </a:xfrm>
                  <a:custGeom>
                    <a:avLst/>
                    <a:gdLst>
                      <a:gd name="T0" fmla="*/ 0 w 144"/>
                      <a:gd name="T1" fmla="*/ 264 h 408"/>
                      <a:gd name="T2" fmla="*/ 48 w 144"/>
                      <a:gd name="T3" fmla="*/ 24 h 408"/>
                      <a:gd name="T4" fmla="*/ 144 w 144"/>
                      <a:gd name="T5" fmla="*/ 408 h 408"/>
                      <a:gd name="T6" fmla="*/ 0 60000 65536"/>
                      <a:gd name="T7" fmla="*/ 0 60000 65536"/>
                      <a:gd name="T8" fmla="*/ 0 60000 65536"/>
                    </a:gdLst>
                    <a:ahLst/>
                    <a:cxnLst>
                      <a:cxn ang="T6">
                        <a:pos x="T0" y="T1"/>
                      </a:cxn>
                      <a:cxn ang="T7">
                        <a:pos x="T2" y="T3"/>
                      </a:cxn>
                      <a:cxn ang="T8">
                        <a:pos x="T4" y="T5"/>
                      </a:cxn>
                    </a:cxnLst>
                    <a:rect l="0" t="0" r="r" b="b"/>
                    <a:pathLst>
                      <a:path w="144" h="408">
                        <a:moveTo>
                          <a:pt x="0" y="264"/>
                        </a:moveTo>
                        <a:cubicBezTo>
                          <a:pt x="12" y="132"/>
                          <a:pt x="24" y="0"/>
                          <a:pt x="48" y="24"/>
                        </a:cubicBezTo>
                        <a:cubicBezTo>
                          <a:pt x="72" y="48"/>
                          <a:pt x="108" y="228"/>
                          <a:pt x="144" y="408"/>
                        </a:cubicBezTo>
                      </a:path>
                    </a:pathLst>
                  </a:custGeom>
                  <a:noFill/>
                  <a:ln w="9525" cap="flat" cmpd="sng">
                    <a:solidFill>
                      <a:schemeClr val="accent2"/>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0680" name="Freeform 90">
                    <a:extLst>
                      <a:ext uri="{FF2B5EF4-FFF2-40B4-BE49-F238E27FC236}">
                        <a16:creationId xmlns:a16="http://schemas.microsoft.com/office/drawing/2014/main" id="{9910D5F4-15C6-1859-D905-FAC92F194E57}"/>
                      </a:ext>
                    </a:extLst>
                  </p:cNvPr>
                  <p:cNvSpPr>
                    <a:spLocks/>
                  </p:cNvSpPr>
                  <p:nvPr/>
                </p:nvSpPr>
                <p:spPr bwMode="auto">
                  <a:xfrm>
                    <a:off x="4716" y="3316"/>
                    <a:ext cx="144" cy="344"/>
                  </a:xfrm>
                  <a:custGeom>
                    <a:avLst/>
                    <a:gdLst>
                      <a:gd name="T0" fmla="*/ 0 w 144"/>
                      <a:gd name="T1" fmla="*/ 296 h 344"/>
                      <a:gd name="T2" fmla="*/ 96 w 144"/>
                      <a:gd name="T3" fmla="*/ 8 h 344"/>
                      <a:gd name="T4" fmla="*/ 144 w 144"/>
                      <a:gd name="T5" fmla="*/ 344 h 344"/>
                      <a:gd name="T6" fmla="*/ 0 60000 65536"/>
                      <a:gd name="T7" fmla="*/ 0 60000 65536"/>
                      <a:gd name="T8" fmla="*/ 0 60000 65536"/>
                    </a:gdLst>
                    <a:ahLst/>
                    <a:cxnLst>
                      <a:cxn ang="T6">
                        <a:pos x="T0" y="T1"/>
                      </a:cxn>
                      <a:cxn ang="T7">
                        <a:pos x="T2" y="T3"/>
                      </a:cxn>
                      <a:cxn ang="T8">
                        <a:pos x="T4" y="T5"/>
                      </a:cxn>
                    </a:cxnLst>
                    <a:rect l="0" t="0" r="r" b="b"/>
                    <a:pathLst>
                      <a:path w="144" h="344">
                        <a:moveTo>
                          <a:pt x="0" y="296"/>
                        </a:moveTo>
                        <a:cubicBezTo>
                          <a:pt x="36" y="148"/>
                          <a:pt x="72" y="0"/>
                          <a:pt x="96" y="8"/>
                        </a:cubicBezTo>
                        <a:cubicBezTo>
                          <a:pt x="120" y="16"/>
                          <a:pt x="132" y="180"/>
                          <a:pt x="144" y="344"/>
                        </a:cubicBezTo>
                      </a:path>
                    </a:pathLst>
                  </a:custGeom>
                  <a:noFill/>
                  <a:ln w="9525" cap="flat" cmpd="sng">
                    <a:solidFill>
                      <a:schemeClr val="accent2"/>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grpSp>
      </p:grpSp>
      <p:sp>
        <p:nvSpPr>
          <p:cNvPr id="2" name="TextBox 1">
            <a:extLst>
              <a:ext uri="{FF2B5EF4-FFF2-40B4-BE49-F238E27FC236}">
                <a16:creationId xmlns:a16="http://schemas.microsoft.com/office/drawing/2014/main" id="{CF8A5494-F245-B2A3-B56E-B7E5FD325786}"/>
              </a:ext>
            </a:extLst>
          </p:cNvPr>
          <p:cNvSpPr txBox="1"/>
          <p:nvPr/>
        </p:nvSpPr>
        <p:spPr>
          <a:xfrm>
            <a:off x="5561671" y="2669183"/>
            <a:ext cx="3501921" cy="1754326"/>
          </a:xfrm>
          <a:prstGeom prst="rect">
            <a:avLst/>
          </a:prstGeom>
          <a:noFill/>
        </p:spPr>
        <p:txBody>
          <a:bodyPr wrap="none" rtlCol="0">
            <a:spAutoFit/>
          </a:bodyPr>
          <a:lstStyle/>
          <a:p>
            <a:r>
              <a:rPr lang="en-US" dirty="0">
                <a:solidFill>
                  <a:schemeClr val="bg1"/>
                </a:solidFill>
              </a:rPr>
              <a:t>Examples</a:t>
            </a:r>
          </a:p>
          <a:p>
            <a:r>
              <a:rPr lang="en-US" dirty="0">
                <a:solidFill>
                  <a:schemeClr val="bg1"/>
                </a:solidFill>
              </a:rPr>
              <a:t>BH</a:t>
            </a:r>
            <a:r>
              <a:rPr lang="en-US" baseline="-25000" dirty="0">
                <a:solidFill>
                  <a:schemeClr val="bg1"/>
                </a:solidFill>
              </a:rPr>
              <a:t>4</a:t>
            </a:r>
            <a:r>
              <a:rPr lang="en-US" dirty="0">
                <a:solidFill>
                  <a:schemeClr val="bg1"/>
                </a:solidFill>
              </a:rPr>
              <a:t>* </a:t>
            </a:r>
            <a:r>
              <a:rPr lang="en-US" dirty="0">
                <a:solidFill>
                  <a:schemeClr val="bg1"/>
                </a:solidFill>
                <a:sym typeface="Wingdings" panose="05000000000000000000" pitchFamily="2" charset="2"/>
              </a:rPr>
              <a:t> BH</a:t>
            </a:r>
            <a:r>
              <a:rPr lang="en-US" baseline="-25000" dirty="0">
                <a:solidFill>
                  <a:schemeClr val="bg1"/>
                </a:solidFill>
                <a:sym typeface="Wingdings" panose="05000000000000000000" pitchFamily="2" charset="2"/>
              </a:rPr>
              <a:t>3</a:t>
            </a:r>
            <a:r>
              <a:rPr lang="en-US" dirty="0">
                <a:solidFill>
                  <a:schemeClr val="bg1"/>
                </a:solidFill>
                <a:sym typeface="Wingdings" panose="05000000000000000000" pitchFamily="2" charset="2"/>
              </a:rPr>
              <a:t>* + H</a:t>
            </a:r>
            <a:r>
              <a:rPr lang="en-US" baseline="30000" dirty="0">
                <a:solidFill>
                  <a:schemeClr val="bg1"/>
                </a:solidFill>
                <a:sym typeface="Wingdings" panose="05000000000000000000" pitchFamily="2" charset="2"/>
              </a:rPr>
              <a:t>+</a:t>
            </a:r>
            <a:r>
              <a:rPr lang="en-US" dirty="0">
                <a:solidFill>
                  <a:schemeClr val="bg1"/>
                </a:solidFill>
                <a:sym typeface="Wingdings" panose="05000000000000000000" pitchFamily="2" charset="2"/>
              </a:rPr>
              <a:t> + e</a:t>
            </a:r>
            <a:r>
              <a:rPr lang="en-US" baseline="30000" dirty="0">
                <a:solidFill>
                  <a:schemeClr val="bg1"/>
                </a:solidFill>
                <a:sym typeface="Wingdings" panose="05000000000000000000" pitchFamily="2" charset="2"/>
              </a:rPr>
              <a:t>-</a:t>
            </a:r>
            <a:endParaRPr lang="en-US" dirty="0">
              <a:solidFill>
                <a:schemeClr val="bg1"/>
              </a:solidFill>
              <a:sym typeface="Wingdings" panose="05000000000000000000" pitchFamily="2" charset="2"/>
            </a:endParaRPr>
          </a:p>
          <a:p>
            <a:r>
              <a:rPr lang="en-US" dirty="0">
                <a:solidFill>
                  <a:schemeClr val="bg1"/>
                </a:solidFill>
                <a:sym typeface="Wingdings" panose="05000000000000000000" pitchFamily="2" charset="2"/>
              </a:rPr>
              <a:t>BH</a:t>
            </a:r>
            <a:r>
              <a:rPr lang="en-US" baseline="-25000" dirty="0">
                <a:solidFill>
                  <a:schemeClr val="bg1"/>
                </a:solidFill>
                <a:sym typeface="Wingdings" panose="05000000000000000000" pitchFamily="2" charset="2"/>
              </a:rPr>
              <a:t>2</a:t>
            </a:r>
            <a:r>
              <a:rPr lang="en-US" dirty="0">
                <a:solidFill>
                  <a:schemeClr val="bg1"/>
                </a:solidFill>
                <a:sym typeface="Wingdings" panose="05000000000000000000" pitchFamily="2" charset="2"/>
              </a:rPr>
              <a:t>* + H</a:t>
            </a:r>
            <a:r>
              <a:rPr lang="en-US" baseline="-25000" dirty="0">
                <a:solidFill>
                  <a:schemeClr val="bg1"/>
                </a:solidFill>
                <a:sym typeface="Wingdings" panose="05000000000000000000" pitchFamily="2" charset="2"/>
              </a:rPr>
              <a:t>2</a:t>
            </a:r>
            <a:r>
              <a:rPr lang="en-US" dirty="0">
                <a:solidFill>
                  <a:schemeClr val="bg1"/>
                </a:solidFill>
                <a:sym typeface="Wingdings" panose="05000000000000000000" pitchFamily="2" charset="2"/>
              </a:rPr>
              <a:t>O  BH</a:t>
            </a:r>
            <a:r>
              <a:rPr lang="en-US" baseline="-25000" dirty="0">
                <a:solidFill>
                  <a:schemeClr val="bg1"/>
                </a:solidFill>
                <a:sym typeface="Wingdings" panose="05000000000000000000" pitchFamily="2" charset="2"/>
              </a:rPr>
              <a:t>2</a:t>
            </a:r>
            <a:r>
              <a:rPr lang="en-US" dirty="0">
                <a:solidFill>
                  <a:schemeClr val="bg1"/>
                </a:solidFill>
                <a:sym typeface="Wingdings" panose="05000000000000000000" pitchFamily="2" charset="2"/>
              </a:rPr>
              <a:t>OH* + H</a:t>
            </a:r>
            <a:r>
              <a:rPr lang="en-US" baseline="30000" dirty="0">
                <a:solidFill>
                  <a:schemeClr val="bg1"/>
                </a:solidFill>
                <a:sym typeface="Wingdings" panose="05000000000000000000" pitchFamily="2" charset="2"/>
              </a:rPr>
              <a:t>+</a:t>
            </a:r>
            <a:r>
              <a:rPr lang="en-US" dirty="0">
                <a:solidFill>
                  <a:schemeClr val="bg1"/>
                </a:solidFill>
                <a:sym typeface="Wingdings" panose="05000000000000000000" pitchFamily="2" charset="2"/>
              </a:rPr>
              <a:t> + e</a:t>
            </a:r>
            <a:r>
              <a:rPr lang="en-US" baseline="30000" dirty="0">
                <a:solidFill>
                  <a:schemeClr val="bg1"/>
                </a:solidFill>
                <a:sym typeface="Wingdings" panose="05000000000000000000" pitchFamily="2" charset="2"/>
              </a:rPr>
              <a:t>-</a:t>
            </a:r>
            <a:endParaRPr lang="en-US" dirty="0">
              <a:solidFill>
                <a:schemeClr val="bg1"/>
              </a:solidFill>
              <a:sym typeface="Wingdings" panose="05000000000000000000" pitchFamily="2" charset="2"/>
            </a:endParaRPr>
          </a:p>
          <a:p>
            <a:endParaRPr lang="en-US" dirty="0">
              <a:solidFill>
                <a:schemeClr val="bg1"/>
              </a:solidFill>
              <a:sym typeface="Wingdings" panose="05000000000000000000" pitchFamily="2" charset="2"/>
            </a:endParaRPr>
          </a:p>
          <a:p>
            <a:r>
              <a:rPr lang="en-US" dirty="0">
                <a:solidFill>
                  <a:schemeClr val="bg1"/>
                </a:solidFill>
                <a:sym typeface="Wingdings" panose="05000000000000000000" pitchFamily="2" charset="2"/>
              </a:rPr>
              <a:t>DFT same surface + ads</a:t>
            </a:r>
          </a:p>
          <a:p>
            <a:r>
              <a:rPr lang="en-US" dirty="0">
                <a:solidFill>
                  <a:schemeClr val="bg1"/>
                </a:solidFill>
                <a:sym typeface="Wingdings" panose="05000000000000000000" pitchFamily="2" charset="2"/>
              </a:rPr>
              <a:t>“Energy workup” now U dependent</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3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14858" y="3515002"/>
              <a:ext cx="5851764" cy="1345228"/>
            </p:xfrm>
            <a:graphic>
              <a:graphicData uri="http://schemas.openxmlformats.org/drawingml/2006/table">
                <a:tbl>
                  <a:tblPr firstRow="1" firstCol="1" bandRow="1">
                    <a:tableStyleId>{5C22544A-7EE6-4342-B048-85BDC9FD1C3A}</a:tableStyleId>
                  </a:tblPr>
                  <a:tblGrid>
                    <a:gridCol w="5851764">
                      <a:extLst>
                        <a:ext uri="{9D8B030D-6E8A-4147-A177-3AD203B41FA5}">
                          <a16:colId xmlns:a16="http://schemas.microsoft.com/office/drawing/2014/main" val="20000"/>
                        </a:ext>
                      </a:extLst>
                    </a:gridCol>
                  </a:tblGrid>
                  <a:tr h="1345228">
                    <a:tc>
                      <a:txBody>
                        <a:bodyPr/>
                        <a:lstStyle/>
                        <a:p>
                          <a:pPr marL="0" marR="0">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effectLst/>
                                        <a:latin typeface="Cambria Math" panose="02040503050406030204" pitchFamily="18" charset="0"/>
                                      </a:rPr>
                                    </m:ctrlPr>
                                  </m:sSubPr>
                                  <m:e>
                                    <m:r>
                                      <a:rPr lang="en-US" sz="2000" b="1">
                                        <a:solidFill>
                                          <a:schemeClr val="tx1"/>
                                        </a:solidFill>
                                        <a:effectLst/>
                                        <a:latin typeface="Cambria Math"/>
                                      </a:rPr>
                                      <m:t>∆</m:t>
                                    </m:r>
                                    <m:r>
                                      <a:rPr lang="en-US" sz="2000" b="1" i="1">
                                        <a:solidFill>
                                          <a:schemeClr val="tx1"/>
                                        </a:solidFill>
                                        <a:effectLst/>
                                        <a:latin typeface="Cambria Math"/>
                                      </a:rPr>
                                      <m:t>𝑮</m:t>
                                    </m:r>
                                  </m:e>
                                  <m:sub>
                                    <m:r>
                                      <a:rPr lang="en-US" sz="2000" b="1" i="1">
                                        <a:solidFill>
                                          <a:schemeClr val="tx1"/>
                                        </a:solidFill>
                                        <a:effectLst/>
                                        <a:latin typeface="Cambria Math"/>
                                      </a:rPr>
                                      <m:t>𝒂𝒅𝒔</m:t>
                                    </m:r>
                                  </m:sub>
                                </m:sSub>
                                <m:d>
                                  <m:dPr>
                                    <m:ctrlPr>
                                      <a:rPr lang="en-US" sz="2000" b="1" i="1" smtClean="0">
                                        <a:solidFill>
                                          <a:schemeClr val="tx1"/>
                                        </a:solidFill>
                                        <a:effectLst/>
                                        <a:latin typeface="Cambria Math" panose="02040503050406030204" pitchFamily="18" charset="0"/>
                                      </a:rPr>
                                    </m:ctrlPr>
                                  </m:dPr>
                                  <m:e>
                                    <m:r>
                                      <a:rPr lang="en-US" sz="2000" b="1" i="1" smtClean="0">
                                        <a:solidFill>
                                          <a:schemeClr val="tx1"/>
                                        </a:solidFill>
                                        <a:effectLst/>
                                        <a:latin typeface="Cambria Math"/>
                                      </a:rPr>
                                      <m:t>𝑼</m:t>
                                    </m:r>
                                  </m:e>
                                </m:d>
                                <m:r>
                                  <a:rPr lang="en-US" sz="2000" b="1" smtClean="0">
                                    <a:solidFill>
                                      <a:schemeClr val="tx1"/>
                                    </a:solidFill>
                                    <a:effectLst/>
                                    <a:latin typeface="Cambria Math"/>
                                  </a:rPr>
                                  <m:t>=</m:t>
                                </m:r>
                                <m:sSub>
                                  <m:sSubPr>
                                    <m:ctrlPr>
                                      <a:rPr lang="en-US" sz="2000" b="1" i="1" smtClean="0">
                                        <a:solidFill>
                                          <a:schemeClr val="tx1"/>
                                        </a:solidFill>
                                        <a:effectLst/>
                                        <a:latin typeface="Cambria Math" panose="02040503050406030204" pitchFamily="18" charset="0"/>
                                      </a:rPr>
                                    </m:ctrlPr>
                                  </m:sSubPr>
                                  <m:e>
                                    <m:r>
                                      <a:rPr lang="en-US" sz="2000" b="1" i="1">
                                        <a:solidFill>
                                          <a:schemeClr val="tx1"/>
                                        </a:solidFill>
                                        <a:effectLst/>
                                        <a:latin typeface="Cambria Math"/>
                                      </a:rPr>
                                      <m:t>𝑮</m:t>
                                    </m:r>
                                  </m:e>
                                  <m:sub>
                                    <m:r>
                                      <a:rPr lang="en-US" sz="2000" b="1" i="1" smtClean="0">
                                        <a:solidFill>
                                          <a:schemeClr val="tx1"/>
                                        </a:solidFill>
                                        <a:effectLst/>
                                        <a:latin typeface="Cambria Math" panose="02040503050406030204" pitchFamily="18" charset="0"/>
                                      </a:rPr>
                                      <m:t>𝑯</m:t>
                                    </m:r>
                                    <m:r>
                                      <a:rPr lang="en-US" sz="2000" b="1">
                                        <a:solidFill>
                                          <a:schemeClr val="tx1"/>
                                        </a:solidFill>
                                        <a:effectLst/>
                                        <a:latin typeface="Cambria Math"/>
                                      </a:rPr>
                                      <m:t>∗</m:t>
                                    </m:r>
                                  </m:sub>
                                </m:sSub>
                                <m:r>
                                  <a:rPr lang="en-US" sz="2000" b="1" smtClean="0">
                                    <a:solidFill>
                                      <a:schemeClr val="tx1"/>
                                    </a:solidFill>
                                    <a:effectLst/>
                                    <a:latin typeface="Cambria Math"/>
                                  </a:rPr>
                                  <m:t>−</m:t>
                                </m:r>
                                <m:sSub>
                                  <m:sSubPr>
                                    <m:ctrlPr>
                                      <a:rPr lang="en-US" sz="2000" b="1" i="1" smtClean="0">
                                        <a:solidFill>
                                          <a:schemeClr val="tx1"/>
                                        </a:solidFill>
                                        <a:effectLst/>
                                        <a:latin typeface="Cambria Math" panose="02040503050406030204" pitchFamily="18" charset="0"/>
                                      </a:rPr>
                                    </m:ctrlPr>
                                  </m:sSubPr>
                                  <m:e>
                                    <m:r>
                                      <a:rPr lang="en-US" sz="2000" b="1" i="1">
                                        <a:solidFill>
                                          <a:schemeClr val="tx1"/>
                                        </a:solidFill>
                                        <a:effectLst/>
                                        <a:latin typeface="Cambria Math"/>
                                      </a:rPr>
                                      <m:t>𝑮</m:t>
                                    </m:r>
                                  </m:e>
                                  <m:sub>
                                    <m:sSubSup>
                                      <m:sSubSupPr>
                                        <m:ctrlPr>
                                          <a:rPr lang="en-US" sz="2000" b="1" i="1">
                                            <a:solidFill>
                                              <a:schemeClr val="tx1"/>
                                            </a:solidFill>
                                            <a:effectLst/>
                                            <a:latin typeface="Cambria Math" panose="02040503050406030204" pitchFamily="18" charset="0"/>
                                          </a:rPr>
                                        </m:ctrlPr>
                                      </m:sSubSupPr>
                                      <m:e>
                                        <m:r>
                                          <a:rPr lang="en-US" sz="2000" b="1" i="1" smtClean="0">
                                            <a:solidFill>
                                              <a:schemeClr val="tx1"/>
                                            </a:solidFill>
                                            <a:effectLst/>
                                            <a:latin typeface="Cambria Math" panose="02040503050406030204" pitchFamily="18" charset="0"/>
                                          </a:rPr>
                                          <m:t>𝑯</m:t>
                                        </m:r>
                                      </m:e>
                                      <m:sub>
                                        <m:d>
                                          <m:dPr>
                                            <m:ctrlPr>
                                              <a:rPr lang="en-US" sz="2000" b="1" i="1">
                                                <a:solidFill>
                                                  <a:schemeClr val="tx1"/>
                                                </a:solidFill>
                                                <a:effectLst/>
                                                <a:latin typeface="Cambria Math" panose="02040503050406030204" pitchFamily="18" charset="0"/>
                                              </a:rPr>
                                            </m:ctrlPr>
                                          </m:dPr>
                                          <m:e>
                                            <m:r>
                                              <a:rPr lang="en-US" sz="2000" b="1" i="1">
                                                <a:solidFill>
                                                  <a:schemeClr val="tx1"/>
                                                </a:solidFill>
                                                <a:effectLst/>
                                                <a:latin typeface="Cambria Math"/>
                                              </a:rPr>
                                              <m:t>𝒂𝒒</m:t>
                                            </m:r>
                                          </m:e>
                                        </m:d>
                                      </m:sub>
                                      <m:sup>
                                        <m:r>
                                          <a:rPr lang="en-US" sz="2000" b="1" i="1" smtClean="0">
                                            <a:solidFill>
                                              <a:schemeClr val="tx1"/>
                                            </a:solidFill>
                                            <a:effectLst/>
                                            <a:latin typeface="Cambria Math" panose="02040503050406030204" pitchFamily="18" charset="0"/>
                                          </a:rPr>
                                          <m:t>+</m:t>
                                        </m:r>
                                      </m:sup>
                                    </m:sSubSup>
                                  </m:sub>
                                </m:sSub>
                                <m:r>
                                  <a:rPr lang="en-US" sz="2000" b="1">
                                    <a:solidFill>
                                      <a:schemeClr val="tx1"/>
                                    </a:solidFill>
                                    <a:effectLst/>
                                    <a:latin typeface="Cambria Math"/>
                                  </a:rPr>
                                  <m:t>−</m:t>
                                </m:r>
                                <m:sSub>
                                  <m:sSubPr>
                                    <m:ctrlPr>
                                      <a:rPr lang="en-US" sz="2000" b="1" i="1" smtClean="0">
                                        <a:solidFill>
                                          <a:srgbClr val="FF3300"/>
                                        </a:solidFill>
                                        <a:effectLst/>
                                        <a:latin typeface="Cambria Math" panose="02040503050406030204" pitchFamily="18" charset="0"/>
                                      </a:rPr>
                                    </m:ctrlPr>
                                  </m:sSubPr>
                                  <m:e>
                                    <m:r>
                                      <a:rPr lang="en-US" sz="2000" b="1" i="1">
                                        <a:solidFill>
                                          <a:srgbClr val="FF3300"/>
                                        </a:solidFill>
                                        <a:effectLst/>
                                        <a:latin typeface="Cambria Math"/>
                                      </a:rPr>
                                      <m:t>𝑮</m:t>
                                    </m:r>
                                  </m:e>
                                  <m:sub>
                                    <m:r>
                                      <a:rPr lang="en-US" sz="2000" b="1">
                                        <a:solidFill>
                                          <a:srgbClr val="FF3300"/>
                                        </a:solidFill>
                                        <a:effectLst/>
                                        <a:latin typeface="Cambria Math"/>
                                      </a:rPr>
                                      <m:t>∗</m:t>
                                    </m:r>
                                  </m:sub>
                                </m:sSub>
                                <m:r>
                                  <a:rPr lang="en-US" sz="2000" b="1" i="1" smtClean="0">
                                    <a:solidFill>
                                      <a:srgbClr val="FF3300"/>
                                    </a:solidFill>
                                    <a:effectLst/>
                                    <a:latin typeface="Cambria Math" panose="02040503050406030204" pitchFamily="18" charset="0"/>
                                  </a:rPr>
                                  <m:t>−</m:t>
                                </m:r>
                                <m:sSup>
                                  <m:sSupPr>
                                    <m:ctrlPr>
                                      <a:rPr lang="en-US" sz="2000" b="1" i="1">
                                        <a:solidFill>
                                          <a:schemeClr val="accent6"/>
                                        </a:solidFill>
                                        <a:effectLst/>
                                        <a:latin typeface="Cambria Math" panose="02040503050406030204" pitchFamily="18" charset="0"/>
                                        <a:ea typeface="Calibri"/>
                                        <a:cs typeface="Times New Roman"/>
                                      </a:rPr>
                                    </m:ctrlPr>
                                  </m:sSupPr>
                                  <m:e>
                                    <m:r>
                                      <a:rPr lang="en-US" sz="2000" b="1" i="1">
                                        <a:solidFill>
                                          <a:schemeClr val="accent6"/>
                                        </a:solidFill>
                                        <a:effectLst/>
                                        <a:latin typeface="Cambria Math"/>
                                        <a:ea typeface="Calibri"/>
                                        <a:cs typeface="Times New Roman"/>
                                      </a:rPr>
                                      <m:t>𝒆</m:t>
                                    </m:r>
                                  </m:e>
                                  <m:sup>
                                    <m:r>
                                      <a:rPr lang="en-US" sz="2000" b="1" i="1">
                                        <a:solidFill>
                                          <a:schemeClr val="accent6"/>
                                        </a:solidFill>
                                        <a:effectLst/>
                                        <a:latin typeface="Cambria Math"/>
                                        <a:ea typeface="Calibri"/>
                                        <a:cs typeface="Times New Roman"/>
                                      </a:rPr>
                                      <m:t>−</m:t>
                                    </m:r>
                                  </m:sup>
                                </m:sSup>
                                <m:d>
                                  <m:dPr>
                                    <m:ctrlPr>
                                      <a:rPr lang="en-US" sz="2000" b="1" i="1">
                                        <a:solidFill>
                                          <a:schemeClr val="accent6"/>
                                        </a:solidFill>
                                        <a:effectLst/>
                                        <a:latin typeface="Cambria Math" panose="02040503050406030204" pitchFamily="18" charset="0"/>
                                        <a:ea typeface="Calibri"/>
                                        <a:cs typeface="Times New Roman"/>
                                      </a:rPr>
                                    </m:ctrlPr>
                                  </m:dPr>
                                  <m:e>
                                    <m:r>
                                      <a:rPr lang="en-US" sz="2000" b="1" i="1">
                                        <a:solidFill>
                                          <a:schemeClr val="accent6"/>
                                        </a:solidFill>
                                        <a:effectLst/>
                                        <a:latin typeface="Cambria Math"/>
                                        <a:ea typeface="Calibri"/>
                                        <a:cs typeface="Times New Roman"/>
                                      </a:rPr>
                                      <m:t>𝑼</m:t>
                                    </m:r>
                                    <m:r>
                                      <a:rPr lang="en-US" sz="2000" b="1" i="1">
                                        <a:solidFill>
                                          <a:schemeClr val="accent6"/>
                                        </a:solidFill>
                                        <a:effectLst/>
                                        <a:latin typeface="Cambria Math"/>
                                        <a:ea typeface="Calibri"/>
                                        <a:cs typeface="Times New Roman"/>
                                      </a:rPr>
                                      <m:t>−</m:t>
                                    </m:r>
                                    <m:sSub>
                                      <m:sSubPr>
                                        <m:ctrlPr>
                                          <a:rPr lang="en-US" sz="2000" b="1" i="1">
                                            <a:solidFill>
                                              <a:schemeClr val="accent6"/>
                                            </a:solidFill>
                                            <a:effectLst/>
                                            <a:latin typeface="Cambria Math" panose="02040503050406030204" pitchFamily="18" charset="0"/>
                                            <a:ea typeface="Calibri"/>
                                            <a:cs typeface="Times New Roman"/>
                                          </a:rPr>
                                        </m:ctrlPr>
                                      </m:sSubPr>
                                      <m:e>
                                        <m:r>
                                          <a:rPr lang="en-US" sz="2000" b="1" i="1">
                                            <a:solidFill>
                                              <a:schemeClr val="accent6"/>
                                            </a:solidFill>
                                            <a:effectLst/>
                                            <a:latin typeface="Cambria Math"/>
                                            <a:ea typeface="Calibri"/>
                                            <a:cs typeface="Times New Roman"/>
                                          </a:rPr>
                                          <m:t>𝑼</m:t>
                                        </m:r>
                                      </m:e>
                                      <m:sub>
                                        <m:r>
                                          <a:rPr lang="en-US" sz="2000" b="1" i="1">
                                            <a:solidFill>
                                              <a:schemeClr val="accent6"/>
                                            </a:solidFill>
                                            <a:effectLst/>
                                            <a:latin typeface="Cambria Math"/>
                                            <a:ea typeface="Calibri"/>
                                            <a:cs typeface="Times New Roman"/>
                                          </a:rPr>
                                          <m:t>𝒓𝒆𝒇</m:t>
                                        </m:r>
                                      </m:sub>
                                    </m:sSub>
                                  </m:e>
                                </m:d>
                              </m:oMath>
                            </m:oMathPara>
                          </a14:m>
                          <a:endParaRPr lang="en-US" sz="2000" b="1" dirty="0">
                            <a:solidFill>
                              <a:schemeClr val="accent2"/>
                            </a:solidFill>
                            <a:effectLst/>
                            <a:latin typeface="Calibri"/>
                            <a:ea typeface="Calibri"/>
                            <a:cs typeface="Times New Roman"/>
                          </a:endParaRPr>
                        </a:p>
                      </a:txBody>
                      <a:tcPr marL="68580" marR="68580" marT="0" marB="0">
                        <a:solidFill>
                          <a:schemeClr val="bg1"/>
                        </a:solidFill>
                      </a:tcPr>
                    </a:tc>
                    <a:extLst>
                      <a:ext uri="{0D108BD9-81ED-4DB2-BD59-A6C34878D82A}">
                        <a16:rowId xmlns:a16="http://schemas.microsoft.com/office/drawing/2014/main" val="10000"/>
                      </a:ext>
                    </a:extLst>
                  </a:tr>
                </a:tbl>
              </a:graphicData>
            </a:graphic>
          </p:graphicFrame>
        </mc:Choice>
        <mc:Fallback xmlns="">
          <p:graphicFrame>
            <p:nvGraphicFramePr>
              <p:cNvPr id="5" name="Table 4"/>
              <p:cNvGraphicFramePr>
                <a:graphicFrameLocks noGrp="1"/>
              </p:cNvGraphicFramePr>
              <p:nvPr/>
            </p:nvGraphicFramePr>
            <p:xfrm>
              <a:off x="14858" y="3515002"/>
              <a:ext cx="5851764" cy="1345228"/>
            </p:xfrm>
            <a:graphic>
              <a:graphicData uri="http://schemas.openxmlformats.org/drawingml/2006/table">
                <a:tbl>
                  <a:tblPr firstRow="1" firstCol="1" bandRow="1">
                    <a:tableStyleId>{5C22544A-7EE6-4342-B048-85BDC9FD1C3A}</a:tableStyleId>
                  </a:tblPr>
                  <a:tblGrid>
                    <a:gridCol w="5851764">
                      <a:extLst>
                        <a:ext uri="{9D8B030D-6E8A-4147-A177-3AD203B41FA5}">
                          <a16:colId xmlns:a16="http://schemas.microsoft.com/office/drawing/2014/main" val="20000"/>
                        </a:ext>
                      </a:extLst>
                    </a:gridCol>
                  </a:tblGrid>
                  <a:tr h="1345228">
                    <a:tc>
                      <a:txBody>
                        <a:bodyPr/>
                        <a:lstStyle/>
                        <a:p>
                          <a:endParaRPr lang="en-US"/>
                        </a:p>
                      </a:txBody>
                      <a:tcPr marL="68580" marR="68580" marT="0" marB="0">
                        <a:blipFill>
                          <a:blip r:embed="rId3"/>
                          <a:stretch>
                            <a:fillRect l="-104" t="-450" r="-416" b="-1802"/>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sp>
            <p:nvSpPr>
              <p:cNvPr id="7" name="Rectangle 6"/>
              <p:cNvSpPr/>
              <p:nvPr/>
            </p:nvSpPr>
            <p:spPr>
              <a:xfrm>
                <a:off x="242040" y="4775571"/>
                <a:ext cx="7813814" cy="451277"/>
              </a:xfrm>
              <a:prstGeom prst="rect">
                <a:avLst/>
              </a:prstGeom>
            </p:spPr>
            <p:txBody>
              <a:bodyPr wrap="square">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sSubSup>
                        <m:sSubSupPr>
                          <m:ctrlPr>
                            <a:rPr lang="en-US" b="1" i="1" smtClean="0">
                              <a:solidFill>
                                <a:srgbClr val="000000"/>
                              </a:solidFill>
                              <a:latin typeface="Cambria Math" panose="02040503050406030204" pitchFamily="18" charset="0"/>
                              <a:cs typeface="Times New Roman"/>
                            </a:rPr>
                          </m:ctrlPr>
                        </m:sSubSupPr>
                        <m:e>
                          <m:r>
                            <a:rPr lang="en-US" b="1" i="1">
                              <a:solidFill>
                                <a:srgbClr val="000000"/>
                              </a:solidFill>
                              <a:latin typeface="Cambria Math"/>
                              <a:ea typeface="Calibri"/>
                              <a:cs typeface="Times New Roman"/>
                            </a:rPr>
                            <m:t>𝑮</m:t>
                          </m:r>
                        </m:e>
                        <m:sub>
                          <m:sSubSup>
                            <m:sSubSupPr>
                              <m:ctrlPr>
                                <a:rPr lang="en-US" b="1" i="1">
                                  <a:solidFill>
                                    <a:srgbClr val="000000"/>
                                  </a:solidFill>
                                  <a:latin typeface="Cambria Math" panose="02040503050406030204" pitchFamily="18" charset="0"/>
                                  <a:cs typeface="Times New Roman"/>
                                </a:rPr>
                              </m:ctrlPr>
                            </m:sSubSupPr>
                            <m:e>
                              <m:r>
                                <a:rPr lang="en-US" b="1" i="1" smtClean="0">
                                  <a:solidFill>
                                    <a:srgbClr val="000000"/>
                                  </a:solidFill>
                                  <a:latin typeface="Cambria Math" panose="02040503050406030204" pitchFamily="18" charset="0"/>
                                  <a:ea typeface="Calibri"/>
                                  <a:cs typeface="Times New Roman"/>
                                </a:rPr>
                                <m:t>𝑯</m:t>
                              </m:r>
                            </m:e>
                            <m:sub>
                              <m:r>
                                <a:rPr lang="en-US" b="1" i="1">
                                  <a:solidFill>
                                    <a:srgbClr val="000000"/>
                                  </a:solidFill>
                                  <a:latin typeface="Cambria Math"/>
                                  <a:ea typeface="Calibri"/>
                                  <a:cs typeface="Times New Roman"/>
                                </a:rPr>
                                <m:t>𝒈</m:t>
                              </m:r>
                            </m:sub>
                            <m:sup>
                              <m:r>
                                <a:rPr lang="en-US" b="1" i="1" smtClean="0">
                                  <a:solidFill>
                                    <a:srgbClr val="000000"/>
                                  </a:solidFill>
                                  <a:latin typeface="Cambria Math" panose="02040503050406030204" pitchFamily="18" charset="0"/>
                                  <a:ea typeface="Calibri"/>
                                  <a:cs typeface="Times New Roman"/>
                                </a:rPr>
                                <m:t>+</m:t>
                              </m:r>
                            </m:sup>
                          </m:sSubSup>
                        </m:sub>
                        <m:sup>
                          <m:r>
                            <a:rPr lang="en-US" b="1" i="1">
                              <a:solidFill>
                                <a:srgbClr val="000000"/>
                              </a:solidFill>
                              <a:latin typeface="Cambria Math"/>
                              <a:ea typeface="Calibri"/>
                              <a:cs typeface="Times New Roman"/>
                            </a:rPr>
                            <m:t> </m:t>
                          </m:r>
                        </m:sup>
                      </m:sSubSup>
                      <m:r>
                        <a:rPr lang="en-US" b="1" i="1">
                          <a:solidFill>
                            <a:srgbClr val="000000"/>
                          </a:solidFill>
                          <a:latin typeface="Cambria Math"/>
                          <a:ea typeface="Calibri"/>
                          <a:cs typeface="Times New Roman"/>
                        </a:rPr>
                        <m:t>=</m:t>
                      </m:r>
                      <m:sSub>
                        <m:sSubPr>
                          <m:ctrlPr>
                            <a:rPr lang="en-US" b="1" i="1" smtClean="0">
                              <a:solidFill>
                                <a:srgbClr val="FF0000"/>
                              </a:solidFill>
                              <a:latin typeface="Cambria Math" panose="02040503050406030204" pitchFamily="18" charset="0"/>
                              <a:cs typeface="Times New Roman"/>
                            </a:rPr>
                          </m:ctrlPr>
                        </m:sSubPr>
                        <m:e>
                          <m:r>
                            <a:rPr lang="en-US" b="1" i="1">
                              <a:solidFill>
                                <a:srgbClr val="FF0000"/>
                              </a:solidFill>
                              <a:latin typeface="Cambria Math"/>
                              <a:ea typeface="Calibri"/>
                              <a:cs typeface="Times New Roman"/>
                            </a:rPr>
                            <m:t>𝑬</m:t>
                          </m:r>
                        </m:e>
                        <m:sub>
                          <m:r>
                            <a:rPr lang="en-US" b="1" i="1">
                              <a:solidFill>
                                <a:srgbClr val="FF0000"/>
                              </a:solidFill>
                              <a:latin typeface="Cambria Math"/>
                              <a:ea typeface="Calibri"/>
                              <a:cs typeface="Times New Roman"/>
                            </a:rPr>
                            <m:t>𝑫𝑭𝑻</m:t>
                          </m:r>
                        </m:sub>
                      </m:sSub>
                      <m:r>
                        <a:rPr lang="en-US" b="1" i="1" smtClean="0">
                          <a:solidFill>
                            <a:srgbClr val="000000"/>
                          </a:solidFill>
                          <a:latin typeface="Cambria Math"/>
                          <a:ea typeface="Calibri"/>
                          <a:cs typeface="Times New Roman"/>
                        </a:rPr>
                        <m:t>+</m:t>
                      </m:r>
                      <m:r>
                        <a:rPr lang="en-US" b="1" i="1" smtClean="0">
                          <a:solidFill>
                            <a:srgbClr val="00FF00"/>
                          </a:solidFill>
                          <a:latin typeface="Cambria Math"/>
                          <a:ea typeface="Calibri"/>
                          <a:cs typeface="Times New Roman"/>
                        </a:rPr>
                        <m:t>𝑬</m:t>
                      </m:r>
                      <m:d>
                        <m:dPr>
                          <m:ctrlPr>
                            <a:rPr lang="en-US" b="1" i="1" smtClean="0">
                              <a:solidFill>
                                <a:srgbClr val="00FF00"/>
                              </a:solidFill>
                              <a:latin typeface="Cambria Math" panose="02040503050406030204" pitchFamily="18" charset="0"/>
                              <a:ea typeface="Calibri"/>
                              <a:cs typeface="Times New Roman"/>
                            </a:rPr>
                          </m:ctrlPr>
                        </m:dPr>
                        <m:e>
                          <m:r>
                            <a:rPr lang="en-US" b="1" i="1" smtClean="0">
                              <a:solidFill>
                                <a:srgbClr val="00FF00"/>
                              </a:solidFill>
                              <a:latin typeface="Cambria Math"/>
                              <a:ea typeface="Calibri"/>
                              <a:cs typeface="Times New Roman"/>
                            </a:rPr>
                            <m:t>𝑻</m:t>
                          </m:r>
                        </m:e>
                      </m:d>
                      <m:r>
                        <a:rPr lang="en-US" b="1" i="1" smtClean="0">
                          <a:solidFill>
                            <a:srgbClr val="000000"/>
                          </a:solidFill>
                          <a:latin typeface="Cambria Math"/>
                          <a:ea typeface="Calibri"/>
                          <a:cs typeface="Times New Roman"/>
                        </a:rPr>
                        <m:t>+ </m:t>
                      </m:r>
                      <m:r>
                        <a:rPr lang="en-US" b="1" i="1">
                          <a:solidFill>
                            <a:srgbClr val="3333CC"/>
                          </a:solidFill>
                          <a:latin typeface="Cambria Math"/>
                          <a:ea typeface="Calibri"/>
                          <a:cs typeface="Times New Roman"/>
                        </a:rPr>
                        <m:t>𝑷𝑽</m:t>
                      </m:r>
                      <m:r>
                        <a:rPr lang="en-US" b="1" i="1" smtClean="0">
                          <a:solidFill>
                            <a:srgbClr val="000000"/>
                          </a:solidFill>
                          <a:latin typeface="Cambria Math"/>
                          <a:ea typeface="Calibri"/>
                          <a:cs typeface="Times New Roman"/>
                        </a:rPr>
                        <m:t>−</m:t>
                      </m:r>
                      <m:sSub>
                        <m:sSubPr>
                          <m:ctrlPr>
                            <a:rPr lang="en-US" b="1" i="1">
                              <a:solidFill>
                                <a:srgbClr val="3333CC"/>
                              </a:solidFill>
                              <a:latin typeface="Cambria Math" panose="02040503050406030204" pitchFamily="18" charset="0"/>
                              <a:cs typeface="Times New Roman"/>
                            </a:rPr>
                          </m:ctrlPr>
                        </m:sSubPr>
                        <m:e>
                          <m:r>
                            <a:rPr lang="en-US" b="1" i="1" smtClean="0">
                              <a:solidFill>
                                <a:srgbClr val="000000"/>
                              </a:solidFill>
                              <a:latin typeface="Cambria Math"/>
                              <a:ea typeface="Calibri"/>
                              <a:cs typeface="Times New Roman"/>
                            </a:rPr>
                            <m:t>(</m:t>
                          </m:r>
                          <m:sSub>
                            <m:sSubPr>
                              <m:ctrlPr>
                                <a:rPr lang="en-US" b="1" i="1" smtClean="0">
                                  <a:solidFill>
                                    <a:srgbClr val="00B0F0"/>
                                  </a:solidFill>
                                  <a:latin typeface="Cambria Math" panose="02040503050406030204" pitchFamily="18" charset="0"/>
                                  <a:cs typeface="Times New Roman"/>
                                </a:rPr>
                              </m:ctrlPr>
                            </m:sSubPr>
                            <m:e>
                              <m:r>
                                <a:rPr lang="en-US" b="1" i="1">
                                  <a:solidFill>
                                    <a:srgbClr val="00B0F0"/>
                                  </a:solidFill>
                                  <a:latin typeface="Cambria Math"/>
                                  <a:ea typeface="Calibri"/>
                                  <a:cs typeface="Times New Roman"/>
                                </a:rPr>
                                <m:t>𝑺</m:t>
                              </m:r>
                            </m:e>
                            <m:sub>
                              <m:r>
                                <a:rPr lang="en-US" b="1" i="1">
                                  <a:solidFill>
                                    <a:srgbClr val="00B0F0"/>
                                  </a:solidFill>
                                  <a:latin typeface="Cambria Math"/>
                                  <a:ea typeface="Calibri"/>
                                  <a:cs typeface="Times New Roman"/>
                                </a:rPr>
                                <m:t>𝒗𝒊𝒃</m:t>
                              </m:r>
                            </m:sub>
                          </m:sSub>
                          <m:r>
                            <a:rPr lang="en-US" b="1" i="1" smtClean="0">
                              <a:solidFill>
                                <a:srgbClr val="000000"/>
                              </a:solidFill>
                              <a:latin typeface="Cambria Math"/>
                              <a:ea typeface="Calibri"/>
                              <a:cs typeface="Times New Roman"/>
                            </a:rPr>
                            <m:t>+</m:t>
                          </m:r>
                          <m:sSub>
                            <m:sSubPr>
                              <m:ctrlPr>
                                <a:rPr lang="en-US" b="1" i="1" smtClean="0">
                                  <a:solidFill>
                                    <a:srgbClr val="00FF00"/>
                                  </a:solidFill>
                                  <a:latin typeface="Cambria Math" panose="02040503050406030204" pitchFamily="18" charset="0"/>
                                  <a:cs typeface="Times New Roman"/>
                                </a:rPr>
                              </m:ctrlPr>
                            </m:sSubPr>
                            <m:e>
                              <m:sSub>
                                <m:sSubPr>
                                  <m:ctrlPr>
                                    <a:rPr lang="en-US" b="1" i="1">
                                      <a:solidFill>
                                        <a:srgbClr val="00FF00"/>
                                      </a:solidFill>
                                      <a:latin typeface="Cambria Math" panose="02040503050406030204" pitchFamily="18" charset="0"/>
                                      <a:cs typeface="Times New Roman"/>
                                    </a:rPr>
                                  </m:ctrlPr>
                                </m:sSubPr>
                                <m:e>
                                  <m:r>
                                    <a:rPr lang="en-US" b="1" i="1">
                                      <a:solidFill>
                                        <a:srgbClr val="00FF00"/>
                                      </a:solidFill>
                                      <a:latin typeface="Cambria Math"/>
                                      <a:ea typeface="Calibri"/>
                                      <a:cs typeface="Times New Roman"/>
                                    </a:rPr>
                                    <m:t>𝑺</m:t>
                                  </m:r>
                                </m:e>
                                <m:sub>
                                  <m:r>
                                    <a:rPr lang="en-US" b="1" i="1">
                                      <a:solidFill>
                                        <a:srgbClr val="00FF00"/>
                                      </a:solidFill>
                                      <a:latin typeface="Cambria Math"/>
                                      <a:ea typeface="Calibri"/>
                                      <a:cs typeface="Times New Roman"/>
                                    </a:rPr>
                                    <m:t>𝒕𝒓𝒂𝒏𝒔𝒍𝒂𝒕𝒊𝒐𝒏</m:t>
                                  </m:r>
                                </m:sub>
                              </m:sSub>
                              <m:r>
                                <a:rPr lang="en-US" b="1" i="1">
                                  <a:solidFill>
                                    <a:srgbClr val="00FF00"/>
                                  </a:solidFill>
                                  <a:latin typeface="Cambria Math"/>
                                  <a:ea typeface="Calibri"/>
                                  <a:cs typeface="Times New Roman"/>
                                </a:rPr>
                                <m:t>+</m:t>
                              </m:r>
                              <m:r>
                                <a:rPr lang="en-US" b="1" i="1">
                                  <a:solidFill>
                                    <a:srgbClr val="00FF00"/>
                                  </a:solidFill>
                                  <a:latin typeface="Cambria Math"/>
                                  <a:ea typeface="Calibri"/>
                                  <a:cs typeface="Times New Roman"/>
                                </a:rPr>
                                <m:t>𝑺</m:t>
                              </m:r>
                            </m:e>
                            <m:sub>
                              <m:r>
                                <a:rPr lang="en-US" b="1" i="1">
                                  <a:solidFill>
                                    <a:srgbClr val="00FF00"/>
                                  </a:solidFill>
                                  <a:latin typeface="Cambria Math"/>
                                  <a:ea typeface="Calibri"/>
                                  <a:cs typeface="Times New Roman"/>
                                </a:rPr>
                                <m:t>𝒓𝒐𝒕𝒂𝒕𝒊𝒐𝒏</m:t>
                              </m:r>
                            </m:sub>
                          </m:sSub>
                          <m:r>
                            <a:rPr lang="en-US" b="1" i="1" smtClean="0">
                              <a:solidFill>
                                <a:srgbClr val="000000"/>
                              </a:solidFill>
                              <a:latin typeface="Cambria Math"/>
                              <a:ea typeface="Calibri"/>
                              <a:cs typeface="Times New Roman"/>
                            </a:rPr>
                            <m:t>)</m:t>
                          </m:r>
                        </m:e>
                        <m:sub>
                          <m:r>
                            <a:rPr lang="en-US" b="1" i="1">
                              <a:solidFill>
                                <a:srgbClr val="3333CC"/>
                              </a:solidFill>
                              <a:latin typeface="Cambria Math"/>
                              <a:ea typeface="Calibri"/>
                              <a:cs typeface="Times New Roman"/>
                            </a:rPr>
                            <m:t> </m:t>
                          </m:r>
                        </m:sub>
                      </m:sSub>
                      <m:r>
                        <a:rPr lang="en-US" b="1" i="1" smtClean="0">
                          <a:solidFill>
                            <a:srgbClr val="2D2DB9"/>
                          </a:solidFill>
                          <a:latin typeface="Cambria Math"/>
                          <a:ea typeface="Calibri"/>
                          <a:cs typeface="Times New Roman"/>
                        </a:rPr>
                        <m:t>𝑻</m:t>
                      </m:r>
                    </m:oMath>
                  </m:oMathPara>
                </a14:m>
                <a:endParaRPr lang="en-US" b="1" dirty="0">
                  <a:solidFill>
                    <a:srgbClr val="2D2DB9"/>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242040" y="4775571"/>
                <a:ext cx="7813814" cy="451277"/>
              </a:xfrm>
              <a:prstGeom prst="rect">
                <a:avLst/>
              </a:prstGeom>
              <a:blipFill>
                <a:blip r:embed="rId4"/>
                <a:stretch>
                  <a:fillRect b="-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28600" y="4302332"/>
                <a:ext cx="4572000" cy="481286"/>
              </a:xfrm>
              <a:prstGeom prst="rect">
                <a:avLst/>
              </a:prstGeom>
            </p:spPr>
            <p:txBody>
              <a:bodyPr>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sSub>
                        <m:sSubPr>
                          <m:ctrlPr>
                            <a:rPr lang="en-US" b="1" i="1" smtClean="0">
                              <a:solidFill>
                                <a:srgbClr val="000000"/>
                              </a:solidFill>
                              <a:latin typeface="Cambria Math" panose="02040503050406030204" pitchFamily="18" charset="0"/>
                              <a:cs typeface="Times New Roman"/>
                            </a:rPr>
                          </m:ctrlPr>
                        </m:sSubPr>
                        <m:e>
                          <m:r>
                            <a:rPr lang="en-US" b="1" i="1">
                              <a:solidFill>
                                <a:srgbClr val="000000"/>
                              </a:solidFill>
                              <a:latin typeface="Cambria Math"/>
                              <a:ea typeface="Calibri"/>
                              <a:cs typeface="Times New Roman"/>
                            </a:rPr>
                            <m:t>𝑮</m:t>
                          </m:r>
                        </m:e>
                        <m:sub>
                          <m:sSubSup>
                            <m:sSubSupPr>
                              <m:ctrlPr>
                                <a:rPr lang="en-US" b="1" i="1">
                                  <a:solidFill>
                                    <a:srgbClr val="000000"/>
                                  </a:solidFill>
                                  <a:latin typeface="Cambria Math" panose="02040503050406030204" pitchFamily="18" charset="0"/>
                                  <a:cs typeface="Times New Roman"/>
                                </a:rPr>
                              </m:ctrlPr>
                            </m:sSubSupPr>
                            <m:e>
                              <m:r>
                                <a:rPr lang="en-US" b="1" i="1" smtClean="0">
                                  <a:solidFill>
                                    <a:srgbClr val="000000"/>
                                  </a:solidFill>
                                  <a:latin typeface="Cambria Math" panose="02040503050406030204" pitchFamily="18" charset="0"/>
                                  <a:ea typeface="Calibri"/>
                                  <a:cs typeface="Times New Roman"/>
                                </a:rPr>
                                <m:t>𝑯</m:t>
                              </m:r>
                            </m:e>
                            <m:sub>
                              <m:r>
                                <a:rPr lang="en-US" b="1" i="1">
                                  <a:solidFill>
                                    <a:srgbClr val="000000"/>
                                  </a:solidFill>
                                  <a:latin typeface="Cambria Math"/>
                                  <a:ea typeface="Calibri"/>
                                  <a:cs typeface="Times New Roman"/>
                                </a:rPr>
                                <m:t>𝒂𝒒</m:t>
                              </m:r>
                            </m:sub>
                            <m:sup>
                              <m:r>
                                <a:rPr lang="en-US" b="1" i="1" smtClean="0">
                                  <a:solidFill>
                                    <a:srgbClr val="000000"/>
                                  </a:solidFill>
                                  <a:latin typeface="Cambria Math" panose="02040503050406030204" pitchFamily="18" charset="0"/>
                                  <a:ea typeface="Calibri"/>
                                  <a:cs typeface="Times New Roman"/>
                                </a:rPr>
                                <m:t>+</m:t>
                              </m:r>
                            </m:sup>
                          </m:sSubSup>
                        </m:sub>
                      </m:sSub>
                      <m:r>
                        <a:rPr lang="en-US" b="1" i="1">
                          <a:solidFill>
                            <a:srgbClr val="000000"/>
                          </a:solidFill>
                          <a:latin typeface="Cambria Math"/>
                          <a:ea typeface="Calibri"/>
                          <a:cs typeface="Times New Roman"/>
                        </a:rPr>
                        <m:t>=</m:t>
                      </m:r>
                      <m:sSubSup>
                        <m:sSubSupPr>
                          <m:ctrlPr>
                            <a:rPr lang="en-US" b="1" i="1">
                              <a:solidFill>
                                <a:srgbClr val="000000"/>
                              </a:solidFill>
                              <a:latin typeface="Cambria Math" panose="02040503050406030204" pitchFamily="18" charset="0"/>
                              <a:cs typeface="Times New Roman"/>
                            </a:rPr>
                          </m:ctrlPr>
                        </m:sSubSupPr>
                        <m:e>
                          <m:r>
                            <a:rPr lang="en-US" b="1" i="1">
                              <a:solidFill>
                                <a:srgbClr val="000000"/>
                              </a:solidFill>
                              <a:latin typeface="Cambria Math"/>
                              <a:ea typeface="Calibri"/>
                              <a:cs typeface="Times New Roman"/>
                            </a:rPr>
                            <m:t>𝑮</m:t>
                          </m:r>
                        </m:e>
                        <m:sub>
                          <m:sSubSup>
                            <m:sSubSupPr>
                              <m:ctrlPr>
                                <a:rPr lang="en-US" b="1" i="1">
                                  <a:solidFill>
                                    <a:srgbClr val="000000"/>
                                  </a:solidFill>
                                  <a:latin typeface="Cambria Math" panose="02040503050406030204" pitchFamily="18" charset="0"/>
                                  <a:cs typeface="Times New Roman"/>
                                </a:rPr>
                              </m:ctrlPr>
                            </m:sSubSupPr>
                            <m:e>
                              <m:r>
                                <a:rPr lang="en-US" b="1" i="1" smtClean="0">
                                  <a:solidFill>
                                    <a:srgbClr val="000000"/>
                                  </a:solidFill>
                                  <a:latin typeface="Cambria Math" panose="02040503050406030204" pitchFamily="18" charset="0"/>
                                  <a:ea typeface="Calibri"/>
                                  <a:cs typeface="Times New Roman"/>
                                </a:rPr>
                                <m:t>𝑯</m:t>
                              </m:r>
                            </m:e>
                            <m:sub>
                              <m:r>
                                <a:rPr lang="en-US" b="1" i="1">
                                  <a:solidFill>
                                    <a:srgbClr val="000000"/>
                                  </a:solidFill>
                                  <a:latin typeface="Cambria Math"/>
                                  <a:ea typeface="Calibri"/>
                                  <a:cs typeface="Times New Roman"/>
                                </a:rPr>
                                <m:t>𝒈</m:t>
                              </m:r>
                            </m:sub>
                            <m:sup>
                              <m:r>
                                <a:rPr lang="en-US" b="1" i="1" smtClean="0">
                                  <a:solidFill>
                                    <a:srgbClr val="000000"/>
                                  </a:solidFill>
                                  <a:latin typeface="Cambria Math" panose="02040503050406030204" pitchFamily="18" charset="0"/>
                                  <a:ea typeface="Calibri"/>
                                  <a:cs typeface="Times New Roman"/>
                                </a:rPr>
                                <m:t>+</m:t>
                              </m:r>
                            </m:sup>
                          </m:sSubSup>
                          <m:r>
                            <a:rPr lang="en-US" b="1" i="1">
                              <a:solidFill>
                                <a:srgbClr val="000000"/>
                              </a:solidFill>
                              <a:latin typeface="Cambria Math"/>
                              <a:ea typeface="Calibri"/>
                              <a:cs typeface="Times New Roman"/>
                            </a:rPr>
                            <m:t> </m:t>
                          </m:r>
                        </m:sub>
                        <m:sup>
                          <m:r>
                            <a:rPr lang="en-US" b="1" i="1">
                              <a:solidFill>
                                <a:srgbClr val="000000"/>
                              </a:solidFill>
                              <a:latin typeface="Cambria Math"/>
                              <a:ea typeface="Calibri"/>
                              <a:cs typeface="Times New Roman"/>
                            </a:rPr>
                            <m:t> </m:t>
                          </m:r>
                        </m:sup>
                      </m:sSubSup>
                      <m:sSubSup>
                        <m:sSubSupPr>
                          <m:ctrlPr>
                            <a:rPr lang="en-US" b="1" i="1">
                              <a:solidFill>
                                <a:srgbClr val="3333CC"/>
                              </a:solidFill>
                              <a:latin typeface="Cambria Math" panose="02040503050406030204" pitchFamily="18" charset="0"/>
                              <a:cs typeface="Times New Roman"/>
                            </a:rPr>
                          </m:ctrlPr>
                        </m:sSubSupPr>
                        <m:e>
                          <m:r>
                            <a:rPr lang="en-US" b="1" i="1" smtClean="0">
                              <a:solidFill>
                                <a:srgbClr val="000000"/>
                              </a:solidFill>
                              <a:latin typeface="Cambria Math"/>
                              <a:ea typeface="Calibri"/>
                              <a:cs typeface="Times New Roman"/>
                            </a:rPr>
                            <m:t>+</m:t>
                          </m:r>
                          <m:r>
                            <a:rPr lang="en-US" b="1" i="1">
                              <a:solidFill>
                                <a:srgbClr val="3333CC"/>
                              </a:solidFill>
                              <a:latin typeface="Cambria Math"/>
                              <a:ea typeface="Calibri"/>
                              <a:cs typeface="Times New Roman"/>
                            </a:rPr>
                            <m:t>∆</m:t>
                          </m:r>
                          <m:r>
                            <a:rPr lang="en-US" b="1" i="1">
                              <a:solidFill>
                                <a:srgbClr val="3333CC"/>
                              </a:solidFill>
                              <a:latin typeface="Cambria Math"/>
                              <a:ea typeface="Calibri"/>
                              <a:cs typeface="Times New Roman"/>
                            </a:rPr>
                            <m:t>𝑮</m:t>
                          </m:r>
                        </m:e>
                        <m:sub>
                          <m:r>
                            <a:rPr lang="en-US" b="1" i="1">
                              <a:solidFill>
                                <a:srgbClr val="3333CC"/>
                              </a:solidFill>
                              <a:latin typeface="Cambria Math"/>
                              <a:ea typeface="Calibri"/>
                              <a:cs typeface="Times New Roman"/>
                            </a:rPr>
                            <m:t>𝒔𝒐𝒍</m:t>
                          </m:r>
                        </m:sub>
                        <m:sup>
                          <m:r>
                            <a:rPr lang="en-US" b="1" i="1">
                              <a:solidFill>
                                <a:srgbClr val="3333CC"/>
                              </a:solidFill>
                              <a:latin typeface="Cambria Math"/>
                              <a:ea typeface="Calibri"/>
                              <a:cs typeface="Times New Roman"/>
                            </a:rPr>
                            <m:t>°</m:t>
                          </m:r>
                        </m:sup>
                      </m:sSubSup>
                      <m:r>
                        <a:rPr lang="en-US" b="1" i="1" smtClean="0">
                          <a:solidFill>
                            <a:srgbClr val="000000"/>
                          </a:solidFill>
                          <a:latin typeface="Cambria Math"/>
                          <a:ea typeface="Calibri"/>
                          <a:cs typeface="Times New Roman"/>
                        </a:rPr>
                        <m:t>+</m:t>
                      </m:r>
                      <m:r>
                        <a:rPr lang="en-US" b="1" i="1">
                          <a:solidFill>
                            <a:srgbClr val="3333CC"/>
                          </a:solidFill>
                          <a:latin typeface="Cambria Math"/>
                          <a:ea typeface="Calibri"/>
                          <a:cs typeface="Times New Roman"/>
                        </a:rPr>
                        <m:t>𝑹𝑻𝑳𝒏</m:t>
                      </m:r>
                      <m:d>
                        <m:dPr>
                          <m:begChr m:val="["/>
                          <m:endChr m:val="]"/>
                          <m:ctrlPr>
                            <a:rPr lang="en-US" b="1" i="1">
                              <a:solidFill>
                                <a:srgbClr val="3333CC"/>
                              </a:solidFill>
                              <a:latin typeface="Cambria Math" panose="02040503050406030204" pitchFamily="18" charset="0"/>
                              <a:cs typeface="Times New Roman"/>
                            </a:rPr>
                          </m:ctrlPr>
                        </m:dPr>
                        <m:e>
                          <m:sSup>
                            <m:sSupPr>
                              <m:ctrlPr>
                                <a:rPr lang="en-US" b="1" i="1" smtClean="0">
                                  <a:solidFill>
                                    <a:srgbClr val="3333CC"/>
                                  </a:solidFill>
                                  <a:latin typeface="Cambria Math" panose="02040503050406030204" pitchFamily="18" charset="0"/>
                                  <a:cs typeface="Times New Roman"/>
                                </a:rPr>
                              </m:ctrlPr>
                            </m:sSupPr>
                            <m:e>
                              <m:r>
                                <a:rPr lang="en-US" b="1" i="1" smtClean="0">
                                  <a:solidFill>
                                    <a:srgbClr val="3333CC"/>
                                  </a:solidFill>
                                  <a:latin typeface="Cambria Math" panose="02040503050406030204" pitchFamily="18" charset="0"/>
                                  <a:cs typeface="Times New Roman"/>
                                </a:rPr>
                                <m:t>𝑯</m:t>
                              </m:r>
                            </m:e>
                            <m:sup>
                              <m:r>
                                <a:rPr lang="en-US" b="1" i="1" smtClean="0">
                                  <a:solidFill>
                                    <a:srgbClr val="3333CC"/>
                                  </a:solidFill>
                                  <a:latin typeface="Cambria Math" panose="02040503050406030204" pitchFamily="18" charset="0"/>
                                  <a:cs typeface="Times New Roman"/>
                                </a:rPr>
                                <m:t>+</m:t>
                              </m:r>
                            </m:sup>
                          </m:sSup>
                        </m:e>
                      </m:d>
                      <m:r>
                        <a:rPr lang="en-US" b="1" i="1">
                          <a:solidFill>
                            <a:srgbClr val="3333CC"/>
                          </a:solidFill>
                          <a:latin typeface="Cambria Math"/>
                          <a:ea typeface="Calibri"/>
                          <a:cs typeface="Times New Roman"/>
                        </a:rPr>
                        <m:t> </m:t>
                      </m:r>
                    </m:oMath>
                  </m:oMathPara>
                </a14:m>
                <a:endParaRPr lang="en-US" b="1" dirty="0">
                  <a:solidFill>
                    <a:srgbClr val="3333CC"/>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28600" y="4302332"/>
                <a:ext cx="4572000" cy="48128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3" name="Table 12"/>
              <p:cNvGraphicFramePr>
                <a:graphicFrameLocks noGrp="1"/>
              </p:cNvGraphicFramePr>
              <p:nvPr/>
            </p:nvGraphicFramePr>
            <p:xfrm>
              <a:off x="1979195" y="5156029"/>
              <a:ext cx="3040380" cy="548640"/>
            </p:xfrm>
            <a:graphic>
              <a:graphicData uri="http://schemas.openxmlformats.org/drawingml/2006/table">
                <a:tbl>
                  <a:tblPr firstRow="1" firstCol="1" bandRow="1"/>
                  <a:tblGrid>
                    <a:gridCol w="3040380">
                      <a:extLst>
                        <a:ext uri="{9D8B030D-6E8A-4147-A177-3AD203B41FA5}">
                          <a16:colId xmlns:a16="http://schemas.microsoft.com/office/drawing/2014/main" val="20000"/>
                        </a:ext>
                      </a:extLst>
                    </a:gridCol>
                  </a:tblGrid>
                  <a:tr h="0">
                    <a:tc>
                      <a:txBody>
                        <a:bodyPr/>
                        <a:lstStyle/>
                        <a:p>
                          <a:pPr marL="0" marR="0">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b="1" i="1" smtClean="0">
                                        <a:solidFill>
                                          <a:schemeClr val="tx1"/>
                                        </a:solidFill>
                                        <a:effectLst/>
                                        <a:latin typeface="Cambria Math" panose="02040503050406030204" pitchFamily="18" charset="0"/>
                                        <a:ea typeface="Calibri"/>
                                        <a:cs typeface="Times New Roman"/>
                                      </a:rPr>
                                    </m:ctrlPr>
                                  </m:sSubPr>
                                  <m:e>
                                    <m:r>
                                      <a:rPr lang="en-US" sz="1800" b="1" i="1">
                                        <a:solidFill>
                                          <a:schemeClr val="tx1"/>
                                        </a:solidFill>
                                        <a:effectLst/>
                                        <a:latin typeface="Cambria Math"/>
                                        <a:ea typeface="Calibri"/>
                                        <a:cs typeface="Times New Roman"/>
                                      </a:rPr>
                                      <m:t>𝑮</m:t>
                                    </m:r>
                                  </m:e>
                                  <m:sub>
                                    <m:sSup>
                                      <m:sSupPr>
                                        <m:ctrlPr>
                                          <a:rPr lang="en-US" sz="1800" b="1" i="1">
                                            <a:solidFill>
                                              <a:schemeClr val="tx1"/>
                                            </a:solidFill>
                                            <a:effectLst/>
                                            <a:latin typeface="Cambria Math" panose="02040503050406030204" pitchFamily="18" charset="0"/>
                                            <a:ea typeface="Calibri"/>
                                            <a:cs typeface="Times New Roman"/>
                                          </a:rPr>
                                        </m:ctrlPr>
                                      </m:sSupPr>
                                      <m:e>
                                        <m:r>
                                          <a:rPr lang="en-US" sz="1800" b="1" i="1" smtClean="0">
                                            <a:solidFill>
                                              <a:schemeClr val="tx1"/>
                                            </a:solidFill>
                                            <a:effectLst/>
                                            <a:latin typeface="Cambria Math" panose="02040503050406030204" pitchFamily="18" charset="0"/>
                                            <a:ea typeface="Calibri"/>
                                            <a:cs typeface="Times New Roman"/>
                                          </a:rPr>
                                          <m:t>𝑯</m:t>
                                        </m:r>
                                      </m:e>
                                      <m:sup>
                                        <m:r>
                                          <a:rPr lang="en-US" sz="1800" b="1" i="1">
                                            <a:solidFill>
                                              <a:schemeClr val="tx1"/>
                                            </a:solidFill>
                                            <a:effectLst/>
                                            <a:latin typeface="Cambria Math"/>
                                            <a:ea typeface="Calibri"/>
                                            <a:cs typeface="Times New Roman"/>
                                          </a:rPr>
                                          <m:t>∗</m:t>
                                        </m:r>
                                      </m:sup>
                                    </m:sSup>
                                  </m:sub>
                                </m:sSub>
                                <m:r>
                                  <a:rPr lang="en-US" sz="1800" b="1" i="1" smtClean="0">
                                    <a:solidFill>
                                      <a:schemeClr val="tx1"/>
                                    </a:solidFill>
                                    <a:effectLst/>
                                    <a:latin typeface="Cambria Math"/>
                                    <a:ea typeface="Calibri"/>
                                    <a:cs typeface="Times New Roman"/>
                                  </a:rPr>
                                  <m:t>=</m:t>
                                </m:r>
                                <m:sSub>
                                  <m:sSubPr>
                                    <m:ctrlPr>
                                      <a:rPr lang="en-US" sz="1800" b="1" i="1" smtClean="0">
                                        <a:solidFill>
                                          <a:srgbClr val="FF0000"/>
                                        </a:solidFill>
                                        <a:effectLst/>
                                        <a:latin typeface="Cambria Math" panose="02040503050406030204" pitchFamily="18" charset="0"/>
                                        <a:ea typeface="Calibri"/>
                                        <a:cs typeface="Times New Roman"/>
                                      </a:rPr>
                                    </m:ctrlPr>
                                  </m:sSubPr>
                                  <m:e>
                                    <m:r>
                                      <a:rPr lang="en-US" sz="1800" b="1" i="1">
                                        <a:solidFill>
                                          <a:srgbClr val="FF0000"/>
                                        </a:solidFill>
                                        <a:effectLst/>
                                        <a:latin typeface="Cambria Math"/>
                                        <a:ea typeface="Calibri"/>
                                        <a:cs typeface="Times New Roman"/>
                                      </a:rPr>
                                      <m:t>𝑬</m:t>
                                    </m:r>
                                  </m:e>
                                  <m:sub>
                                    <m:r>
                                      <a:rPr lang="en-US" sz="1800" b="1" i="1">
                                        <a:solidFill>
                                          <a:srgbClr val="FF0000"/>
                                        </a:solidFill>
                                        <a:effectLst/>
                                        <a:latin typeface="Cambria Math"/>
                                        <a:ea typeface="Calibri"/>
                                        <a:cs typeface="Times New Roman"/>
                                      </a:rPr>
                                      <m:t>𝑫𝑭𝑻</m:t>
                                    </m:r>
                                  </m:sub>
                                </m:sSub>
                                <m:r>
                                  <a:rPr lang="en-US" sz="1800" b="1" i="1" smtClean="0">
                                    <a:solidFill>
                                      <a:schemeClr val="tx1"/>
                                    </a:solidFill>
                                    <a:effectLst/>
                                    <a:latin typeface="Cambria Math"/>
                                    <a:ea typeface="Calibri"/>
                                    <a:cs typeface="Times New Roman"/>
                                  </a:rPr>
                                  <m:t>+</m:t>
                                </m:r>
                                <m:r>
                                  <a:rPr lang="en-US" sz="1800" b="1" i="1" smtClean="0">
                                    <a:solidFill>
                                      <a:srgbClr val="00B0F0"/>
                                    </a:solidFill>
                                    <a:effectLst/>
                                    <a:latin typeface="Cambria Math"/>
                                    <a:ea typeface="Calibri"/>
                                    <a:cs typeface="Times New Roman"/>
                                  </a:rPr>
                                  <m:t>𝒁𝑷𝑽𝑬</m:t>
                                </m:r>
                                <m:r>
                                  <a:rPr lang="en-US" sz="1800" b="1" i="1" smtClean="0">
                                    <a:solidFill>
                                      <a:schemeClr val="tx1"/>
                                    </a:solidFill>
                                    <a:effectLst/>
                                    <a:latin typeface="Cambria Math"/>
                                    <a:ea typeface="Calibri"/>
                                    <a:cs typeface="Times New Roman"/>
                                  </a:rPr>
                                  <m:t>−</m:t>
                                </m:r>
                                <m:sSub>
                                  <m:sSubPr>
                                    <m:ctrlPr>
                                      <a:rPr lang="en-US" sz="1800" b="1" i="1" smtClean="0">
                                        <a:solidFill>
                                          <a:srgbClr val="00B0F0"/>
                                        </a:solidFill>
                                        <a:effectLst/>
                                        <a:latin typeface="Cambria Math" panose="02040503050406030204" pitchFamily="18" charset="0"/>
                                        <a:ea typeface="Calibri"/>
                                        <a:cs typeface="Times New Roman"/>
                                      </a:rPr>
                                    </m:ctrlPr>
                                  </m:sSubPr>
                                  <m:e>
                                    <m:r>
                                      <a:rPr lang="en-US" sz="1800" b="1" i="1">
                                        <a:solidFill>
                                          <a:srgbClr val="00B0F0"/>
                                        </a:solidFill>
                                        <a:effectLst/>
                                        <a:latin typeface="Cambria Math"/>
                                        <a:ea typeface="Calibri"/>
                                        <a:cs typeface="Times New Roman"/>
                                      </a:rPr>
                                      <m:t>𝑺</m:t>
                                    </m:r>
                                  </m:e>
                                  <m:sub>
                                    <m:r>
                                      <a:rPr lang="en-US" sz="1800" b="1" i="1">
                                        <a:solidFill>
                                          <a:srgbClr val="00B0F0"/>
                                        </a:solidFill>
                                        <a:effectLst/>
                                        <a:latin typeface="Cambria Math"/>
                                        <a:ea typeface="Calibri"/>
                                        <a:cs typeface="Times New Roman"/>
                                      </a:rPr>
                                      <m:t>𝒗𝒊𝒃</m:t>
                                    </m:r>
                                  </m:sub>
                                </m:sSub>
                                <m:r>
                                  <a:rPr lang="en-US" sz="1800" b="1" i="1" smtClean="0">
                                    <a:solidFill>
                                      <a:schemeClr val="accent6"/>
                                    </a:solidFill>
                                    <a:effectLst/>
                                    <a:latin typeface="Cambria Math"/>
                                    <a:ea typeface="Calibri"/>
                                    <a:cs typeface="Times New Roman"/>
                                  </a:rPr>
                                  <m:t>𝑻</m:t>
                                </m:r>
                              </m:oMath>
                            </m:oMathPara>
                          </a14:m>
                          <a:endParaRPr lang="en-US" sz="1800" b="1" dirty="0">
                            <a:solidFill>
                              <a:schemeClr val="accent6"/>
                            </a:solidFill>
                            <a:effectLst/>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0"/>
                      </a:ext>
                    </a:extLst>
                  </a:tr>
                </a:tbl>
              </a:graphicData>
            </a:graphic>
          </p:graphicFrame>
        </mc:Choice>
        <mc:Fallback xmlns="">
          <p:graphicFrame>
            <p:nvGraphicFramePr>
              <p:cNvPr id="13" name="Table 12"/>
              <p:cNvGraphicFramePr>
                <a:graphicFrameLocks noGrp="1"/>
              </p:cNvGraphicFramePr>
              <p:nvPr/>
            </p:nvGraphicFramePr>
            <p:xfrm>
              <a:off x="1979195" y="5156029"/>
              <a:ext cx="3040380" cy="548640"/>
            </p:xfrm>
            <a:graphic>
              <a:graphicData uri="http://schemas.openxmlformats.org/drawingml/2006/table">
                <a:tbl>
                  <a:tblPr firstRow="1" firstCol="1" bandRow="1"/>
                  <a:tblGrid>
                    <a:gridCol w="3040380">
                      <a:extLst>
                        <a:ext uri="{9D8B030D-6E8A-4147-A177-3AD203B41FA5}">
                          <a16:colId xmlns:a16="http://schemas.microsoft.com/office/drawing/2014/main" val="20000"/>
                        </a:ext>
                      </a:extLst>
                    </a:gridCol>
                  </a:tblGrid>
                  <a:tr h="548640">
                    <a:tc>
                      <a:txBody>
                        <a:bodyPr/>
                        <a:lstStyle/>
                        <a:p>
                          <a:endParaRPr lang="en-US"/>
                        </a:p>
                      </a:txBody>
                      <a:tcPr marL="68580" marR="68580" marT="0" marB="0">
                        <a:lnL>
                          <a:noFill/>
                        </a:lnL>
                        <a:lnR>
                          <a:noFill/>
                        </a:lnR>
                        <a:lnT>
                          <a:noFill/>
                        </a:lnT>
                        <a:lnB>
                          <a:noFill/>
                        </a:lnB>
                        <a:blipFill>
                          <a:blip r:embed="rId6"/>
                          <a:stretch>
                            <a:fillRect/>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7" name="Table 26"/>
              <p:cNvGraphicFramePr>
                <a:graphicFrameLocks noGrp="1"/>
              </p:cNvGraphicFramePr>
              <p:nvPr/>
            </p:nvGraphicFramePr>
            <p:xfrm>
              <a:off x="347826" y="5191439"/>
              <a:ext cx="1509193" cy="548640"/>
            </p:xfrm>
            <a:graphic>
              <a:graphicData uri="http://schemas.openxmlformats.org/drawingml/2006/table">
                <a:tbl>
                  <a:tblPr firstRow="1" firstCol="1" bandRow="1">
                    <a:tableStyleId>{5C22544A-7EE6-4342-B048-85BDC9FD1C3A}</a:tableStyleId>
                  </a:tblPr>
                  <a:tblGrid>
                    <a:gridCol w="1509193">
                      <a:extLst>
                        <a:ext uri="{9D8B030D-6E8A-4147-A177-3AD203B41FA5}">
                          <a16:colId xmlns:a16="http://schemas.microsoft.com/office/drawing/2014/main" val="20000"/>
                        </a:ext>
                      </a:extLst>
                    </a:gridCol>
                  </a:tblGrid>
                  <a:tr h="388367">
                    <a:tc>
                      <a:txBody>
                        <a:bodyPr/>
                        <a:lstStyle/>
                        <a:p>
                          <a:pPr marL="0" marR="0">
                            <a:lnSpc>
                              <a:spcPct val="200000"/>
                            </a:lnSpc>
                            <a:spcBef>
                              <a:spcPts val="0"/>
                            </a:spcBef>
                            <a:spcAft>
                              <a:spcPts val="0"/>
                            </a:spcAft>
                          </a:pPr>
                          <a14:m>
                            <m:oMathPara xmlns:m="http://schemas.openxmlformats.org/officeDocument/2006/math">
                              <m:oMathParaPr>
                                <m:jc m:val="left"/>
                              </m:oMathParaPr>
                              <m:oMath xmlns:m="http://schemas.openxmlformats.org/officeDocument/2006/math">
                                <m:sSub>
                                  <m:sSubPr>
                                    <m:ctrlPr>
                                      <a:rPr lang="en-US" sz="1800" b="1" i="1" smtClean="0">
                                        <a:solidFill>
                                          <a:srgbClr val="FF3300"/>
                                        </a:solidFill>
                                        <a:effectLst/>
                                        <a:latin typeface="Cambria Math" panose="02040503050406030204" pitchFamily="18" charset="0"/>
                                      </a:rPr>
                                    </m:ctrlPr>
                                  </m:sSubPr>
                                  <m:e>
                                    <m:r>
                                      <a:rPr lang="en-US" sz="1800" b="1" i="1">
                                        <a:solidFill>
                                          <a:srgbClr val="FF3300"/>
                                        </a:solidFill>
                                        <a:effectLst/>
                                        <a:latin typeface="Cambria Math"/>
                                      </a:rPr>
                                      <m:t>𝑮</m:t>
                                    </m:r>
                                  </m:e>
                                  <m:sub>
                                    <m:r>
                                      <a:rPr lang="en-US" sz="1800" b="1">
                                        <a:solidFill>
                                          <a:srgbClr val="FF3300"/>
                                        </a:solidFill>
                                        <a:effectLst/>
                                        <a:latin typeface="Cambria Math"/>
                                      </a:rPr>
                                      <m:t>∗</m:t>
                                    </m:r>
                                  </m:sub>
                                </m:sSub>
                                <m:r>
                                  <a:rPr lang="en-US" sz="1800" b="1" i="0" smtClean="0">
                                    <a:solidFill>
                                      <a:schemeClr val="tx1"/>
                                    </a:solidFill>
                                    <a:effectLst/>
                                    <a:latin typeface="Cambria Math"/>
                                  </a:rPr>
                                  <m:t>=</m:t>
                                </m:r>
                                <m:sSub>
                                  <m:sSubPr>
                                    <m:ctrlPr>
                                      <a:rPr lang="en-US" sz="1800" b="1" i="1" smtClean="0">
                                        <a:solidFill>
                                          <a:srgbClr val="FF3300"/>
                                        </a:solidFill>
                                        <a:effectLst/>
                                        <a:latin typeface="Cambria Math" panose="02040503050406030204" pitchFamily="18" charset="0"/>
                                      </a:rPr>
                                    </m:ctrlPr>
                                  </m:sSubPr>
                                  <m:e>
                                    <m:r>
                                      <a:rPr lang="en-US" sz="1800" b="1" i="1" smtClean="0">
                                        <a:solidFill>
                                          <a:srgbClr val="FF3300"/>
                                        </a:solidFill>
                                        <a:effectLst/>
                                        <a:latin typeface="Cambria Math"/>
                                      </a:rPr>
                                      <m:t>𝑬</m:t>
                                    </m:r>
                                  </m:e>
                                  <m:sub>
                                    <m:r>
                                      <a:rPr lang="en-US" sz="1800" b="1" i="1" smtClean="0">
                                        <a:solidFill>
                                          <a:srgbClr val="FF3300"/>
                                        </a:solidFill>
                                        <a:effectLst/>
                                        <a:latin typeface="Cambria Math"/>
                                      </a:rPr>
                                      <m:t>𝑫𝑭𝑻</m:t>
                                    </m:r>
                                  </m:sub>
                                </m:sSub>
                              </m:oMath>
                            </m:oMathPara>
                          </a14:m>
                          <a:endParaRPr lang="en-US" sz="1800" b="1" dirty="0">
                            <a:solidFill>
                              <a:srgbClr val="FF3300"/>
                            </a:solidFill>
                            <a:effectLst/>
                            <a:latin typeface="Calibri"/>
                            <a:ea typeface="Calibri"/>
                            <a:cs typeface="Times New Roman"/>
                          </a:endParaRPr>
                        </a:p>
                      </a:txBody>
                      <a:tcPr marL="68580" marR="68580" marT="0" marB="0">
                        <a:noFill/>
                      </a:tcPr>
                    </a:tc>
                    <a:extLst>
                      <a:ext uri="{0D108BD9-81ED-4DB2-BD59-A6C34878D82A}">
                        <a16:rowId xmlns:a16="http://schemas.microsoft.com/office/drawing/2014/main" val="10000"/>
                      </a:ext>
                    </a:extLst>
                  </a:tr>
                </a:tbl>
              </a:graphicData>
            </a:graphic>
          </p:graphicFrame>
        </mc:Choice>
        <mc:Fallback xmlns="">
          <p:graphicFrame>
            <p:nvGraphicFramePr>
              <p:cNvPr id="27" name="Table 26"/>
              <p:cNvGraphicFramePr>
                <a:graphicFrameLocks noGrp="1"/>
              </p:cNvGraphicFramePr>
              <p:nvPr/>
            </p:nvGraphicFramePr>
            <p:xfrm>
              <a:off x="347826" y="5191439"/>
              <a:ext cx="1509193" cy="548640"/>
            </p:xfrm>
            <a:graphic>
              <a:graphicData uri="http://schemas.openxmlformats.org/drawingml/2006/table">
                <a:tbl>
                  <a:tblPr firstRow="1" firstCol="1" bandRow="1">
                    <a:tableStyleId>{5C22544A-7EE6-4342-B048-85BDC9FD1C3A}</a:tableStyleId>
                  </a:tblPr>
                  <a:tblGrid>
                    <a:gridCol w="1509193">
                      <a:extLst>
                        <a:ext uri="{9D8B030D-6E8A-4147-A177-3AD203B41FA5}">
                          <a16:colId xmlns:a16="http://schemas.microsoft.com/office/drawing/2014/main" val="20000"/>
                        </a:ext>
                      </a:extLst>
                    </a:gridCol>
                  </a:tblGrid>
                  <a:tr h="548640">
                    <a:tc>
                      <a:txBody>
                        <a:bodyPr/>
                        <a:lstStyle/>
                        <a:p>
                          <a:endParaRPr lang="en-US"/>
                        </a:p>
                      </a:txBody>
                      <a:tcPr marL="68580" marR="68580" marT="0" marB="0">
                        <a:blipFill>
                          <a:blip r:embed="rId7"/>
                          <a:stretch>
                            <a:fillRect l="-403" t="-1099" r="-1613" b="-4396"/>
                          </a:stretch>
                        </a:blipFill>
                      </a:tcPr>
                    </a:tc>
                    <a:extLst>
                      <a:ext uri="{0D108BD9-81ED-4DB2-BD59-A6C34878D82A}">
                        <a16:rowId xmlns:a16="http://schemas.microsoft.com/office/drawing/2014/main" val="10000"/>
                      </a:ext>
                    </a:extLst>
                  </a:tr>
                </a:tbl>
              </a:graphicData>
            </a:graphic>
          </p:graphicFrame>
        </mc:Fallback>
      </mc:AlternateContent>
      <p:sp>
        <p:nvSpPr>
          <p:cNvPr id="15" name="TextBox 14"/>
          <p:cNvSpPr txBox="1"/>
          <p:nvPr/>
        </p:nvSpPr>
        <p:spPr>
          <a:xfrm>
            <a:off x="7126324" y="3099809"/>
            <a:ext cx="646331" cy="369332"/>
          </a:xfrm>
          <a:prstGeom prst="rect">
            <a:avLst/>
          </a:prstGeom>
          <a:noFill/>
        </p:spPr>
        <p:txBody>
          <a:bodyPr wrap="none" rtlCol="0">
            <a:spAutoFit/>
          </a:bodyPr>
          <a:lstStyle/>
          <a:p>
            <a:pPr eaLnBrk="0" fontAlgn="base" hangingPunct="0">
              <a:spcBef>
                <a:spcPct val="0"/>
              </a:spcBef>
              <a:spcAft>
                <a:spcPct val="0"/>
              </a:spcAft>
            </a:pPr>
            <a:r>
              <a:rPr lang="en-US" b="1" dirty="0">
                <a:solidFill>
                  <a:srgbClr val="FF3300"/>
                </a:solidFill>
              </a:rPr>
              <a:t>DFT</a:t>
            </a:r>
          </a:p>
        </p:txBody>
      </p:sp>
      <p:sp>
        <p:nvSpPr>
          <p:cNvPr id="34" name="TextBox 33"/>
          <p:cNvSpPr txBox="1"/>
          <p:nvPr/>
        </p:nvSpPr>
        <p:spPr>
          <a:xfrm>
            <a:off x="7126324" y="3421439"/>
            <a:ext cx="1215888" cy="369332"/>
          </a:xfrm>
          <a:prstGeom prst="rect">
            <a:avLst/>
          </a:prstGeom>
          <a:noFill/>
        </p:spPr>
        <p:txBody>
          <a:bodyPr wrap="square" rtlCol="0">
            <a:spAutoFit/>
          </a:bodyPr>
          <a:lstStyle/>
          <a:p>
            <a:pPr eaLnBrk="0" fontAlgn="base" hangingPunct="0">
              <a:spcBef>
                <a:spcPct val="0"/>
              </a:spcBef>
              <a:spcAft>
                <a:spcPct val="0"/>
              </a:spcAft>
            </a:pPr>
            <a:r>
              <a:rPr lang="en-US" b="1" dirty="0">
                <a:solidFill>
                  <a:srgbClr val="00B0F0"/>
                </a:solidFill>
              </a:rPr>
              <a:t>DFT</a:t>
            </a:r>
            <a:r>
              <a:rPr lang="en-US" b="1" baseline="-25000" dirty="0">
                <a:solidFill>
                  <a:srgbClr val="00B0F0"/>
                </a:solidFill>
              </a:rPr>
              <a:t>VIB</a:t>
            </a:r>
            <a:endParaRPr lang="en-US" b="1" dirty="0">
              <a:solidFill>
                <a:srgbClr val="00B0F0"/>
              </a:solidFill>
            </a:endParaRPr>
          </a:p>
        </p:txBody>
      </p:sp>
      <p:sp>
        <p:nvSpPr>
          <p:cNvPr id="40" name="TextBox 39"/>
          <p:cNvSpPr txBox="1"/>
          <p:nvPr/>
        </p:nvSpPr>
        <p:spPr>
          <a:xfrm>
            <a:off x="7126324" y="3711529"/>
            <a:ext cx="1215888" cy="369332"/>
          </a:xfrm>
          <a:prstGeom prst="rect">
            <a:avLst/>
          </a:prstGeom>
          <a:noFill/>
        </p:spPr>
        <p:txBody>
          <a:bodyPr wrap="square" rtlCol="0">
            <a:spAutoFit/>
          </a:bodyPr>
          <a:lstStyle/>
          <a:p>
            <a:pPr eaLnBrk="0" fontAlgn="base" hangingPunct="0">
              <a:spcBef>
                <a:spcPct val="0"/>
              </a:spcBef>
              <a:spcAft>
                <a:spcPct val="0"/>
              </a:spcAft>
            </a:pPr>
            <a:r>
              <a:rPr lang="en-US" b="1" dirty="0">
                <a:solidFill>
                  <a:srgbClr val="00FF00"/>
                </a:solidFill>
              </a:rPr>
              <a:t>Stat </a:t>
            </a:r>
            <a:r>
              <a:rPr lang="en-US" b="1" dirty="0" err="1">
                <a:solidFill>
                  <a:srgbClr val="00FF00"/>
                </a:solidFill>
              </a:rPr>
              <a:t>Mech</a:t>
            </a:r>
            <a:endParaRPr lang="en-US" b="1" dirty="0">
              <a:solidFill>
                <a:srgbClr val="00FF00"/>
              </a:solidFill>
            </a:endParaRPr>
          </a:p>
        </p:txBody>
      </p:sp>
      <p:sp>
        <p:nvSpPr>
          <p:cNvPr id="43" name="TextBox 42"/>
          <p:cNvSpPr txBox="1"/>
          <p:nvPr/>
        </p:nvSpPr>
        <p:spPr>
          <a:xfrm>
            <a:off x="7126324" y="4019907"/>
            <a:ext cx="1308654" cy="369332"/>
          </a:xfrm>
          <a:prstGeom prst="rect">
            <a:avLst/>
          </a:prstGeom>
          <a:noFill/>
        </p:spPr>
        <p:txBody>
          <a:bodyPr wrap="square" rtlCol="0">
            <a:spAutoFit/>
          </a:bodyPr>
          <a:lstStyle/>
          <a:p>
            <a:pPr eaLnBrk="0" fontAlgn="base" hangingPunct="0">
              <a:spcBef>
                <a:spcPct val="0"/>
              </a:spcBef>
              <a:spcAft>
                <a:spcPct val="0"/>
              </a:spcAft>
            </a:pPr>
            <a:r>
              <a:rPr lang="en-US" b="1" dirty="0" err="1">
                <a:solidFill>
                  <a:srgbClr val="2D2DB9"/>
                </a:solidFill>
              </a:rPr>
              <a:t>Expt</a:t>
            </a:r>
            <a:r>
              <a:rPr lang="en-US" b="1" dirty="0">
                <a:solidFill>
                  <a:srgbClr val="2D2DB9"/>
                </a:solidFill>
              </a:rPr>
              <a:t>/Set</a:t>
            </a:r>
          </a:p>
        </p:txBody>
      </p:sp>
      <p:sp>
        <p:nvSpPr>
          <p:cNvPr id="2" name="Rectangle 1"/>
          <p:cNvSpPr/>
          <p:nvPr/>
        </p:nvSpPr>
        <p:spPr>
          <a:xfrm>
            <a:off x="7126324" y="3099809"/>
            <a:ext cx="1215888" cy="1416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31" name="TextBox 30"/>
          <p:cNvSpPr txBox="1"/>
          <p:nvPr/>
        </p:nvSpPr>
        <p:spPr>
          <a:xfrm>
            <a:off x="6451457" y="6350685"/>
            <a:ext cx="648072" cy="373692"/>
          </a:xfrm>
          <a:prstGeom prst="rect">
            <a:avLst/>
          </a:prstGeom>
          <a:noFill/>
        </p:spPr>
        <p:txBody>
          <a:bodyPr wrap="square" rtlCol="0">
            <a:spAutoFit/>
          </a:bodyPr>
          <a:lstStyle/>
          <a:p>
            <a:r>
              <a:rPr lang="en-US" b="1" dirty="0">
                <a:solidFill>
                  <a:prstClr val="white"/>
                </a:solidFill>
                <a:latin typeface="Calibri"/>
              </a:rPr>
              <a:t>(+q)</a:t>
            </a:r>
          </a:p>
        </p:txBody>
      </p:sp>
      <p:sp>
        <p:nvSpPr>
          <p:cNvPr id="6" name="TextBox 5"/>
          <p:cNvSpPr txBox="1"/>
          <p:nvPr/>
        </p:nvSpPr>
        <p:spPr>
          <a:xfrm>
            <a:off x="3608020" y="4335323"/>
            <a:ext cx="3604912" cy="338554"/>
          </a:xfrm>
          <a:prstGeom prst="rect">
            <a:avLst/>
          </a:prstGeom>
          <a:noFill/>
        </p:spPr>
        <p:txBody>
          <a:bodyPr wrap="square" rtlCol="0">
            <a:spAutoFit/>
          </a:bodyPr>
          <a:lstStyle/>
          <a:p>
            <a:pPr fontAlgn="base">
              <a:spcBef>
                <a:spcPct val="0"/>
              </a:spcBef>
              <a:spcAft>
                <a:spcPct val="0"/>
              </a:spcAft>
            </a:pPr>
            <a:r>
              <a:rPr lang="en-US" sz="1600" b="1" dirty="0">
                <a:solidFill>
                  <a:srgbClr val="000000"/>
                </a:solidFill>
              </a:rPr>
              <a:t>Or reference through H</a:t>
            </a:r>
            <a:r>
              <a:rPr lang="en-US" sz="1600" b="1" baseline="-25000" dirty="0">
                <a:solidFill>
                  <a:srgbClr val="000000"/>
                </a:solidFill>
              </a:rPr>
              <a:t>2</a:t>
            </a:r>
            <a:r>
              <a:rPr lang="en-US" sz="1600" b="1" dirty="0">
                <a:solidFill>
                  <a:srgbClr val="000000"/>
                </a:solidFill>
              </a:rPr>
              <a:t> gas and U</a:t>
            </a:r>
            <a:r>
              <a:rPr lang="en-US" sz="1600" b="1" baseline="-25000" dirty="0">
                <a:solidFill>
                  <a:srgbClr val="000000"/>
                </a:solidFill>
              </a:rPr>
              <a:t>RHE</a:t>
            </a:r>
            <a:endParaRPr lang="en-US" sz="1600" b="1" dirty="0">
              <a:solidFill>
                <a:srgbClr val="000000"/>
              </a:solidFill>
            </a:endParaRPr>
          </a:p>
        </p:txBody>
      </p:sp>
      <p:sp>
        <p:nvSpPr>
          <p:cNvPr id="32" name="文字方塊 20"/>
          <p:cNvSpPr txBox="1"/>
          <p:nvPr/>
        </p:nvSpPr>
        <p:spPr>
          <a:xfrm>
            <a:off x="616189" y="5666564"/>
            <a:ext cx="1584176" cy="646331"/>
          </a:xfrm>
          <a:prstGeom prst="rect">
            <a:avLst/>
          </a:prstGeom>
          <a:noFill/>
        </p:spPr>
        <p:txBody>
          <a:bodyPr wrap="square" rtlCol="0">
            <a:spAutoFit/>
          </a:bodyPr>
          <a:lstStyle/>
          <a:p>
            <a:r>
              <a:rPr lang="en-US" b="1" dirty="0">
                <a:solidFill>
                  <a:prstClr val="white"/>
                </a:solidFill>
                <a:latin typeface="Calibri"/>
              </a:rPr>
              <a:t>Adsorbate on Pt(111)</a:t>
            </a:r>
            <a:endParaRPr lang="en-US" b="1" baseline="-25000" dirty="0">
              <a:solidFill>
                <a:prstClr val="white"/>
              </a:solidFill>
              <a:latin typeface="Calibri"/>
            </a:endParaRPr>
          </a:p>
        </p:txBody>
      </p:sp>
      <p:sp>
        <p:nvSpPr>
          <p:cNvPr id="10243" name="Rectangle 2"/>
          <p:cNvSpPr>
            <a:spLocks noChangeArrowheads="1"/>
          </p:cNvSpPr>
          <p:nvPr/>
        </p:nvSpPr>
        <p:spPr bwMode="auto">
          <a:xfrm>
            <a:off x="0" y="69850"/>
            <a:ext cx="9142413" cy="758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eaLnBrk="0" fontAlgn="base" hangingPunct="0">
              <a:spcBef>
                <a:spcPct val="0"/>
              </a:spcBef>
              <a:spcAft>
                <a:spcPct val="0"/>
              </a:spcAft>
            </a:pPr>
            <a:r>
              <a:rPr lang="en-US" sz="2400" b="1" dirty="0">
                <a:solidFill>
                  <a:srgbClr val="000000"/>
                </a:solidFill>
              </a:rPr>
              <a:t>BUT – the reaction does not occur at a solid-gas interface, it occurs as a solid-electrolyte (</a:t>
            </a:r>
            <a:r>
              <a:rPr lang="en-US" sz="2400" b="1" dirty="0" err="1">
                <a:solidFill>
                  <a:srgbClr val="000000"/>
                </a:solidFill>
              </a:rPr>
              <a:t>ie</a:t>
            </a:r>
            <a:r>
              <a:rPr lang="en-US" sz="2400" b="1" dirty="0">
                <a:solidFill>
                  <a:srgbClr val="000000"/>
                </a:solidFill>
              </a:rPr>
              <a:t>, water with ions in our example)</a:t>
            </a:r>
          </a:p>
        </p:txBody>
      </p:sp>
      <p:sp>
        <p:nvSpPr>
          <p:cNvPr id="103" name="TextBox 102"/>
          <p:cNvSpPr txBox="1"/>
          <p:nvPr/>
        </p:nvSpPr>
        <p:spPr>
          <a:xfrm>
            <a:off x="2317192" y="1596895"/>
            <a:ext cx="533400" cy="523220"/>
          </a:xfrm>
          <a:prstGeom prst="rect">
            <a:avLst/>
          </a:prstGeom>
          <a:noFill/>
          <a:ln>
            <a:noFill/>
          </a:ln>
        </p:spPr>
        <p:txBody>
          <a:bodyPr wrap="square" rtlCol="0">
            <a:spAutoFit/>
          </a:bodyPr>
          <a:lstStyle/>
          <a:p>
            <a:pPr algn="ctr" fontAlgn="base">
              <a:spcBef>
                <a:spcPct val="0"/>
              </a:spcBef>
              <a:spcAft>
                <a:spcPct val="0"/>
              </a:spcAft>
            </a:pPr>
            <a:r>
              <a:rPr lang="en-US" sz="2800" b="1" dirty="0">
                <a:solidFill>
                  <a:srgbClr val="000000"/>
                </a:solidFill>
              </a:rPr>
              <a:t>+</a:t>
            </a:r>
          </a:p>
        </p:txBody>
      </p:sp>
      <p:sp>
        <p:nvSpPr>
          <p:cNvPr id="114" name="TextBox 113"/>
          <p:cNvSpPr txBox="1"/>
          <p:nvPr/>
        </p:nvSpPr>
        <p:spPr>
          <a:xfrm>
            <a:off x="1410346" y="1598485"/>
            <a:ext cx="533400" cy="523220"/>
          </a:xfrm>
          <a:prstGeom prst="rect">
            <a:avLst/>
          </a:prstGeom>
          <a:noFill/>
          <a:ln>
            <a:noFill/>
          </a:ln>
        </p:spPr>
        <p:txBody>
          <a:bodyPr wrap="square" rtlCol="0">
            <a:spAutoFit/>
          </a:bodyPr>
          <a:lstStyle/>
          <a:p>
            <a:pPr algn="ctr" fontAlgn="base">
              <a:spcBef>
                <a:spcPct val="0"/>
              </a:spcBef>
              <a:spcAft>
                <a:spcPct val="0"/>
              </a:spcAft>
            </a:pPr>
            <a:r>
              <a:rPr lang="en-US" sz="2800" b="1" dirty="0">
                <a:solidFill>
                  <a:srgbClr val="000000"/>
                </a:solidFill>
              </a:rPr>
              <a:t>+</a:t>
            </a:r>
          </a:p>
        </p:txBody>
      </p:sp>
      <p:sp>
        <p:nvSpPr>
          <p:cNvPr id="115" name="TextBox 114"/>
          <p:cNvSpPr txBox="1"/>
          <p:nvPr/>
        </p:nvSpPr>
        <p:spPr>
          <a:xfrm>
            <a:off x="1867546" y="1597830"/>
            <a:ext cx="533400" cy="523220"/>
          </a:xfrm>
          <a:prstGeom prst="rect">
            <a:avLst/>
          </a:prstGeom>
          <a:noFill/>
          <a:ln>
            <a:noFill/>
          </a:ln>
        </p:spPr>
        <p:txBody>
          <a:bodyPr wrap="square" rtlCol="0">
            <a:spAutoFit/>
          </a:bodyPr>
          <a:lstStyle/>
          <a:p>
            <a:pPr algn="ctr" fontAlgn="base">
              <a:spcBef>
                <a:spcPct val="0"/>
              </a:spcBef>
              <a:spcAft>
                <a:spcPct val="0"/>
              </a:spcAft>
            </a:pPr>
            <a:r>
              <a:rPr lang="en-US" sz="2800" b="1" dirty="0">
                <a:solidFill>
                  <a:srgbClr val="000000"/>
                </a:solidFill>
              </a:rPr>
              <a:t>e</a:t>
            </a:r>
            <a:r>
              <a:rPr lang="en-US" sz="2800" b="1" baseline="30000" dirty="0">
                <a:solidFill>
                  <a:srgbClr val="000000"/>
                </a:solidFill>
              </a:rPr>
              <a:t>−</a:t>
            </a:r>
          </a:p>
        </p:txBody>
      </p:sp>
      <p:sp>
        <p:nvSpPr>
          <p:cNvPr id="116" name="Oval 115"/>
          <p:cNvSpPr>
            <a:spLocks noChangeAspect="1"/>
          </p:cNvSpPr>
          <p:nvPr/>
        </p:nvSpPr>
        <p:spPr>
          <a:xfrm>
            <a:off x="640907" y="1655665"/>
            <a:ext cx="438912" cy="438912"/>
          </a:xfrm>
          <a:prstGeom prst="ellipse">
            <a:avLst/>
          </a:prstGeom>
          <a:solidFill>
            <a:srgbClr val="00B050">
              <a:alpha val="65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17" name="TextBox 116"/>
          <p:cNvSpPr txBox="1"/>
          <p:nvPr/>
        </p:nvSpPr>
        <p:spPr>
          <a:xfrm>
            <a:off x="593286" y="1603400"/>
            <a:ext cx="533400" cy="523220"/>
          </a:xfrm>
          <a:prstGeom prst="rect">
            <a:avLst/>
          </a:prstGeom>
          <a:noFill/>
          <a:ln>
            <a:noFill/>
          </a:ln>
        </p:spPr>
        <p:txBody>
          <a:bodyPr wrap="square" rtlCol="0">
            <a:spAutoFit/>
          </a:bodyPr>
          <a:lstStyle/>
          <a:p>
            <a:pPr algn="ctr" fontAlgn="base">
              <a:spcBef>
                <a:spcPct val="0"/>
              </a:spcBef>
              <a:spcAft>
                <a:spcPct val="0"/>
              </a:spcAft>
            </a:pPr>
            <a:r>
              <a:rPr lang="en-US" sz="2800" b="1" dirty="0">
                <a:solidFill>
                  <a:srgbClr val="000000"/>
                </a:solidFill>
              </a:rPr>
              <a:t>+</a:t>
            </a:r>
          </a:p>
        </p:txBody>
      </p:sp>
      <p:grpSp>
        <p:nvGrpSpPr>
          <p:cNvPr id="118" name="Group 117"/>
          <p:cNvGrpSpPr/>
          <p:nvPr/>
        </p:nvGrpSpPr>
        <p:grpSpPr>
          <a:xfrm rot="2648705">
            <a:off x="857614" y="1326942"/>
            <a:ext cx="419100" cy="310140"/>
            <a:chOff x="476250" y="2009775"/>
            <a:chExt cx="419100" cy="310140"/>
          </a:xfrm>
        </p:grpSpPr>
        <p:sp>
          <p:nvSpPr>
            <p:cNvPr id="119" name="Oval 118"/>
            <p:cNvSpPr>
              <a:spLocks noChangeAspect="1"/>
            </p:cNvSpPr>
            <p:nvPr/>
          </p:nvSpPr>
          <p:spPr>
            <a:xfrm>
              <a:off x="579122" y="2063883"/>
              <a:ext cx="256032" cy="256032"/>
            </a:xfrm>
            <a:prstGeom prst="ellipse">
              <a:avLst/>
            </a:prstGeom>
            <a:solidFill>
              <a:srgbClr val="FF0000">
                <a:alpha val="65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20" name="Oval 119"/>
            <p:cNvSpPr>
              <a:spLocks noChangeAspect="1"/>
            </p:cNvSpPr>
            <p:nvPr/>
          </p:nvSpPr>
          <p:spPr>
            <a:xfrm>
              <a:off x="476250" y="2085975"/>
              <a:ext cx="166421" cy="166421"/>
            </a:xfrm>
            <a:prstGeom prst="ellipse">
              <a:avLst/>
            </a:prstGeom>
            <a:solidFill>
              <a:schemeClr val="bg1">
                <a:alpha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21" name="Oval 120"/>
            <p:cNvSpPr>
              <a:spLocks noChangeAspect="1"/>
            </p:cNvSpPr>
            <p:nvPr/>
          </p:nvSpPr>
          <p:spPr>
            <a:xfrm>
              <a:off x="728929" y="2009775"/>
              <a:ext cx="166421" cy="166421"/>
            </a:xfrm>
            <a:prstGeom prst="ellipse">
              <a:avLst/>
            </a:prstGeom>
            <a:solidFill>
              <a:schemeClr val="bg1">
                <a:alpha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grpSp>
      <p:grpSp>
        <p:nvGrpSpPr>
          <p:cNvPr id="122" name="Group 121"/>
          <p:cNvGrpSpPr/>
          <p:nvPr/>
        </p:nvGrpSpPr>
        <p:grpSpPr>
          <a:xfrm rot="19524240">
            <a:off x="269436" y="1494502"/>
            <a:ext cx="419100" cy="310140"/>
            <a:chOff x="476250" y="2009775"/>
            <a:chExt cx="419100" cy="310140"/>
          </a:xfrm>
        </p:grpSpPr>
        <p:sp>
          <p:nvSpPr>
            <p:cNvPr id="123" name="Oval 122"/>
            <p:cNvSpPr>
              <a:spLocks noChangeAspect="1"/>
            </p:cNvSpPr>
            <p:nvPr/>
          </p:nvSpPr>
          <p:spPr>
            <a:xfrm>
              <a:off x="579122" y="2063883"/>
              <a:ext cx="256032" cy="256032"/>
            </a:xfrm>
            <a:prstGeom prst="ellipse">
              <a:avLst/>
            </a:prstGeom>
            <a:solidFill>
              <a:srgbClr val="FF0000">
                <a:alpha val="65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24" name="Oval 123"/>
            <p:cNvSpPr>
              <a:spLocks noChangeAspect="1"/>
            </p:cNvSpPr>
            <p:nvPr/>
          </p:nvSpPr>
          <p:spPr>
            <a:xfrm>
              <a:off x="476250" y="2085975"/>
              <a:ext cx="166421" cy="166421"/>
            </a:xfrm>
            <a:prstGeom prst="ellipse">
              <a:avLst/>
            </a:prstGeom>
            <a:solidFill>
              <a:schemeClr val="bg1">
                <a:alpha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25" name="Oval 124"/>
            <p:cNvSpPr>
              <a:spLocks noChangeAspect="1"/>
            </p:cNvSpPr>
            <p:nvPr/>
          </p:nvSpPr>
          <p:spPr>
            <a:xfrm>
              <a:off x="728929" y="2009775"/>
              <a:ext cx="166421" cy="166421"/>
            </a:xfrm>
            <a:prstGeom prst="ellipse">
              <a:avLst/>
            </a:prstGeom>
            <a:solidFill>
              <a:schemeClr val="bg1">
                <a:alpha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grpSp>
      <p:grpSp>
        <p:nvGrpSpPr>
          <p:cNvPr id="126" name="Group 125"/>
          <p:cNvGrpSpPr/>
          <p:nvPr/>
        </p:nvGrpSpPr>
        <p:grpSpPr>
          <a:xfrm rot="13672109">
            <a:off x="421836" y="2158005"/>
            <a:ext cx="419100" cy="310140"/>
            <a:chOff x="476250" y="2009775"/>
            <a:chExt cx="419100" cy="310140"/>
          </a:xfrm>
        </p:grpSpPr>
        <p:sp>
          <p:nvSpPr>
            <p:cNvPr id="127" name="Oval 126"/>
            <p:cNvSpPr>
              <a:spLocks noChangeAspect="1"/>
            </p:cNvSpPr>
            <p:nvPr/>
          </p:nvSpPr>
          <p:spPr>
            <a:xfrm>
              <a:off x="579122" y="2063883"/>
              <a:ext cx="256032" cy="256032"/>
            </a:xfrm>
            <a:prstGeom prst="ellipse">
              <a:avLst/>
            </a:prstGeom>
            <a:solidFill>
              <a:srgbClr val="FF0000">
                <a:alpha val="65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28" name="Oval 127"/>
            <p:cNvSpPr>
              <a:spLocks noChangeAspect="1"/>
            </p:cNvSpPr>
            <p:nvPr/>
          </p:nvSpPr>
          <p:spPr>
            <a:xfrm>
              <a:off x="476250" y="2085975"/>
              <a:ext cx="166421" cy="166421"/>
            </a:xfrm>
            <a:prstGeom prst="ellipse">
              <a:avLst/>
            </a:prstGeom>
            <a:solidFill>
              <a:schemeClr val="bg1">
                <a:alpha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29" name="Oval 128"/>
            <p:cNvSpPr>
              <a:spLocks noChangeAspect="1"/>
            </p:cNvSpPr>
            <p:nvPr/>
          </p:nvSpPr>
          <p:spPr>
            <a:xfrm>
              <a:off x="728929" y="2009775"/>
              <a:ext cx="166421" cy="166421"/>
            </a:xfrm>
            <a:prstGeom prst="ellipse">
              <a:avLst/>
            </a:prstGeom>
            <a:solidFill>
              <a:schemeClr val="bg1">
                <a:alpha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grpSp>
      <p:grpSp>
        <p:nvGrpSpPr>
          <p:cNvPr id="130" name="Group 129"/>
          <p:cNvGrpSpPr/>
          <p:nvPr/>
        </p:nvGrpSpPr>
        <p:grpSpPr>
          <a:xfrm rot="7982406">
            <a:off x="1060127" y="2030122"/>
            <a:ext cx="419100" cy="310140"/>
            <a:chOff x="476250" y="2009775"/>
            <a:chExt cx="419100" cy="310140"/>
          </a:xfrm>
        </p:grpSpPr>
        <p:sp>
          <p:nvSpPr>
            <p:cNvPr id="131" name="Oval 130"/>
            <p:cNvSpPr>
              <a:spLocks noChangeAspect="1"/>
            </p:cNvSpPr>
            <p:nvPr/>
          </p:nvSpPr>
          <p:spPr>
            <a:xfrm>
              <a:off x="579122" y="2063883"/>
              <a:ext cx="256032" cy="256032"/>
            </a:xfrm>
            <a:prstGeom prst="ellipse">
              <a:avLst/>
            </a:prstGeom>
            <a:solidFill>
              <a:srgbClr val="FF0000">
                <a:alpha val="65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32" name="Oval 131"/>
            <p:cNvSpPr>
              <a:spLocks noChangeAspect="1"/>
            </p:cNvSpPr>
            <p:nvPr/>
          </p:nvSpPr>
          <p:spPr>
            <a:xfrm>
              <a:off x="476250" y="2085975"/>
              <a:ext cx="166421" cy="166421"/>
            </a:xfrm>
            <a:prstGeom prst="ellipse">
              <a:avLst/>
            </a:prstGeom>
            <a:solidFill>
              <a:schemeClr val="bg1">
                <a:alpha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33" name="Oval 132"/>
            <p:cNvSpPr>
              <a:spLocks noChangeAspect="1"/>
            </p:cNvSpPr>
            <p:nvPr/>
          </p:nvSpPr>
          <p:spPr>
            <a:xfrm>
              <a:off x="728929" y="2009775"/>
              <a:ext cx="166421" cy="166421"/>
            </a:xfrm>
            <a:prstGeom prst="ellipse">
              <a:avLst/>
            </a:prstGeom>
            <a:solidFill>
              <a:schemeClr val="bg1">
                <a:alpha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grpSp>
      <mc:AlternateContent xmlns:mc="http://schemas.openxmlformats.org/markup-compatibility/2006" xmlns:a14="http://schemas.microsoft.com/office/drawing/2010/main">
        <mc:Choice Requires="a14">
          <p:sp>
            <p:nvSpPr>
              <p:cNvPr id="134" name="TextBox 133"/>
              <p:cNvSpPr txBox="1"/>
              <p:nvPr/>
            </p:nvSpPr>
            <p:spPr>
              <a:xfrm>
                <a:off x="1867546" y="2598056"/>
                <a:ext cx="4351448" cy="837665"/>
              </a:xfrm>
              <a:prstGeom prst="rect">
                <a:avLst/>
              </a:prstGeom>
              <a:noFill/>
            </p:spPr>
            <p:txBody>
              <a:bodyPr wrap="none"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000" i="1" smtClean="0">
                              <a:solidFill>
                                <a:srgbClr val="000000"/>
                              </a:solidFill>
                              <a:latin typeface="Cambria Math" panose="02040503050406030204" pitchFamily="18" charset="0"/>
                              <a:ea typeface="Cambria Math"/>
                            </a:rPr>
                          </m:ctrlPr>
                        </m:sSubPr>
                        <m:e>
                          <m:r>
                            <a:rPr lang="en-US" sz="2000" i="1">
                              <a:solidFill>
                                <a:srgbClr val="000000"/>
                              </a:solidFill>
                              <a:latin typeface="Cambria Math"/>
                              <a:ea typeface="Cambria Math"/>
                            </a:rPr>
                            <m:t>∆</m:t>
                          </m:r>
                          <m:r>
                            <a:rPr lang="en-US" sz="2000" i="1">
                              <a:solidFill>
                                <a:srgbClr val="000000"/>
                              </a:solidFill>
                              <a:latin typeface="Cambria Math"/>
                              <a:ea typeface="Cambria Math"/>
                            </a:rPr>
                            <m:t>𝐺</m:t>
                          </m:r>
                        </m:e>
                        <m:sub>
                          <m:r>
                            <a:rPr lang="en-US" sz="2000" i="1" smtClean="0">
                              <a:solidFill>
                                <a:srgbClr val="000000"/>
                              </a:solidFill>
                              <a:latin typeface="Cambria Math"/>
                              <a:ea typeface="Cambria Math"/>
                            </a:rPr>
                            <m:t>𝑎𝑑𝑠</m:t>
                          </m:r>
                        </m:sub>
                      </m:sSub>
                      <m:r>
                        <a:rPr lang="en-US" sz="2000" i="1" smtClean="0">
                          <a:solidFill>
                            <a:srgbClr val="000000"/>
                          </a:solidFill>
                          <a:latin typeface="Cambria Math"/>
                          <a:ea typeface="Cambria Math"/>
                        </a:rPr>
                        <m:t>= </m:t>
                      </m:r>
                      <m:nary>
                        <m:naryPr>
                          <m:chr m:val="∑"/>
                          <m:subHide m:val="on"/>
                          <m:supHide m:val="on"/>
                          <m:ctrlPr>
                            <a:rPr lang="en-US" sz="2000" i="1" smtClean="0">
                              <a:solidFill>
                                <a:srgbClr val="000000"/>
                              </a:solidFill>
                              <a:latin typeface="Cambria Math" panose="02040503050406030204" pitchFamily="18" charset="0"/>
                              <a:ea typeface="Cambria Math"/>
                            </a:rPr>
                          </m:ctrlPr>
                        </m:naryPr>
                        <m:sub/>
                        <m:sup/>
                        <m:e>
                          <m:sSub>
                            <m:sSubPr>
                              <m:ctrlPr>
                                <a:rPr lang="en-US" sz="2000" i="1" smtClean="0">
                                  <a:solidFill>
                                    <a:srgbClr val="000000"/>
                                  </a:solidFill>
                                  <a:latin typeface="Cambria Math" panose="02040503050406030204" pitchFamily="18" charset="0"/>
                                  <a:ea typeface="Cambria Math"/>
                                </a:rPr>
                              </m:ctrlPr>
                            </m:sSubPr>
                            <m:e>
                              <m:r>
                                <a:rPr lang="en-US" sz="2000" i="1" smtClean="0">
                                  <a:solidFill>
                                    <a:srgbClr val="000000"/>
                                  </a:solidFill>
                                  <a:latin typeface="Cambria Math"/>
                                  <a:ea typeface="Cambria Math"/>
                                </a:rPr>
                                <m:t>𝐺</m:t>
                              </m:r>
                            </m:e>
                            <m:sub>
                              <m:r>
                                <a:rPr lang="en-US" sz="2000" i="1" smtClean="0">
                                  <a:solidFill>
                                    <a:srgbClr val="000000"/>
                                  </a:solidFill>
                                  <a:latin typeface="Cambria Math"/>
                                  <a:ea typeface="Cambria Math"/>
                                </a:rPr>
                                <m:t>𝑝𝑟𝑜𝑑𝑢𝑐𝑡𝑠</m:t>
                              </m:r>
                            </m:sub>
                          </m:sSub>
                          <m:r>
                            <a:rPr lang="en-US" sz="2000" i="1" smtClean="0">
                              <a:solidFill>
                                <a:srgbClr val="000000"/>
                              </a:solidFill>
                              <a:latin typeface="Cambria Math"/>
                              <a:ea typeface="Cambria Math"/>
                            </a:rPr>
                            <m:t>−</m:t>
                          </m:r>
                        </m:e>
                      </m:nary>
                      <m:nary>
                        <m:naryPr>
                          <m:chr m:val="∑"/>
                          <m:subHide m:val="on"/>
                          <m:supHide m:val="on"/>
                          <m:ctrlPr>
                            <a:rPr lang="en-US" sz="2000" i="1">
                              <a:solidFill>
                                <a:srgbClr val="000000"/>
                              </a:solidFill>
                              <a:latin typeface="Cambria Math" panose="02040503050406030204" pitchFamily="18" charset="0"/>
                              <a:ea typeface="Cambria Math"/>
                            </a:rPr>
                          </m:ctrlPr>
                        </m:naryPr>
                        <m:sub/>
                        <m:sup/>
                        <m:e>
                          <m:sSub>
                            <m:sSubPr>
                              <m:ctrlPr>
                                <a:rPr lang="en-US" sz="2000" i="1">
                                  <a:solidFill>
                                    <a:srgbClr val="000000"/>
                                  </a:solidFill>
                                  <a:latin typeface="Cambria Math" panose="02040503050406030204" pitchFamily="18" charset="0"/>
                                  <a:ea typeface="Cambria Math"/>
                                </a:rPr>
                              </m:ctrlPr>
                            </m:sSubPr>
                            <m:e>
                              <m:r>
                                <a:rPr lang="en-US" sz="2000" i="1">
                                  <a:solidFill>
                                    <a:srgbClr val="000000"/>
                                  </a:solidFill>
                                  <a:latin typeface="Cambria Math"/>
                                  <a:ea typeface="Cambria Math"/>
                                </a:rPr>
                                <m:t>𝐺</m:t>
                              </m:r>
                            </m:e>
                            <m:sub>
                              <m:r>
                                <a:rPr lang="en-US" sz="2000" i="1" smtClean="0">
                                  <a:solidFill>
                                    <a:srgbClr val="000000"/>
                                  </a:solidFill>
                                  <a:latin typeface="Cambria Math"/>
                                  <a:ea typeface="Cambria Math"/>
                                </a:rPr>
                                <m:t>𝑟𝑒𝑎𝑐𝑡𝑎𝑛𝑡𝑠</m:t>
                              </m:r>
                            </m:sub>
                          </m:sSub>
                        </m:e>
                      </m:nary>
                    </m:oMath>
                  </m:oMathPara>
                </a14:m>
                <a:endParaRPr lang="en-US" sz="1200" dirty="0">
                  <a:solidFill>
                    <a:srgbClr val="000000"/>
                  </a:solidFill>
                </a:endParaRPr>
              </a:p>
            </p:txBody>
          </p:sp>
        </mc:Choice>
        <mc:Fallback xmlns="">
          <p:sp>
            <p:nvSpPr>
              <p:cNvPr id="134" name="TextBox 133"/>
              <p:cNvSpPr txBox="1">
                <a:spLocks noRot="1" noChangeAspect="1" noMove="1" noResize="1" noEditPoints="1" noAdjustHandles="1" noChangeArrowheads="1" noChangeShapeType="1" noTextEdit="1"/>
              </p:cNvSpPr>
              <p:nvPr/>
            </p:nvSpPr>
            <p:spPr>
              <a:xfrm>
                <a:off x="1867546" y="2598056"/>
                <a:ext cx="4351448" cy="837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p:cNvSpPr txBox="1"/>
              <p:nvPr/>
            </p:nvSpPr>
            <p:spPr>
              <a:xfrm>
                <a:off x="2834355" y="6019132"/>
                <a:ext cx="5538504" cy="461665"/>
              </a:xfrm>
              <a:prstGeom prst="rect">
                <a:avLst/>
              </a:prstGeom>
              <a:noFill/>
            </p:spPr>
            <p:txBody>
              <a:bodyPr wrap="none" rtlCol="0">
                <a:spAutoFit/>
              </a:bodyPr>
              <a:lstStyle/>
              <a:p>
                <a:pPr defTabSz="4389120" fontAlgn="base">
                  <a:spcBef>
                    <a:spcPct val="0"/>
                  </a:spcBef>
                  <a:spcAft>
                    <a:spcPct val="0"/>
                  </a:spcAft>
                </a:pPr>
                <a14:m>
                  <m:oMath xmlns:m="http://schemas.openxmlformats.org/officeDocument/2006/math">
                    <m:sSub>
                      <m:sSubPr>
                        <m:ctrlPr>
                          <a:rPr lang="en-US" sz="2400" i="1" smtClean="0">
                            <a:solidFill>
                              <a:prstClr val="black"/>
                            </a:solidFill>
                            <a:latin typeface="Cambria Math" panose="02040503050406030204" pitchFamily="18" charset="0"/>
                            <a:ea typeface="Cambria Math"/>
                          </a:rPr>
                        </m:ctrlPr>
                      </m:sSubPr>
                      <m:e>
                        <m:r>
                          <a:rPr lang="en-US" sz="2400" i="1" smtClean="0">
                            <a:solidFill>
                              <a:prstClr val="black"/>
                            </a:solidFill>
                            <a:latin typeface="Cambria Math"/>
                            <a:ea typeface="Cambria Math"/>
                          </a:rPr>
                          <m:t>∆</m:t>
                        </m:r>
                        <m:r>
                          <a:rPr lang="en-US" sz="2400" i="1" smtClean="0">
                            <a:solidFill>
                              <a:prstClr val="black"/>
                            </a:solidFill>
                            <a:latin typeface="Cambria Math"/>
                            <a:ea typeface="Cambria Math"/>
                          </a:rPr>
                          <m:t>𝐺</m:t>
                        </m:r>
                      </m:e>
                      <m:sub>
                        <m:r>
                          <a:rPr lang="en-US" sz="2400" i="1" smtClean="0">
                            <a:solidFill>
                              <a:prstClr val="black"/>
                            </a:solidFill>
                            <a:latin typeface="Cambria Math"/>
                            <a:ea typeface="Cambria Math"/>
                          </a:rPr>
                          <m:t>𝑎𝑑𝑠</m:t>
                        </m:r>
                      </m:sub>
                    </m:sSub>
                    <m:d>
                      <m:dPr>
                        <m:ctrlPr>
                          <a:rPr lang="en-US" sz="2400" i="1" smtClean="0">
                            <a:solidFill>
                              <a:prstClr val="black"/>
                            </a:solidFill>
                            <a:latin typeface="Cambria Math" panose="02040503050406030204" pitchFamily="18" charset="0"/>
                            <a:ea typeface="Cambria Math"/>
                          </a:rPr>
                        </m:ctrlPr>
                      </m:dPr>
                      <m:e>
                        <m:sSub>
                          <m:sSubPr>
                            <m:ctrlPr>
                              <a:rPr lang="en-US" sz="2400" i="1" smtClean="0">
                                <a:solidFill>
                                  <a:prstClr val="black"/>
                                </a:solidFill>
                                <a:latin typeface="Cambria Math" panose="02040503050406030204" pitchFamily="18" charset="0"/>
                                <a:ea typeface="Cambria Math"/>
                              </a:rPr>
                            </m:ctrlPr>
                          </m:sSubPr>
                          <m:e>
                            <m:r>
                              <a:rPr lang="en-US" sz="2400" i="1" smtClean="0">
                                <a:solidFill>
                                  <a:prstClr val="black"/>
                                </a:solidFill>
                                <a:latin typeface="Cambria Math"/>
                                <a:ea typeface="Cambria Math"/>
                              </a:rPr>
                              <m:t>𝑈</m:t>
                            </m:r>
                          </m:e>
                          <m:sub>
                            <m:r>
                              <a:rPr lang="en-US" sz="2400" i="1" smtClean="0">
                                <a:solidFill>
                                  <a:prstClr val="black"/>
                                </a:solidFill>
                                <a:latin typeface="Cambria Math"/>
                                <a:ea typeface="Cambria Math"/>
                              </a:rPr>
                              <m:t>0</m:t>
                            </m:r>
                          </m:sub>
                        </m:sSub>
                      </m:e>
                    </m:d>
                    <m:r>
                      <a:rPr lang="en-US" sz="2400" i="1" smtClean="0">
                        <a:solidFill>
                          <a:prstClr val="black"/>
                        </a:solidFill>
                        <a:latin typeface="Cambria Math"/>
                        <a:ea typeface="Cambria Math"/>
                      </a:rPr>
                      <m:t>=0</m:t>
                    </m:r>
                    <m:r>
                      <a:rPr lang="en-US" sz="2400" i="1" smtClean="0">
                        <a:solidFill>
                          <a:prstClr val="black"/>
                        </a:solidFill>
                        <a:latin typeface="Cambria Math" panose="02040503050406030204" pitchFamily="18" charset="0"/>
                        <a:ea typeface="Cambria Math"/>
                      </a:rPr>
                      <m:t> →</m:t>
                    </m:r>
                  </m:oMath>
                </a14:m>
                <a:r>
                  <a:rPr lang="en-US" sz="2400" dirty="0">
                    <a:solidFill>
                      <a:prstClr val="black"/>
                    </a:solidFill>
                    <a:latin typeface="Calibri"/>
                  </a:rPr>
                  <a:t>equilibrium potential </a:t>
                </a:r>
                <a:r>
                  <a:rPr lang="en-US" sz="2400" i="1" dirty="0">
                    <a:solidFill>
                      <a:prstClr val="black"/>
                    </a:solidFill>
                    <a:latin typeface="Calibri"/>
                  </a:rPr>
                  <a:t>U</a:t>
                </a:r>
                <a:r>
                  <a:rPr lang="en-US" sz="2400" i="1" baseline="-25000" dirty="0">
                    <a:solidFill>
                      <a:prstClr val="black"/>
                    </a:solidFill>
                    <a:latin typeface="Calibri"/>
                  </a:rPr>
                  <a:t>0</a:t>
                </a:r>
                <a:endParaRPr lang="en-US" sz="2400" i="1" dirty="0">
                  <a:solidFill>
                    <a:prstClr val="black"/>
                  </a:solidFill>
                  <a:latin typeface="Calibri"/>
                </a:endParaRPr>
              </a:p>
            </p:txBody>
          </p:sp>
        </mc:Choice>
        <mc:Fallback xmlns="">
          <p:sp>
            <p:nvSpPr>
              <p:cNvPr id="143" name="TextBox 142"/>
              <p:cNvSpPr txBox="1">
                <a:spLocks noRot="1" noChangeAspect="1" noMove="1" noResize="1" noEditPoints="1" noAdjustHandles="1" noChangeArrowheads="1" noChangeShapeType="1" noTextEdit="1"/>
              </p:cNvSpPr>
              <p:nvPr/>
            </p:nvSpPr>
            <p:spPr>
              <a:xfrm>
                <a:off x="2834355" y="6019132"/>
                <a:ext cx="5538504" cy="461665"/>
              </a:xfrm>
              <a:prstGeom prst="rect">
                <a:avLst/>
              </a:prstGeom>
              <a:blipFill>
                <a:blip r:embed="rId9"/>
                <a:stretch>
                  <a:fillRect l="-330" t="-10526" b="-28947"/>
                </a:stretch>
              </a:blipFill>
            </p:spPr>
            <p:txBody>
              <a:bodyPr/>
              <a:lstStyle/>
              <a:p>
                <a:r>
                  <a:rPr lang="en-US">
                    <a:noFill/>
                  </a:rPr>
                  <a:t> </a:t>
                </a:r>
              </a:p>
            </p:txBody>
          </p:sp>
        </mc:Fallback>
      </mc:AlternateContent>
      <p:grpSp>
        <p:nvGrpSpPr>
          <p:cNvPr id="229" name="Group 228"/>
          <p:cNvGrpSpPr/>
          <p:nvPr/>
        </p:nvGrpSpPr>
        <p:grpSpPr>
          <a:xfrm>
            <a:off x="2850592" y="1522836"/>
            <a:ext cx="2043346" cy="955088"/>
            <a:chOff x="659166" y="3505200"/>
            <a:chExt cx="2043346" cy="955088"/>
          </a:xfrm>
        </p:grpSpPr>
        <p:sp>
          <p:nvSpPr>
            <p:cNvPr id="230" name="Oval 229"/>
            <p:cNvSpPr>
              <a:spLocks noChangeAspect="1"/>
            </p:cNvSpPr>
            <p:nvPr/>
          </p:nvSpPr>
          <p:spPr>
            <a:xfrm>
              <a:off x="676922"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1" name="Oval 230"/>
            <p:cNvSpPr>
              <a:spLocks noChangeAspect="1"/>
            </p:cNvSpPr>
            <p:nvPr/>
          </p:nvSpPr>
          <p:spPr>
            <a:xfrm>
              <a:off x="9254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2" name="Oval 231"/>
            <p:cNvSpPr>
              <a:spLocks noChangeAspect="1"/>
            </p:cNvSpPr>
            <p:nvPr/>
          </p:nvSpPr>
          <p:spPr>
            <a:xfrm>
              <a:off x="11540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3" name="Oval 232"/>
            <p:cNvSpPr>
              <a:spLocks noChangeAspect="1"/>
            </p:cNvSpPr>
            <p:nvPr/>
          </p:nvSpPr>
          <p:spPr>
            <a:xfrm>
              <a:off x="13826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4" name="Oval 233"/>
            <p:cNvSpPr>
              <a:spLocks noChangeAspect="1"/>
            </p:cNvSpPr>
            <p:nvPr/>
          </p:nvSpPr>
          <p:spPr>
            <a:xfrm>
              <a:off x="1600200"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5" name="Oval 234"/>
            <p:cNvSpPr>
              <a:spLocks noChangeAspect="1"/>
            </p:cNvSpPr>
            <p:nvPr/>
          </p:nvSpPr>
          <p:spPr>
            <a:xfrm>
              <a:off x="18398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6" name="Oval 235"/>
            <p:cNvSpPr>
              <a:spLocks noChangeAspect="1"/>
            </p:cNvSpPr>
            <p:nvPr/>
          </p:nvSpPr>
          <p:spPr>
            <a:xfrm>
              <a:off x="20684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7" name="Oval 236"/>
            <p:cNvSpPr>
              <a:spLocks noChangeAspect="1"/>
            </p:cNvSpPr>
            <p:nvPr/>
          </p:nvSpPr>
          <p:spPr>
            <a:xfrm>
              <a:off x="22970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8" name="Oval 237"/>
            <p:cNvSpPr>
              <a:spLocks noChangeAspect="1"/>
            </p:cNvSpPr>
            <p:nvPr/>
          </p:nvSpPr>
          <p:spPr>
            <a:xfrm>
              <a:off x="777537"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9" name="Oval 238"/>
            <p:cNvSpPr>
              <a:spLocks noChangeAspect="1"/>
            </p:cNvSpPr>
            <p:nvPr/>
          </p:nvSpPr>
          <p:spPr>
            <a:xfrm>
              <a:off x="10261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0" name="Oval 239"/>
            <p:cNvSpPr>
              <a:spLocks noChangeAspect="1"/>
            </p:cNvSpPr>
            <p:nvPr/>
          </p:nvSpPr>
          <p:spPr>
            <a:xfrm>
              <a:off x="12547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1" name="Oval 240"/>
            <p:cNvSpPr>
              <a:spLocks noChangeAspect="1"/>
            </p:cNvSpPr>
            <p:nvPr/>
          </p:nvSpPr>
          <p:spPr>
            <a:xfrm>
              <a:off x="14833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2" name="Oval 241"/>
            <p:cNvSpPr>
              <a:spLocks noChangeAspect="1"/>
            </p:cNvSpPr>
            <p:nvPr/>
          </p:nvSpPr>
          <p:spPr>
            <a:xfrm>
              <a:off x="1700815"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3" name="Oval 242"/>
            <p:cNvSpPr>
              <a:spLocks noChangeAspect="1"/>
            </p:cNvSpPr>
            <p:nvPr/>
          </p:nvSpPr>
          <p:spPr>
            <a:xfrm>
              <a:off x="19405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4" name="Oval 243"/>
            <p:cNvSpPr>
              <a:spLocks noChangeAspect="1"/>
            </p:cNvSpPr>
            <p:nvPr/>
          </p:nvSpPr>
          <p:spPr>
            <a:xfrm>
              <a:off x="21691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5" name="Oval 244"/>
            <p:cNvSpPr>
              <a:spLocks noChangeAspect="1"/>
            </p:cNvSpPr>
            <p:nvPr/>
          </p:nvSpPr>
          <p:spPr>
            <a:xfrm>
              <a:off x="23977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6" name="Oval 245"/>
            <p:cNvSpPr>
              <a:spLocks noChangeAspect="1"/>
            </p:cNvSpPr>
            <p:nvPr/>
          </p:nvSpPr>
          <p:spPr>
            <a:xfrm>
              <a:off x="659166"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7" name="Oval 246"/>
            <p:cNvSpPr>
              <a:spLocks noChangeAspect="1"/>
            </p:cNvSpPr>
            <p:nvPr/>
          </p:nvSpPr>
          <p:spPr>
            <a:xfrm>
              <a:off x="9077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8" name="Oval 247"/>
            <p:cNvSpPr>
              <a:spLocks noChangeAspect="1"/>
            </p:cNvSpPr>
            <p:nvPr/>
          </p:nvSpPr>
          <p:spPr>
            <a:xfrm>
              <a:off x="11363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9" name="Oval 248"/>
            <p:cNvSpPr>
              <a:spLocks noChangeAspect="1"/>
            </p:cNvSpPr>
            <p:nvPr/>
          </p:nvSpPr>
          <p:spPr>
            <a:xfrm>
              <a:off x="13649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0" name="Oval 249"/>
            <p:cNvSpPr>
              <a:spLocks noChangeAspect="1"/>
            </p:cNvSpPr>
            <p:nvPr/>
          </p:nvSpPr>
          <p:spPr>
            <a:xfrm>
              <a:off x="1582444"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1" name="Oval 250"/>
            <p:cNvSpPr>
              <a:spLocks noChangeAspect="1"/>
            </p:cNvSpPr>
            <p:nvPr/>
          </p:nvSpPr>
          <p:spPr>
            <a:xfrm>
              <a:off x="18221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2" name="Oval 251"/>
            <p:cNvSpPr>
              <a:spLocks noChangeAspect="1"/>
            </p:cNvSpPr>
            <p:nvPr/>
          </p:nvSpPr>
          <p:spPr>
            <a:xfrm>
              <a:off x="20507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3" name="Oval 252"/>
            <p:cNvSpPr>
              <a:spLocks noChangeAspect="1"/>
            </p:cNvSpPr>
            <p:nvPr/>
          </p:nvSpPr>
          <p:spPr>
            <a:xfrm>
              <a:off x="22793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4" name="Oval 253"/>
            <p:cNvSpPr>
              <a:spLocks noChangeAspect="1"/>
            </p:cNvSpPr>
            <p:nvPr/>
          </p:nvSpPr>
          <p:spPr>
            <a:xfrm>
              <a:off x="759781"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5" name="Oval 254"/>
            <p:cNvSpPr>
              <a:spLocks noChangeAspect="1"/>
            </p:cNvSpPr>
            <p:nvPr/>
          </p:nvSpPr>
          <p:spPr>
            <a:xfrm>
              <a:off x="10083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6" name="Oval 255"/>
            <p:cNvSpPr>
              <a:spLocks noChangeAspect="1"/>
            </p:cNvSpPr>
            <p:nvPr/>
          </p:nvSpPr>
          <p:spPr>
            <a:xfrm>
              <a:off x="12369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7" name="Oval 256"/>
            <p:cNvSpPr>
              <a:spLocks noChangeAspect="1"/>
            </p:cNvSpPr>
            <p:nvPr/>
          </p:nvSpPr>
          <p:spPr>
            <a:xfrm>
              <a:off x="14655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8" name="Oval 257"/>
            <p:cNvSpPr>
              <a:spLocks noChangeAspect="1"/>
            </p:cNvSpPr>
            <p:nvPr/>
          </p:nvSpPr>
          <p:spPr>
            <a:xfrm>
              <a:off x="1683059"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9" name="Oval 258"/>
            <p:cNvSpPr>
              <a:spLocks noChangeAspect="1"/>
            </p:cNvSpPr>
            <p:nvPr/>
          </p:nvSpPr>
          <p:spPr>
            <a:xfrm>
              <a:off x="19227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60" name="Oval 259"/>
            <p:cNvSpPr>
              <a:spLocks noChangeAspect="1"/>
            </p:cNvSpPr>
            <p:nvPr/>
          </p:nvSpPr>
          <p:spPr>
            <a:xfrm>
              <a:off x="21513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61" name="Oval 260"/>
            <p:cNvSpPr>
              <a:spLocks noChangeAspect="1"/>
            </p:cNvSpPr>
            <p:nvPr/>
          </p:nvSpPr>
          <p:spPr>
            <a:xfrm>
              <a:off x="23799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grpSp>
      <p:grpSp>
        <p:nvGrpSpPr>
          <p:cNvPr id="262" name="Group 261"/>
          <p:cNvGrpSpPr/>
          <p:nvPr/>
        </p:nvGrpSpPr>
        <p:grpSpPr>
          <a:xfrm>
            <a:off x="6027413" y="1520248"/>
            <a:ext cx="2043346" cy="955088"/>
            <a:chOff x="659166" y="3505200"/>
            <a:chExt cx="2043346" cy="955088"/>
          </a:xfrm>
        </p:grpSpPr>
        <p:sp>
          <p:nvSpPr>
            <p:cNvPr id="263" name="Oval 262"/>
            <p:cNvSpPr>
              <a:spLocks noChangeAspect="1"/>
            </p:cNvSpPr>
            <p:nvPr/>
          </p:nvSpPr>
          <p:spPr>
            <a:xfrm>
              <a:off x="676922"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64" name="Oval 263"/>
            <p:cNvSpPr>
              <a:spLocks noChangeAspect="1"/>
            </p:cNvSpPr>
            <p:nvPr/>
          </p:nvSpPr>
          <p:spPr>
            <a:xfrm>
              <a:off x="9254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65" name="Oval 264"/>
            <p:cNvSpPr>
              <a:spLocks noChangeAspect="1"/>
            </p:cNvSpPr>
            <p:nvPr/>
          </p:nvSpPr>
          <p:spPr>
            <a:xfrm>
              <a:off x="11540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66" name="Oval 265"/>
            <p:cNvSpPr>
              <a:spLocks noChangeAspect="1"/>
            </p:cNvSpPr>
            <p:nvPr/>
          </p:nvSpPr>
          <p:spPr>
            <a:xfrm>
              <a:off x="13826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67" name="Oval 266"/>
            <p:cNvSpPr>
              <a:spLocks noChangeAspect="1"/>
            </p:cNvSpPr>
            <p:nvPr/>
          </p:nvSpPr>
          <p:spPr>
            <a:xfrm>
              <a:off x="1600200"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68" name="Oval 267"/>
            <p:cNvSpPr>
              <a:spLocks noChangeAspect="1"/>
            </p:cNvSpPr>
            <p:nvPr/>
          </p:nvSpPr>
          <p:spPr>
            <a:xfrm>
              <a:off x="18398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69" name="Oval 268"/>
            <p:cNvSpPr>
              <a:spLocks noChangeAspect="1"/>
            </p:cNvSpPr>
            <p:nvPr/>
          </p:nvSpPr>
          <p:spPr>
            <a:xfrm>
              <a:off x="20684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0" name="Oval 269"/>
            <p:cNvSpPr>
              <a:spLocks noChangeAspect="1"/>
            </p:cNvSpPr>
            <p:nvPr/>
          </p:nvSpPr>
          <p:spPr>
            <a:xfrm>
              <a:off x="22970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1" name="Oval 270"/>
            <p:cNvSpPr>
              <a:spLocks noChangeAspect="1"/>
            </p:cNvSpPr>
            <p:nvPr/>
          </p:nvSpPr>
          <p:spPr>
            <a:xfrm>
              <a:off x="777537"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2" name="Oval 271"/>
            <p:cNvSpPr>
              <a:spLocks noChangeAspect="1"/>
            </p:cNvSpPr>
            <p:nvPr/>
          </p:nvSpPr>
          <p:spPr>
            <a:xfrm>
              <a:off x="10261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3" name="Oval 272"/>
            <p:cNvSpPr>
              <a:spLocks noChangeAspect="1"/>
            </p:cNvSpPr>
            <p:nvPr/>
          </p:nvSpPr>
          <p:spPr>
            <a:xfrm>
              <a:off x="12547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4" name="Oval 273"/>
            <p:cNvSpPr>
              <a:spLocks noChangeAspect="1"/>
            </p:cNvSpPr>
            <p:nvPr/>
          </p:nvSpPr>
          <p:spPr>
            <a:xfrm>
              <a:off x="14833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5" name="Oval 274"/>
            <p:cNvSpPr>
              <a:spLocks noChangeAspect="1"/>
            </p:cNvSpPr>
            <p:nvPr/>
          </p:nvSpPr>
          <p:spPr>
            <a:xfrm>
              <a:off x="1700815"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6" name="Oval 275"/>
            <p:cNvSpPr>
              <a:spLocks noChangeAspect="1"/>
            </p:cNvSpPr>
            <p:nvPr/>
          </p:nvSpPr>
          <p:spPr>
            <a:xfrm>
              <a:off x="19405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7" name="Oval 276"/>
            <p:cNvSpPr>
              <a:spLocks noChangeAspect="1"/>
            </p:cNvSpPr>
            <p:nvPr/>
          </p:nvSpPr>
          <p:spPr>
            <a:xfrm>
              <a:off x="21691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8" name="Oval 277"/>
            <p:cNvSpPr>
              <a:spLocks noChangeAspect="1"/>
            </p:cNvSpPr>
            <p:nvPr/>
          </p:nvSpPr>
          <p:spPr>
            <a:xfrm>
              <a:off x="23977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9" name="Oval 278"/>
            <p:cNvSpPr>
              <a:spLocks noChangeAspect="1"/>
            </p:cNvSpPr>
            <p:nvPr/>
          </p:nvSpPr>
          <p:spPr>
            <a:xfrm>
              <a:off x="659166"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0" name="Oval 279"/>
            <p:cNvSpPr>
              <a:spLocks noChangeAspect="1"/>
            </p:cNvSpPr>
            <p:nvPr/>
          </p:nvSpPr>
          <p:spPr>
            <a:xfrm>
              <a:off x="9077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1" name="Oval 280"/>
            <p:cNvSpPr>
              <a:spLocks noChangeAspect="1"/>
            </p:cNvSpPr>
            <p:nvPr/>
          </p:nvSpPr>
          <p:spPr>
            <a:xfrm>
              <a:off x="11363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2" name="Oval 281"/>
            <p:cNvSpPr>
              <a:spLocks noChangeAspect="1"/>
            </p:cNvSpPr>
            <p:nvPr/>
          </p:nvSpPr>
          <p:spPr>
            <a:xfrm>
              <a:off x="13649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3" name="Oval 282"/>
            <p:cNvSpPr>
              <a:spLocks noChangeAspect="1"/>
            </p:cNvSpPr>
            <p:nvPr/>
          </p:nvSpPr>
          <p:spPr>
            <a:xfrm>
              <a:off x="1582444"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4" name="Oval 283"/>
            <p:cNvSpPr>
              <a:spLocks noChangeAspect="1"/>
            </p:cNvSpPr>
            <p:nvPr/>
          </p:nvSpPr>
          <p:spPr>
            <a:xfrm>
              <a:off x="18221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5" name="Oval 284"/>
            <p:cNvSpPr>
              <a:spLocks noChangeAspect="1"/>
            </p:cNvSpPr>
            <p:nvPr/>
          </p:nvSpPr>
          <p:spPr>
            <a:xfrm>
              <a:off x="20507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6" name="Oval 285"/>
            <p:cNvSpPr>
              <a:spLocks noChangeAspect="1"/>
            </p:cNvSpPr>
            <p:nvPr/>
          </p:nvSpPr>
          <p:spPr>
            <a:xfrm>
              <a:off x="22793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7" name="Oval 286"/>
            <p:cNvSpPr>
              <a:spLocks noChangeAspect="1"/>
            </p:cNvSpPr>
            <p:nvPr/>
          </p:nvSpPr>
          <p:spPr>
            <a:xfrm>
              <a:off x="759781"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8" name="Oval 287"/>
            <p:cNvSpPr>
              <a:spLocks noChangeAspect="1"/>
            </p:cNvSpPr>
            <p:nvPr/>
          </p:nvSpPr>
          <p:spPr>
            <a:xfrm>
              <a:off x="10083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9" name="Oval 288"/>
            <p:cNvSpPr>
              <a:spLocks noChangeAspect="1"/>
            </p:cNvSpPr>
            <p:nvPr/>
          </p:nvSpPr>
          <p:spPr>
            <a:xfrm>
              <a:off x="12369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90" name="Oval 289"/>
            <p:cNvSpPr>
              <a:spLocks noChangeAspect="1"/>
            </p:cNvSpPr>
            <p:nvPr/>
          </p:nvSpPr>
          <p:spPr>
            <a:xfrm>
              <a:off x="14655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91" name="Oval 290"/>
            <p:cNvSpPr>
              <a:spLocks noChangeAspect="1"/>
            </p:cNvSpPr>
            <p:nvPr/>
          </p:nvSpPr>
          <p:spPr>
            <a:xfrm>
              <a:off x="1683059"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92" name="Oval 291"/>
            <p:cNvSpPr>
              <a:spLocks noChangeAspect="1"/>
            </p:cNvSpPr>
            <p:nvPr/>
          </p:nvSpPr>
          <p:spPr>
            <a:xfrm>
              <a:off x="19227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93" name="Oval 292"/>
            <p:cNvSpPr>
              <a:spLocks noChangeAspect="1"/>
            </p:cNvSpPr>
            <p:nvPr/>
          </p:nvSpPr>
          <p:spPr>
            <a:xfrm>
              <a:off x="21513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94" name="Oval 293"/>
            <p:cNvSpPr>
              <a:spLocks noChangeAspect="1"/>
            </p:cNvSpPr>
            <p:nvPr/>
          </p:nvSpPr>
          <p:spPr>
            <a:xfrm>
              <a:off x="23799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grpSp>
      <p:cxnSp>
        <p:nvCxnSpPr>
          <p:cNvPr id="295" name="Straight Arrow Connector 294"/>
          <p:cNvCxnSpPr/>
          <p:nvPr/>
        </p:nvCxnSpPr>
        <p:spPr>
          <a:xfrm flipV="1">
            <a:off x="5246363" y="1941556"/>
            <a:ext cx="457200" cy="380"/>
          </a:xfrm>
          <a:prstGeom prst="straightConnector1">
            <a:avLst/>
          </a:prstGeom>
          <a:noFill/>
          <a:ln w="28575" cap="flat" cmpd="sng" algn="ctr">
            <a:solidFill>
              <a:sysClr val="windowText" lastClr="000000"/>
            </a:solidFill>
            <a:prstDash val="solid"/>
            <a:tailEnd type="arrow"/>
          </a:ln>
          <a:effectLst/>
        </p:spPr>
      </p:cxnSp>
      <p:sp>
        <p:nvSpPr>
          <p:cNvPr id="296" name="Oval 295"/>
          <p:cNvSpPr>
            <a:spLocks noChangeAspect="1"/>
          </p:cNvSpPr>
          <p:nvPr/>
        </p:nvSpPr>
        <p:spPr>
          <a:xfrm>
            <a:off x="6784880" y="1175579"/>
            <a:ext cx="438912" cy="438912"/>
          </a:xfrm>
          <a:prstGeom prst="ellipse">
            <a:avLst/>
          </a:prstGeom>
          <a:solidFill>
            <a:srgbClr val="00B050">
              <a:alpha val="65000"/>
            </a:srgbClr>
          </a:solidFill>
          <a:ln w="12700" cap="flat" cmpd="sng" algn="ctr">
            <a:solidFill>
              <a:srgbClr val="00B050"/>
            </a:solidFill>
            <a:prstDash val="solid"/>
          </a:ln>
          <a:effectLst/>
        </p:spPr>
        <p:txBody>
          <a:bodyPr rtlCol="0" anchor="ctr"/>
          <a:lstStyle/>
          <a:p>
            <a:pPr algn="ctr">
              <a:defRPr/>
            </a:pPr>
            <a:endParaRPr lang="en-US" kern="0">
              <a:solidFill>
                <a:prstClr val="white"/>
              </a:solidFill>
              <a:latin typeface="Calibri"/>
            </a:endParaRPr>
          </a:p>
        </p:txBody>
      </p:sp>
      <p:grpSp>
        <p:nvGrpSpPr>
          <p:cNvPr id="297" name="Group 296"/>
          <p:cNvGrpSpPr/>
          <p:nvPr/>
        </p:nvGrpSpPr>
        <p:grpSpPr>
          <a:xfrm rot="4269003">
            <a:off x="7056179" y="887800"/>
            <a:ext cx="419100" cy="310140"/>
            <a:chOff x="476250" y="2009775"/>
            <a:chExt cx="419100" cy="310140"/>
          </a:xfrm>
        </p:grpSpPr>
        <p:sp>
          <p:nvSpPr>
            <p:cNvPr id="298" name="Oval 297"/>
            <p:cNvSpPr>
              <a:spLocks noChangeAspect="1"/>
            </p:cNvSpPr>
            <p:nvPr/>
          </p:nvSpPr>
          <p:spPr>
            <a:xfrm>
              <a:off x="579122" y="2063883"/>
              <a:ext cx="256032" cy="256032"/>
            </a:xfrm>
            <a:prstGeom prst="ellipse">
              <a:avLst/>
            </a:prstGeom>
            <a:solidFill>
              <a:srgbClr val="FF0000">
                <a:alpha val="65000"/>
              </a:srgbClr>
            </a:solidFill>
            <a:ln w="12700" cap="flat" cmpd="sng" algn="ctr">
              <a:solidFill>
                <a:srgbClr val="FF0000"/>
              </a:solidFill>
              <a:prstDash val="solid"/>
            </a:ln>
            <a:effectLst/>
          </p:spPr>
          <p:txBody>
            <a:bodyPr rtlCol="0" anchor="ctr"/>
            <a:lstStyle/>
            <a:p>
              <a:pPr algn="ctr">
                <a:defRPr/>
              </a:pPr>
              <a:endParaRPr lang="en-US" kern="0">
                <a:solidFill>
                  <a:prstClr val="white"/>
                </a:solidFill>
                <a:latin typeface="Calibri"/>
              </a:endParaRPr>
            </a:p>
          </p:txBody>
        </p:sp>
        <p:sp>
          <p:nvSpPr>
            <p:cNvPr id="299" name="Oval 298"/>
            <p:cNvSpPr>
              <a:spLocks noChangeAspect="1"/>
            </p:cNvSpPr>
            <p:nvPr/>
          </p:nvSpPr>
          <p:spPr>
            <a:xfrm>
              <a:off x="476250" y="2085975"/>
              <a:ext cx="166421" cy="166421"/>
            </a:xfrm>
            <a:prstGeom prst="ellipse">
              <a:avLst/>
            </a:prstGeom>
            <a:solidFill>
              <a:sysClr val="window" lastClr="FFFFFF">
                <a:alpha val="65000"/>
              </a:sysClr>
            </a:solidFill>
            <a:ln w="12700"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sp>
          <p:nvSpPr>
            <p:cNvPr id="300" name="Oval 299"/>
            <p:cNvSpPr>
              <a:spLocks noChangeAspect="1"/>
            </p:cNvSpPr>
            <p:nvPr/>
          </p:nvSpPr>
          <p:spPr>
            <a:xfrm>
              <a:off x="728929" y="2009775"/>
              <a:ext cx="166421" cy="166421"/>
            </a:xfrm>
            <a:prstGeom prst="ellipse">
              <a:avLst/>
            </a:prstGeom>
            <a:solidFill>
              <a:sysClr val="window" lastClr="FFFFFF">
                <a:alpha val="65000"/>
              </a:sysClr>
            </a:solidFill>
            <a:ln w="12700"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grpSp>
      <p:grpSp>
        <p:nvGrpSpPr>
          <p:cNvPr id="301" name="Group 300"/>
          <p:cNvGrpSpPr/>
          <p:nvPr/>
        </p:nvGrpSpPr>
        <p:grpSpPr>
          <a:xfrm rot="18778602">
            <a:off x="6386113" y="1000768"/>
            <a:ext cx="419100" cy="310140"/>
            <a:chOff x="476250" y="2009775"/>
            <a:chExt cx="419100" cy="310140"/>
          </a:xfrm>
        </p:grpSpPr>
        <p:sp>
          <p:nvSpPr>
            <p:cNvPr id="302" name="Oval 301"/>
            <p:cNvSpPr>
              <a:spLocks noChangeAspect="1"/>
            </p:cNvSpPr>
            <p:nvPr/>
          </p:nvSpPr>
          <p:spPr>
            <a:xfrm>
              <a:off x="579122" y="2063883"/>
              <a:ext cx="256032" cy="256032"/>
            </a:xfrm>
            <a:prstGeom prst="ellipse">
              <a:avLst/>
            </a:prstGeom>
            <a:solidFill>
              <a:srgbClr val="FF0000">
                <a:alpha val="65000"/>
              </a:srgbClr>
            </a:solidFill>
            <a:ln w="12700" cap="flat" cmpd="sng" algn="ctr">
              <a:solidFill>
                <a:srgbClr val="FF0000"/>
              </a:solidFill>
              <a:prstDash val="solid"/>
            </a:ln>
            <a:effectLst/>
          </p:spPr>
          <p:txBody>
            <a:bodyPr rtlCol="0" anchor="ctr"/>
            <a:lstStyle/>
            <a:p>
              <a:pPr algn="ctr">
                <a:defRPr/>
              </a:pPr>
              <a:endParaRPr lang="en-US" kern="0">
                <a:solidFill>
                  <a:prstClr val="white"/>
                </a:solidFill>
                <a:latin typeface="Calibri"/>
              </a:endParaRPr>
            </a:p>
          </p:txBody>
        </p:sp>
        <p:sp>
          <p:nvSpPr>
            <p:cNvPr id="303" name="Oval 302"/>
            <p:cNvSpPr>
              <a:spLocks noChangeAspect="1"/>
            </p:cNvSpPr>
            <p:nvPr/>
          </p:nvSpPr>
          <p:spPr>
            <a:xfrm>
              <a:off x="476250" y="2085975"/>
              <a:ext cx="166421" cy="166421"/>
            </a:xfrm>
            <a:prstGeom prst="ellipse">
              <a:avLst/>
            </a:prstGeom>
            <a:solidFill>
              <a:sysClr val="window" lastClr="FFFFFF">
                <a:alpha val="65000"/>
              </a:sysClr>
            </a:solidFill>
            <a:ln w="12700"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sp>
          <p:nvSpPr>
            <p:cNvPr id="304" name="Oval 303"/>
            <p:cNvSpPr>
              <a:spLocks noChangeAspect="1"/>
            </p:cNvSpPr>
            <p:nvPr/>
          </p:nvSpPr>
          <p:spPr>
            <a:xfrm>
              <a:off x="728929" y="2009775"/>
              <a:ext cx="166421" cy="166421"/>
            </a:xfrm>
            <a:prstGeom prst="ellipse">
              <a:avLst/>
            </a:prstGeom>
            <a:solidFill>
              <a:sysClr val="window" lastClr="FFFFFF">
                <a:alpha val="65000"/>
              </a:sysClr>
            </a:solidFill>
            <a:ln w="12700"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grpSp>
      <p:grpSp>
        <p:nvGrpSpPr>
          <p:cNvPr id="305" name="Group 304"/>
          <p:cNvGrpSpPr/>
          <p:nvPr/>
        </p:nvGrpSpPr>
        <p:grpSpPr>
          <a:xfrm rot="4269003">
            <a:off x="3986980" y="1094792"/>
            <a:ext cx="419100" cy="310140"/>
            <a:chOff x="476250" y="2009775"/>
            <a:chExt cx="419100" cy="310140"/>
          </a:xfrm>
        </p:grpSpPr>
        <p:sp>
          <p:nvSpPr>
            <p:cNvPr id="306" name="Oval 305"/>
            <p:cNvSpPr>
              <a:spLocks noChangeAspect="1"/>
            </p:cNvSpPr>
            <p:nvPr/>
          </p:nvSpPr>
          <p:spPr>
            <a:xfrm>
              <a:off x="579122" y="2063883"/>
              <a:ext cx="256032" cy="256032"/>
            </a:xfrm>
            <a:prstGeom prst="ellipse">
              <a:avLst/>
            </a:prstGeom>
            <a:solidFill>
              <a:srgbClr val="FF0000">
                <a:alpha val="65000"/>
              </a:srgbClr>
            </a:solidFill>
            <a:ln w="12700" cap="flat" cmpd="sng" algn="ctr">
              <a:solidFill>
                <a:srgbClr val="FF0000"/>
              </a:solidFill>
              <a:prstDash val="solid"/>
            </a:ln>
            <a:effectLst/>
          </p:spPr>
          <p:txBody>
            <a:bodyPr rtlCol="0" anchor="ctr"/>
            <a:lstStyle/>
            <a:p>
              <a:pPr algn="ctr">
                <a:defRPr/>
              </a:pPr>
              <a:endParaRPr lang="en-US" kern="0">
                <a:solidFill>
                  <a:prstClr val="white"/>
                </a:solidFill>
                <a:latin typeface="Calibri"/>
              </a:endParaRPr>
            </a:p>
          </p:txBody>
        </p:sp>
        <p:sp>
          <p:nvSpPr>
            <p:cNvPr id="307" name="Oval 306"/>
            <p:cNvSpPr>
              <a:spLocks noChangeAspect="1"/>
            </p:cNvSpPr>
            <p:nvPr/>
          </p:nvSpPr>
          <p:spPr>
            <a:xfrm>
              <a:off x="476250" y="2085975"/>
              <a:ext cx="166421" cy="166421"/>
            </a:xfrm>
            <a:prstGeom prst="ellipse">
              <a:avLst/>
            </a:prstGeom>
            <a:solidFill>
              <a:sysClr val="window" lastClr="FFFFFF">
                <a:alpha val="65000"/>
              </a:sysClr>
            </a:solidFill>
            <a:ln w="12700"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sp>
          <p:nvSpPr>
            <p:cNvPr id="308" name="Oval 307"/>
            <p:cNvSpPr>
              <a:spLocks noChangeAspect="1"/>
            </p:cNvSpPr>
            <p:nvPr/>
          </p:nvSpPr>
          <p:spPr>
            <a:xfrm>
              <a:off x="728929" y="2009775"/>
              <a:ext cx="166421" cy="166421"/>
            </a:xfrm>
            <a:prstGeom prst="ellipse">
              <a:avLst/>
            </a:prstGeom>
            <a:solidFill>
              <a:sysClr val="window" lastClr="FFFFFF">
                <a:alpha val="65000"/>
              </a:sysClr>
            </a:solidFill>
            <a:ln w="12700"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grpSp>
      <p:grpSp>
        <p:nvGrpSpPr>
          <p:cNvPr id="309" name="Group 308"/>
          <p:cNvGrpSpPr/>
          <p:nvPr/>
        </p:nvGrpSpPr>
        <p:grpSpPr>
          <a:xfrm rot="1061733">
            <a:off x="3507598" y="1139520"/>
            <a:ext cx="419100" cy="310140"/>
            <a:chOff x="476250" y="2009775"/>
            <a:chExt cx="419100" cy="310140"/>
          </a:xfrm>
        </p:grpSpPr>
        <p:sp>
          <p:nvSpPr>
            <p:cNvPr id="310" name="Oval 309"/>
            <p:cNvSpPr>
              <a:spLocks noChangeAspect="1"/>
            </p:cNvSpPr>
            <p:nvPr/>
          </p:nvSpPr>
          <p:spPr>
            <a:xfrm>
              <a:off x="579122" y="2063883"/>
              <a:ext cx="256032" cy="256032"/>
            </a:xfrm>
            <a:prstGeom prst="ellipse">
              <a:avLst/>
            </a:prstGeom>
            <a:solidFill>
              <a:srgbClr val="FF0000">
                <a:alpha val="65000"/>
              </a:srgbClr>
            </a:solidFill>
            <a:ln w="12700" cap="flat" cmpd="sng" algn="ctr">
              <a:solidFill>
                <a:srgbClr val="FF0000"/>
              </a:solidFill>
              <a:prstDash val="solid"/>
            </a:ln>
            <a:effectLst/>
          </p:spPr>
          <p:txBody>
            <a:bodyPr rtlCol="0" anchor="ctr"/>
            <a:lstStyle/>
            <a:p>
              <a:pPr algn="ctr">
                <a:defRPr/>
              </a:pPr>
              <a:endParaRPr lang="en-US" kern="0">
                <a:solidFill>
                  <a:prstClr val="white"/>
                </a:solidFill>
                <a:latin typeface="Calibri"/>
              </a:endParaRPr>
            </a:p>
          </p:txBody>
        </p:sp>
        <p:sp>
          <p:nvSpPr>
            <p:cNvPr id="311" name="Oval 310"/>
            <p:cNvSpPr>
              <a:spLocks noChangeAspect="1"/>
            </p:cNvSpPr>
            <p:nvPr/>
          </p:nvSpPr>
          <p:spPr>
            <a:xfrm>
              <a:off x="476250" y="2085975"/>
              <a:ext cx="166421" cy="166421"/>
            </a:xfrm>
            <a:prstGeom prst="ellipse">
              <a:avLst/>
            </a:prstGeom>
            <a:solidFill>
              <a:sysClr val="window" lastClr="FFFFFF">
                <a:alpha val="65000"/>
              </a:sysClr>
            </a:solidFill>
            <a:ln w="12700"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sp>
          <p:nvSpPr>
            <p:cNvPr id="312" name="Oval 311"/>
            <p:cNvSpPr>
              <a:spLocks noChangeAspect="1"/>
            </p:cNvSpPr>
            <p:nvPr/>
          </p:nvSpPr>
          <p:spPr>
            <a:xfrm>
              <a:off x="728929" y="2009775"/>
              <a:ext cx="166421" cy="166421"/>
            </a:xfrm>
            <a:prstGeom prst="ellipse">
              <a:avLst/>
            </a:prstGeom>
            <a:solidFill>
              <a:sysClr val="window" lastClr="FFFFFF">
                <a:alpha val="65000"/>
              </a:sysClr>
            </a:solidFill>
            <a:ln w="12700"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grpSp>
    </p:spTree>
    <p:extLst>
      <p:ext uri="{BB962C8B-B14F-4D97-AF65-F5344CB8AC3E}">
        <p14:creationId xmlns:p14="http://schemas.microsoft.com/office/powerpoint/2010/main" val="300994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31" grpId="0"/>
      <p:bldP spid="6" grpId="0"/>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C5ED6D4-7D9A-44F7-91F2-C4B2256C2906}" type="slidenum">
              <a:rPr lang="en-US" smtClean="0"/>
              <a:t>18</a:t>
            </a:fld>
            <a:endParaRPr lang="en-US"/>
          </a:p>
        </p:txBody>
      </p:sp>
      <p:sp>
        <p:nvSpPr>
          <p:cNvPr id="7" name="Title 2"/>
          <p:cNvSpPr txBox="1">
            <a:spLocks/>
          </p:cNvSpPr>
          <p:nvPr/>
        </p:nvSpPr>
        <p:spPr>
          <a:xfrm>
            <a:off x="242237" y="124316"/>
            <a:ext cx="8229600" cy="1143000"/>
          </a:xfrm>
          <a:prstGeom prst="rect">
            <a:avLst/>
          </a:prstGeom>
        </p:spPr>
        <p:txBody>
          <a:bodyPr vert="horz" rtlCol="0" anchor="ctr">
            <a:normAutofit lnSpcReduction="10000"/>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sz="3600" dirty="0">
                <a:solidFill>
                  <a:srgbClr val="FFFF00"/>
                </a:solidFill>
                <a:effectLst/>
                <a:latin typeface="Times New Roman" panose="02020603050405020304" pitchFamily="18" charset="0"/>
                <a:cs typeface="Times New Roman" panose="02020603050405020304" pitchFamily="18" charset="0"/>
              </a:rPr>
              <a:t>Both electrode and </a:t>
            </a:r>
            <a:r>
              <a:rPr lang="en-US" sz="3600" u="sng" dirty="0">
                <a:solidFill>
                  <a:srgbClr val="FFFF00"/>
                </a:solidFill>
                <a:effectLst/>
                <a:latin typeface="Times New Roman" panose="02020603050405020304" pitchFamily="18" charset="0"/>
                <a:cs typeface="Times New Roman" panose="02020603050405020304" pitchFamily="18" charset="0"/>
              </a:rPr>
              <a:t>electrolyte</a:t>
            </a:r>
            <a:r>
              <a:rPr lang="en-US" sz="3600" dirty="0">
                <a:solidFill>
                  <a:srgbClr val="FFFF00"/>
                </a:solidFill>
                <a:effectLst/>
                <a:latin typeface="Times New Roman" panose="02020603050405020304" pitchFamily="18" charset="0"/>
                <a:cs typeface="Times New Roman" panose="02020603050405020304" pitchFamily="18" charset="0"/>
              </a:rPr>
              <a:t> impact electrocatalytic rates:  pH on HOR</a:t>
            </a:r>
            <a:endParaRPr lang="en-US" sz="3600" u="sng" dirty="0">
              <a:solidFill>
                <a:srgbClr val="FFFF00"/>
              </a:solidFill>
              <a:effectLst/>
              <a:latin typeface="Times New Roman" panose="02020603050405020304" pitchFamily="18" charset="0"/>
              <a:cs typeface="Times New Roman" panose="02020603050405020304" pitchFamily="18" charset="0"/>
            </a:endParaRPr>
          </a:p>
        </p:txBody>
      </p:sp>
      <p:sp>
        <p:nvSpPr>
          <p:cNvPr id="13" name="TextBox 12"/>
          <p:cNvSpPr txBox="1"/>
          <p:nvPr/>
        </p:nvSpPr>
        <p:spPr>
          <a:xfrm>
            <a:off x="27297" y="6457890"/>
            <a:ext cx="7821303" cy="415498"/>
          </a:xfrm>
          <a:prstGeom prst="rect">
            <a:avLst/>
          </a:prstGeom>
          <a:noFill/>
        </p:spPr>
        <p:txBody>
          <a:bodyPr wrap="square" rtlCol="0">
            <a:spAutoFit/>
          </a:bodyPr>
          <a:lstStyle/>
          <a:p>
            <a:r>
              <a:rPr lang="en-US" sz="1050" dirty="0">
                <a:solidFill>
                  <a:schemeClr val="bg1"/>
                </a:solidFill>
                <a:latin typeface="Times New Roman" panose="02020603050405020304" pitchFamily="18" charset="0"/>
                <a:cs typeface="Times New Roman" panose="02020603050405020304" pitchFamily="18" charset="0"/>
              </a:rPr>
              <a:t>W. Sheng, H.A. </a:t>
            </a:r>
            <a:r>
              <a:rPr lang="en-US" sz="1050" dirty="0" err="1">
                <a:solidFill>
                  <a:schemeClr val="bg1"/>
                </a:solidFill>
                <a:latin typeface="Times New Roman" panose="02020603050405020304" pitchFamily="18" charset="0"/>
                <a:cs typeface="Times New Roman" panose="02020603050405020304" pitchFamily="18" charset="0"/>
              </a:rPr>
              <a:t>Gasteiger</a:t>
            </a:r>
            <a:r>
              <a:rPr lang="en-US" sz="1050" dirty="0">
                <a:solidFill>
                  <a:schemeClr val="bg1"/>
                </a:solidFill>
                <a:latin typeface="Times New Roman" panose="02020603050405020304" pitchFamily="18" charset="0"/>
                <a:cs typeface="Times New Roman" panose="02020603050405020304" pitchFamily="18" charset="0"/>
              </a:rPr>
              <a:t>, Y. Shao-Horn. </a:t>
            </a:r>
            <a:r>
              <a:rPr lang="en-US" sz="1050" i="1" dirty="0">
                <a:solidFill>
                  <a:schemeClr val="bg1"/>
                </a:solidFill>
                <a:latin typeface="Times New Roman" panose="02020603050405020304" pitchFamily="18" charset="0"/>
                <a:cs typeface="Times New Roman" panose="02020603050405020304" pitchFamily="18" charset="0"/>
              </a:rPr>
              <a:t>J. </a:t>
            </a:r>
            <a:r>
              <a:rPr lang="en-US" sz="1050" i="1" dirty="0" err="1">
                <a:solidFill>
                  <a:schemeClr val="bg1"/>
                </a:solidFill>
                <a:latin typeface="Times New Roman" panose="02020603050405020304" pitchFamily="18" charset="0"/>
                <a:cs typeface="Times New Roman" panose="02020603050405020304" pitchFamily="18" charset="0"/>
              </a:rPr>
              <a:t>Echem</a:t>
            </a:r>
            <a:r>
              <a:rPr lang="en-US" sz="1050" i="1" dirty="0">
                <a:solidFill>
                  <a:schemeClr val="bg1"/>
                </a:solidFill>
                <a:latin typeface="Times New Roman" panose="02020603050405020304" pitchFamily="18" charset="0"/>
                <a:cs typeface="Times New Roman" panose="02020603050405020304" pitchFamily="18" charset="0"/>
              </a:rPr>
              <a:t>. Soc</a:t>
            </a:r>
            <a:r>
              <a:rPr lang="en-US" sz="1050" dirty="0">
                <a:solidFill>
                  <a:schemeClr val="bg1"/>
                </a:solidFill>
                <a:latin typeface="Times New Roman" panose="02020603050405020304" pitchFamily="18" charset="0"/>
                <a:cs typeface="Times New Roman" panose="02020603050405020304" pitchFamily="18" charset="0"/>
              </a:rPr>
              <a:t>., </a:t>
            </a:r>
            <a:r>
              <a:rPr lang="en-US" sz="1050" b="1" dirty="0">
                <a:solidFill>
                  <a:schemeClr val="bg1"/>
                </a:solidFill>
                <a:latin typeface="Times New Roman" panose="02020603050405020304" pitchFamily="18" charset="0"/>
                <a:cs typeface="Times New Roman" panose="02020603050405020304" pitchFamily="18" charset="0"/>
              </a:rPr>
              <a:t>157</a:t>
            </a:r>
            <a:r>
              <a:rPr lang="en-US" sz="1050" dirty="0">
                <a:solidFill>
                  <a:schemeClr val="bg1"/>
                </a:solidFill>
                <a:latin typeface="Times New Roman" panose="02020603050405020304" pitchFamily="18" charset="0"/>
                <a:cs typeface="Times New Roman" panose="02020603050405020304" pitchFamily="18" charset="0"/>
              </a:rPr>
              <a:t> B1529 (2010)</a:t>
            </a:r>
          </a:p>
          <a:p>
            <a:r>
              <a:rPr lang="en-US" sz="1050" dirty="0">
                <a:solidFill>
                  <a:schemeClr val="bg1"/>
                </a:solidFill>
                <a:latin typeface="Times New Roman" panose="02020603050405020304" pitchFamily="18" charset="0"/>
                <a:cs typeface="Times New Roman" panose="02020603050405020304" pitchFamily="18" charset="0"/>
              </a:rPr>
              <a:t>W. Sheng, Z. Zhuang, M. Gao, J. Zheng, J.G. Chen, Y. Yan </a:t>
            </a:r>
            <a:r>
              <a:rPr lang="en-US" sz="1050" i="1" dirty="0">
                <a:solidFill>
                  <a:schemeClr val="bg1"/>
                </a:solidFill>
                <a:latin typeface="Times New Roman" panose="02020603050405020304" pitchFamily="18" charset="0"/>
                <a:cs typeface="Times New Roman" panose="02020603050405020304" pitchFamily="18" charset="0"/>
              </a:rPr>
              <a:t>Nature Communications</a:t>
            </a:r>
            <a:r>
              <a:rPr lang="en-US" sz="1050" dirty="0">
                <a:solidFill>
                  <a:schemeClr val="bg1"/>
                </a:solidFill>
                <a:latin typeface="Times New Roman" panose="02020603050405020304" pitchFamily="18" charset="0"/>
                <a:cs typeface="Times New Roman" panose="02020603050405020304" pitchFamily="18" charset="0"/>
              </a:rPr>
              <a:t> </a:t>
            </a:r>
            <a:r>
              <a:rPr lang="en-US" sz="1050" b="1" dirty="0">
                <a:solidFill>
                  <a:schemeClr val="bg1"/>
                </a:solidFill>
                <a:latin typeface="Times New Roman" panose="02020603050405020304" pitchFamily="18" charset="0"/>
                <a:cs typeface="Times New Roman" panose="02020603050405020304" pitchFamily="18" charset="0"/>
              </a:rPr>
              <a:t>6</a:t>
            </a:r>
            <a:r>
              <a:rPr lang="en-US" sz="1050" dirty="0">
                <a:solidFill>
                  <a:schemeClr val="bg1"/>
                </a:solidFill>
                <a:latin typeface="Times New Roman" panose="02020603050405020304" pitchFamily="18" charset="0"/>
                <a:cs typeface="Times New Roman" panose="02020603050405020304" pitchFamily="18" charset="0"/>
              </a:rPr>
              <a:t>  (2015).</a:t>
            </a:r>
            <a:endParaRPr lang="en-US" sz="1050" dirty="0">
              <a:solidFill>
                <a:schemeClr val="bg1"/>
              </a:solidFill>
            </a:endParaRPr>
          </a:p>
        </p:txBody>
      </p:sp>
      <p:grpSp>
        <p:nvGrpSpPr>
          <p:cNvPr id="8" name="Group 7"/>
          <p:cNvGrpSpPr/>
          <p:nvPr/>
        </p:nvGrpSpPr>
        <p:grpSpPr>
          <a:xfrm>
            <a:off x="4684902" y="1795461"/>
            <a:ext cx="4362450" cy="3333750"/>
            <a:chOff x="4759670" y="1795462"/>
            <a:chExt cx="4362450" cy="3333750"/>
          </a:xfrm>
        </p:grpSpPr>
        <p:grpSp>
          <p:nvGrpSpPr>
            <p:cNvPr id="11" name="Group 10"/>
            <p:cNvGrpSpPr/>
            <p:nvPr/>
          </p:nvGrpSpPr>
          <p:grpSpPr>
            <a:xfrm>
              <a:off x="4759670" y="1795462"/>
              <a:ext cx="4362450" cy="3333750"/>
              <a:chOff x="4761575" y="2000250"/>
              <a:chExt cx="4362450" cy="333375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1575" y="2000250"/>
                <a:ext cx="4362450" cy="3333750"/>
              </a:xfrm>
              <a:prstGeom prst="rect">
                <a:avLst/>
              </a:prstGeom>
            </p:spPr>
          </p:pic>
          <p:sp>
            <p:nvSpPr>
              <p:cNvPr id="10" name="Rectangle 9"/>
              <p:cNvSpPr/>
              <p:nvPr/>
            </p:nvSpPr>
            <p:spPr>
              <a:xfrm>
                <a:off x="4774675" y="2003734"/>
                <a:ext cx="457200" cy="361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p:cNvSpPr txBox="1"/>
            <p:nvPr/>
          </p:nvSpPr>
          <p:spPr>
            <a:xfrm rot="16200000">
              <a:off x="3814436" y="3102632"/>
              <a:ext cx="2286000" cy="369332"/>
            </a:xfrm>
            <a:prstGeom prst="rect">
              <a:avLst/>
            </a:prstGeom>
            <a:solidFill>
              <a:schemeClr val="bg1"/>
            </a:solidFill>
          </p:spPr>
          <p:txBody>
            <a:bodyPr wrap="square" rtlCol="0">
              <a:spAutoFit/>
            </a:bodyPr>
            <a:lstStyle/>
            <a:p>
              <a:pPr algn="ctr"/>
              <a:r>
                <a:rPr lang="en-US" dirty="0">
                  <a:latin typeface="Arial" panose="020B0604020202020204" pitchFamily="34" charset="0"/>
                  <a:cs typeface="Arial" panose="020B0604020202020204" pitchFamily="34" charset="0"/>
                </a:rPr>
                <a:t>Overpotential V</a:t>
              </a:r>
              <a:r>
                <a:rPr lang="en-US" baseline="-25000" dirty="0">
                  <a:latin typeface="Arial" panose="020B0604020202020204" pitchFamily="34" charset="0"/>
                  <a:cs typeface="Arial" panose="020B0604020202020204" pitchFamily="34" charset="0"/>
                </a:rPr>
                <a:t>RHE</a:t>
              </a:r>
            </a:p>
          </p:txBody>
        </p:sp>
      </p:grpSp>
      <p:grpSp>
        <p:nvGrpSpPr>
          <p:cNvPr id="5" name="Group 4"/>
          <p:cNvGrpSpPr/>
          <p:nvPr/>
        </p:nvGrpSpPr>
        <p:grpSpPr>
          <a:xfrm>
            <a:off x="134499" y="1795461"/>
            <a:ext cx="4437501" cy="3333750"/>
            <a:chOff x="242237" y="1970526"/>
            <a:chExt cx="4550403" cy="3143251"/>
          </a:xfrm>
        </p:grpSpPr>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237" y="1970526"/>
              <a:ext cx="4550403" cy="3143251"/>
            </a:xfrm>
            <a:prstGeom prst="rect">
              <a:avLst/>
            </a:prstGeom>
          </p:spPr>
        </p:pic>
        <p:sp>
          <p:nvSpPr>
            <p:cNvPr id="3" name="Rectangle 2"/>
            <p:cNvSpPr/>
            <p:nvPr/>
          </p:nvSpPr>
          <p:spPr>
            <a:xfrm>
              <a:off x="1115704" y="2160896"/>
              <a:ext cx="3048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7679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p:cNvSpPr txBox="1">
            <a:spLocks/>
          </p:cNvSpPr>
          <p:nvPr/>
        </p:nvSpPr>
        <p:spPr>
          <a:xfrm>
            <a:off x="228600" y="0"/>
            <a:ext cx="8534400" cy="1447800"/>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sz="3200" dirty="0">
                <a:solidFill>
                  <a:srgbClr val="1F497D"/>
                </a:solidFill>
                <a:latin typeface="Arial" panose="020B0604020202020204" pitchFamily="34" charset="0"/>
                <a:cs typeface="Arial" panose="020B0604020202020204" pitchFamily="34" charset="0"/>
              </a:rPr>
              <a:t>Ions in </a:t>
            </a:r>
            <a:r>
              <a:rPr lang="en-US" sz="3200" u="sng" dirty="0">
                <a:solidFill>
                  <a:srgbClr val="1F497D"/>
                </a:solidFill>
                <a:latin typeface="Arial" panose="020B0604020202020204" pitchFamily="34" charset="0"/>
                <a:cs typeface="Arial" panose="020B0604020202020204" pitchFamily="34" charset="0"/>
              </a:rPr>
              <a:t>electrolyte</a:t>
            </a:r>
            <a:r>
              <a:rPr lang="en-US" sz="3200" dirty="0">
                <a:solidFill>
                  <a:srgbClr val="1F497D"/>
                </a:solidFill>
                <a:latin typeface="Arial" panose="020B0604020202020204" pitchFamily="34" charset="0"/>
                <a:cs typeface="Arial" panose="020B0604020202020204" pitchFamily="34" charset="0"/>
              </a:rPr>
              <a:t> alter CO</a:t>
            </a:r>
            <a:r>
              <a:rPr lang="en-US" sz="3200" baseline="-25000" dirty="0">
                <a:solidFill>
                  <a:srgbClr val="1F497D"/>
                </a:solidFill>
                <a:latin typeface="Arial" panose="020B0604020202020204" pitchFamily="34" charset="0"/>
                <a:cs typeface="Arial" panose="020B0604020202020204" pitchFamily="34" charset="0"/>
              </a:rPr>
              <a:t>2</a:t>
            </a:r>
            <a:r>
              <a:rPr lang="en-US" sz="3200" dirty="0">
                <a:solidFill>
                  <a:srgbClr val="1F497D"/>
                </a:solidFill>
                <a:latin typeface="Arial" panose="020B0604020202020204" pitchFamily="34" charset="0"/>
                <a:cs typeface="Arial" panose="020B0604020202020204" pitchFamily="34" charset="0"/>
              </a:rPr>
              <a:t> RR activity and selectivity</a:t>
            </a:r>
          </a:p>
        </p:txBody>
      </p:sp>
      <p:pic>
        <p:nvPicPr>
          <p:cNvPr id="27" name="Picture 26"/>
          <p:cNvPicPr/>
          <p:nvPr/>
        </p:nvPicPr>
        <p:blipFill rotWithShape="1">
          <a:blip r:embed="rId2" cstate="print">
            <a:extLst>
              <a:ext uri="{28A0092B-C50C-407E-A947-70E740481C1C}">
                <a14:useLocalDpi xmlns:a14="http://schemas.microsoft.com/office/drawing/2010/main" val="0"/>
              </a:ext>
            </a:extLst>
          </a:blip>
          <a:srcRect l="4812" t="21259" r="3963" b="18993"/>
          <a:stretch/>
        </p:blipFill>
        <p:spPr bwMode="auto">
          <a:xfrm>
            <a:off x="238259" y="1471410"/>
            <a:ext cx="8600941" cy="4548389"/>
          </a:xfrm>
          <a:prstGeom prst="rect">
            <a:avLst/>
          </a:prstGeom>
          <a:ln>
            <a:noFill/>
          </a:ln>
          <a:extLst>
            <a:ext uri="{53640926-AAD7-44D8-BBD7-CCE9431645EC}">
              <a14:shadowObscured xmlns:a14="http://schemas.microsoft.com/office/drawing/2010/main"/>
            </a:ext>
          </a:extLst>
        </p:spPr>
      </p:pic>
      <p:sp>
        <p:nvSpPr>
          <p:cNvPr id="2" name="TextBox 1"/>
          <p:cNvSpPr txBox="1"/>
          <p:nvPr/>
        </p:nvSpPr>
        <p:spPr>
          <a:xfrm>
            <a:off x="152400" y="6174106"/>
            <a:ext cx="6818405" cy="646331"/>
          </a:xfrm>
          <a:prstGeom prst="rect">
            <a:avLst/>
          </a:prstGeom>
          <a:noFill/>
        </p:spPr>
        <p:txBody>
          <a:bodyPr wrap="none" rtlCol="0">
            <a:spAutoFit/>
          </a:bodyPr>
          <a:lstStyle/>
          <a:p>
            <a:r>
              <a:rPr lang="en-US" dirty="0">
                <a:solidFill>
                  <a:prstClr val="black"/>
                </a:solidFill>
              </a:rPr>
              <a:t>Collaboration with Beatriz Roldan-</a:t>
            </a:r>
            <a:r>
              <a:rPr lang="en-US" dirty="0" err="1">
                <a:solidFill>
                  <a:prstClr val="black"/>
                </a:solidFill>
              </a:rPr>
              <a:t>Cuenya’s</a:t>
            </a:r>
            <a:r>
              <a:rPr lang="en-US" dirty="0">
                <a:solidFill>
                  <a:prstClr val="black"/>
                </a:solidFill>
              </a:rPr>
              <a:t> group, Fritz-Haber Institute</a:t>
            </a:r>
          </a:p>
          <a:p>
            <a:r>
              <a:rPr lang="en-US" dirty="0">
                <a:solidFill>
                  <a:prstClr val="black"/>
                </a:solidFill>
              </a:rPr>
              <a:t>ACS Catalysis 8 (2018) 10012-10020</a:t>
            </a:r>
          </a:p>
        </p:txBody>
      </p:sp>
    </p:spTree>
    <p:extLst>
      <p:ext uri="{BB962C8B-B14F-4D97-AF65-F5344CB8AC3E}">
        <p14:creationId xmlns:p14="http://schemas.microsoft.com/office/powerpoint/2010/main" val="1805097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a:extLst>
              <a:ext uri="{FF2B5EF4-FFF2-40B4-BE49-F238E27FC236}">
                <a16:creationId xmlns:a16="http://schemas.microsoft.com/office/drawing/2014/main" id="{5C86C8DD-D667-47A6-8755-93785FEBF521}"/>
              </a:ext>
            </a:extLst>
          </p:cNvPr>
          <p:cNvSpPr txBox="1">
            <a:spLocks noChangeArrowheads="1"/>
          </p:cNvSpPr>
          <p:nvPr/>
        </p:nvSpPr>
        <p:spPr bwMode="auto">
          <a:xfrm>
            <a:off x="0" y="0"/>
            <a:ext cx="9140825"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600" b="1" i="0" u="none" strike="noStrike" kern="1200" cap="none" spc="0" normalizeH="0" baseline="0" noProof="0">
                <a:ln>
                  <a:noFill/>
                </a:ln>
                <a:solidFill>
                  <a:srgbClr val="333399"/>
                </a:solidFill>
                <a:effectLst/>
                <a:uLnTx/>
                <a:uFillTx/>
                <a:latin typeface="Times New Roman" panose="02020603050405020304" pitchFamily="18" charset="0"/>
                <a:ea typeface="+mn-ea"/>
                <a:cs typeface="Arial" panose="020B0604020202020204" pitchFamily="34" charset="0"/>
              </a:rPr>
              <a:t>A general electrochemical cell has an anode, cathode, and electrolyte</a:t>
            </a:r>
          </a:p>
        </p:txBody>
      </p:sp>
      <p:sp>
        <p:nvSpPr>
          <p:cNvPr id="78851" name="Rectangle 3">
            <a:extLst>
              <a:ext uri="{FF2B5EF4-FFF2-40B4-BE49-F238E27FC236}">
                <a16:creationId xmlns:a16="http://schemas.microsoft.com/office/drawing/2014/main" id="{06144BB3-5E4B-4FBE-9228-D5280B391B2F}"/>
              </a:ext>
            </a:extLst>
          </p:cNvPr>
          <p:cNvSpPr>
            <a:spLocks noChangeArrowheads="1"/>
          </p:cNvSpPr>
          <p:nvPr/>
        </p:nvSpPr>
        <p:spPr bwMode="auto">
          <a:xfrm>
            <a:off x="554038" y="2406650"/>
            <a:ext cx="685800" cy="18288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8852" name="Rectangle 4">
            <a:extLst>
              <a:ext uri="{FF2B5EF4-FFF2-40B4-BE49-F238E27FC236}">
                <a16:creationId xmlns:a16="http://schemas.microsoft.com/office/drawing/2014/main" id="{113400F0-59CE-4287-8772-150CDBB0FD44}"/>
              </a:ext>
            </a:extLst>
          </p:cNvPr>
          <p:cNvSpPr>
            <a:spLocks noChangeArrowheads="1"/>
          </p:cNvSpPr>
          <p:nvPr/>
        </p:nvSpPr>
        <p:spPr bwMode="auto">
          <a:xfrm>
            <a:off x="2846388" y="2406650"/>
            <a:ext cx="685800" cy="1828800"/>
          </a:xfrm>
          <a:prstGeom prst="rect">
            <a:avLst/>
          </a:prstGeom>
          <a:solidFill>
            <a:srgbClr val="00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8853" name="Line 5">
            <a:extLst>
              <a:ext uri="{FF2B5EF4-FFF2-40B4-BE49-F238E27FC236}">
                <a16:creationId xmlns:a16="http://schemas.microsoft.com/office/drawing/2014/main" id="{B43D41BB-DE4E-417E-98CF-73EF59E41D18}"/>
              </a:ext>
            </a:extLst>
          </p:cNvPr>
          <p:cNvSpPr>
            <a:spLocks noChangeShapeType="1"/>
          </p:cNvSpPr>
          <p:nvPr/>
        </p:nvSpPr>
        <p:spPr bwMode="auto">
          <a:xfrm flipV="1">
            <a:off x="876300" y="2020888"/>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8854" name="Line 6">
            <a:extLst>
              <a:ext uri="{FF2B5EF4-FFF2-40B4-BE49-F238E27FC236}">
                <a16:creationId xmlns:a16="http://schemas.microsoft.com/office/drawing/2014/main" id="{2F7F39B8-E097-4D51-81C0-3891706E80AF}"/>
              </a:ext>
            </a:extLst>
          </p:cNvPr>
          <p:cNvSpPr>
            <a:spLocks noChangeShapeType="1"/>
          </p:cNvSpPr>
          <p:nvPr/>
        </p:nvSpPr>
        <p:spPr bwMode="auto">
          <a:xfrm flipV="1">
            <a:off x="3176588" y="2020888"/>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8855" name="Line 7">
            <a:extLst>
              <a:ext uri="{FF2B5EF4-FFF2-40B4-BE49-F238E27FC236}">
                <a16:creationId xmlns:a16="http://schemas.microsoft.com/office/drawing/2014/main" id="{EF6C5BF7-2278-403B-AF65-48CF86AE61CC}"/>
              </a:ext>
            </a:extLst>
          </p:cNvPr>
          <p:cNvSpPr>
            <a:spLocks noChangeShapeType="1"/>
          </p:cNvSpPr>
          <p:nvPr/>
        </p:nvSpPr>
        <p:spPr bwMode="auto">
          <a:xfrm>
            <a:off x="876300" y="2020888"/>
            <a:ext cx="23034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8856" name="Rectangle 8">
            <a:extLst>
              <a:ext uri="{FF2B5EF4-FFF2-40B4-BE49-F238E27FC236}">
                <a16:creationId xmlns:a16="http://schemas.microsoft.com/office/drawing/2014/main" id="{D4A32614-5343-4F2B-9637-9C2BF7A3D575}"/>
              </a:ext>
            </a:extLst>
          </p:cNvPr>
          <p:cNvSpPr>
            <a:spLocks noChangeArrowheads="1"/>
          </p:cNvSpPr>
          <p:nvPr/>
        </p:nvSpPr>
        <p:spPr bwMode="auto">
          <a:xfrm>
            <a:off x="1417638" y="1460500"/>
            <a:ext cx="1254125" cy="1016000"/>
          </a:xfrm>
          <a:prstGeom prst="rect">
            <a:avLst/>
          </a:prstGeom>
          <a:solidFill>
            <a:srgbClr val="C0C0C0"/>
          </a:solidFill>
          <a:ln w="9525">
            <a:solidFill>
              <a:schemeClr val="accent2"/>
            </a:solidFill>
            <a:miter lim="800000"/>
            <a:headEnd/>
            <a:tailEnd/>
          </a:ln>
        </p:spPr>
        <p:txBody>
          <a:bodyPr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Power Supply or Demand</a:t>
            </a:r>
          </a:p>
        </p:txBody>
      </p:sp>
      <p:sp>
        <p:nvSpPr>
          <p:cNvPr id="78857" name="Rectangle 9">
            <a:extLst>
              <a:ext uri="{FF2B5EF4-FFF2-40B4-BE49-F238E27FC236}">
                <a16:creationId xmlns:a16="http://schemas.microsoft.com/office/drawing/2014/main" id="{8A6E909E-952E-4B8E-8C7C-1EE373EA88C4}"/>
              </a:ext>
            </a:extLst>
          </p:cNvPr>
          <p:cNvSpPr>
            <a:spLocks noChangeArrowheads="1"/>
          </p:cNvSpPr>
          <p:nvPr/>
        </p:nvSpPr>
        <p:spPr bwMode="auto">
          <a:xfrm>
            <a:off x="381000" y="2836863"/>
            <a:ext cx="3276600" cy="1506537"/>
          </a:xfrm>
          <a:prstGeom prst="rect">
            <a:avLst/>
          </a:prstGeom>
          <a:solidFill>
            <a:srgbClr val="99CCFF">
              <a:alpha val="34901"/>
            </a:srgbClr>
          </a:solidFill>
          <a:ln w="9525">
            <a:solidFill>
              <a:srgbClr val="0000FF"/>
            </a:solidFill>
            <a:miter lim="800000"/>
            <a:headEnd/>
            <a:tailEnd/>
          </a:ln>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endParaRPr>
          </a:p>
        </p:txBody>
      </p:sp>
      <p:sp>
        <p:nvSpPr>
          <p:cNvPr id="78858" name="AutoShape 10">
            <a:extLst>
              <a:ext uri="{FF2B5EF4-FFF2-40B4-BE49-F238E27FC236}">
                <a16:creationId xmlns:a16="http://schemas.microsoft.com/office/drawing/2014/main" id="{6FEA2532-A1FB-4036-AE26-0D3FE3E7BAE9}"/>
              </a:ext>
            </a:extLst>
          </p:cNvPr>
          <p:cNvSpPr>
            <a:spLocks noChangeArrowheads="1"/>
          </p:cNvSpPr>
          <p:nvPr/>
        </p:nvSpPr>
        <p:spPr bwMode="auto">
          <a:xfrm>
            <a:off x="1611313" y="3263900"/>
            <a:ext cx="609600" cy="152400"/>
          </a:xfrm>
          <a:prstGeom prst="rightArrow">
            <a:avLst>
              <a:gd name="adj1" fmla="val 50000"/>
              <a:gd name="adj2" fmla="val 100000"/>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8859" name="AutoShape 11">
            <a:extLst>
              <a:ext uri="{FF2B5EF4-FFF2-40B4-BE49-F238E27FC236}">
                <a16:creationId xmlns:a16="http://schemas.microsoft.com/office/drawing/2014/main" id="{EE9C9A40-AAF3-4207-8B66-EC9DCC62E9DE}"/>
              </a:ext>
            </a:extLst>
          </p:cNvPr>
          <p:cNvSpPr>
            <a:spLocks noChangeArrowheads="1"/>
          </p:cNvSpPr>
          <p:nvPr/>
        </p:nvSpPr>
        <p:spPr bwMode="auto">
          <a:xfrm flipH="1">
            <a:off x="1611313" y="3416300"/>
            <a:ext cx="609600" cy="152400"/>
          </a:xfrm>
          <a:prstGeom prst="rightArrow">
            <a:avLst>
              <a:gd name="adj1" fmla="val 50000"/>
              <a:gd name="adj2" fmla="val 100000"/>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9036" name="Text Box 12">
            <a:extLst>
              <a:ext uri="{FF2B5EF4-FFF2-40B4-BE49-F238E27FC236}">
                <a16:creationId xmlns:a16="http://schemas.microsoft.com/office/drawing/2014/main" id="{B7DDD3F5-B420-4E4D-B8BF-01C7E7BDF700}"/>
              </a:ext>
            </a:extLst>
          </p:cNvPr>
          <p:cNvSpPr txBox="1">
            <a:spLocks noChangeArrowheads="1"/>
          </p:cNvSpPr>
          <p:nvPr/>
        </p:nvSpPr>
        <p:spPr bwMode="auto">
          <a:xfrm>
            <a:off x="1371600" y="3551238"/>
            <a:ext cx="10842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ionic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transport</a:t>
            </a:r>
          </a:p>
        </p:txBody>
      </p:sp>
      <p:sp>
        <p:nvSpPr>
          <p:cNvPr id="78861" name="Text Box 13">
            <a:extLst>
              <a:ext uri="{FF2B5EF4-FFF2-40B4-BE49-F238E27FC236}">
                <a16:creationId xmlns:a16="http://schemas.microsoft.com/office/drawing/2014/main" id="{3EB27880-CF61-4AF0-9C18-5014A9737FD1}"/>
              </a:ext>
            </a:extLst>
          </p:cNvPr>
          <p:cNvSpPr txBox="1">
            <a:spLocks noChangeArrowheads="1"/>
          </p:cNvSpPr>
          <p:nvPr/>
        </p:nvSpPr>
        <p:spPr bwMode="auto">
          <a:xfrm rot="-5400000">
            <a:off x="182563" y="2932113"/>
            <a:ext cx="1276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anode</a:t>
            </a:r>
          </a:p>
        </p:txBody>
      </p:sp>
      <p:sp>
        <p:nvSpPr>
          <p:cNvPr id="78862" name="Text Box 14">
            <a:extLst>
              <a:ext uri="{FF2B5EF4-FFF2-40B4-BE49-F238E27FC236}">
                <a16:creationId xmlns:a16="http://schemas.microsoft.com/office/drawing/2014/main" id="{6031C4C0-9ACF-46E5-B25D-980EBCFDF625}"/>
              </a:ext>
            </a:extLst>
          </p:cNvPr>
          <p:cNvSpPr txBox="1">
            <a:spLocks noChangeArrowheads="1"/>
          </p:cNvSpPr>
          <p:nvPr/>
        </p:nvSpPr>
        <p:spPr bwMode="auto">
          <a:xfrm rot="-5400000">
            <a:off x="2365375" y="2974975"/>
            <a:ext cx="1606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cathode</a:t>
            </a:r>
          </a:p>
        </p:txBody>
      </p:sp>
      <p:sp>
        <p:nvSpPr>
          <p:cNvPr id="78863" name="AutoShape 15">
            <a:extLst>
              <a:ext uri="{FF2B5EF4-FFF2-40B4-BE49-F238E27FC236}">
                <a16:creationId xmlns:a16="http://schemas.microsoft.com/office/drawing/2014/main" id="{5354B50D-B58D-495A-9481-20B37622B6E4}"/>
              </a:ext>
            </a:extLst>
          </p:cNvPr>
          <p:cNvSpPr>
            <a:spLocks noChangeArrowheads="1"/>
          </p:cNvSpPr>
          <p:nvPr/>
        </p:nvSpPr>
        <p:spPr bwMode="auto">
          <a:xfrm>
            <a:off x="690563" y="1690688"/>
            <a:ext cx="381000" cy="4572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CCFF"/>
          </a:solidFill>
          <a:ln w="9525">
            <a:solidFill>
              <a:srgbClr val="00CCFF"/>
            </a:solidFill>
            <a:miter lim="800000"/>
            <a:headEnd/>
            <a:tailEnd/>
          </a:ln>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8864" name="AutoShape 16">
            <a:extLst>
              <a:ext uri="{FF2B5EF4-FFF2-40B4-BE49-F238E27FC236}">
                <a16:creationId xmlns:a16="http://schemas.microsoft.com/office/drawing/2014/main" id="{DAA95BCB-FB2B-41BB-BB1A-6E833570DA1F}"/>
              </a:ext>
            </a:extLst>
          </p:cNvPr>
          <p:cNvSpPr>
            <a:spLocks noChangeArrowheads="1"/>
          </p:cNvSpPr>
          <p:nvPr/>
        </p:nvSpPr>
        <p:spPr bwMode="auto">
          <a:xfrm rot="5400000">
            <a:off x="3094038" y="1766888"/>
            <a:ext cx="381000" cy="4572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CCFF"/>
          </a:solidFill>
          <a:ln w="9525">
            <a:solidFill>
              <a:srgbClr val="00CCFF"/>
            </a:solidFill>
            <a:miter lim="800000"/>
            <a:headEnd/>
            <a:tailEnd/>
          </a:ln>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8865" name="Text Box 17">
            <a:extLst>
              <a:ext uri="{FF2B5EF4-FFF2-40B4-BE49-F238E27FC236}">
                <a16:creationId xmlns:a16="http://schemas.microsoft.com/office/drawing/2014/main" id="{17F94264-EB16-4D81-B84C-CB94A383EFF5}"/>
              </a:ext>
            </a:extLst>
          </p:cNvPr>
          <p:cNvSpPr txBox="1">
            <a:spLocks noChangeArrowheads="1"/>
          </p:cNvSpPr>
          <p:nvPr/>
        </p:nvSpPr>
        <p:spPr bwMode="auto">
          <a:xfrm>
            <a:off x="3108325" y="1235075"/>
            <a:ext cx="488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e</a:t>
            </a:r>
            <a:r>
              <a:rPr kumimoji="0" lang="en-US" altLang="en-US" sz="3600" b="0" i="0" u="none" strike="noStrike" kern="1200" cap="none" spc="0" normalizeH="0" baseline="30000" noProof="0">
                <a:ln>
                  <a:noFill/>
                </a:ln>
                <a:solidFill>
                  <a:srgbClr val="FFFFFF"/>
                </a:solidFill>
                <a:effectLst/>
                <a:uLnTx/>
                <a:uFillTx/>
                <a:latin typeface="Times New Roman" panose="02020603050405020304" pitchFamily="18" charset="0"/>
                <a:ea typeface="+mn-ea"/>
                <a:cs typeface="Arial" panose="020B0604020202020204" pitchFamily="34" charset="0"/>
              </a:rPr>
              <a:t>-</a:t>
            </a:r>
          </a:p>
        </p:txBody>
      </p:sp>
      <p:sp>
        <p:nvSpPr>
          <p:cNvPr id="129042" name="Oval 18">
            <a:extLst>
              <a:ext uri="{FF2B5EF4-FFF2-40B4-BE49-F238E27FC236}">
                <a16:creationId xmlns:a16="http://schemas.microsoft.com/office/drawing/2014/main" id="{9385DFBA-562C-4C18-BD74-6AF0777DF543}"/>
              </a:ext>
            </a:extLst>
          </p:cNvPr>
          <p:cNvSpPr>
            <a:spLocks noChangeArrowheads="1"/>
          </p:cNvSpPr>
          <p:nvPr/>
        </p:nvSpPr>
        <p:spPr bwMode="auto">
          <a:xfrm>
            <a:off x="1524000" y="3675063"/>
            <a:ext cx="457200" cy="45720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A</a:t>
            </a:r>
          </a:p>
        </p:txBody>
      </p:sp>
      <p:sp>
        <p:nvSpPr>
          <p:cNvPr id="129043" name="Oval 19">
            <a:extLst>
              <a:ext uri="{FF2B5EF4-FFF2-40B4-BE49-F238E27FC236}">
                <a16:creationId xmlns:a16="http://schemas.microsoft.com/office/drawing/2014/main" id="{D3C325EA-19BB-4D4F-9151-7C2ED2D6F793}"/>
              </a:ext>
            </a:extLst>
          </p:cNvPr>
          <p:cNvSpPr>
            <a:spLocks noChangeArrowheads="1"/>
          </p:cNvSpPr>
          <p:nvPr/>
        </p:nvSpPr>
        <p:spPr bwMode="auto">
          <a:xfrm>
            <a:off x="1230313" y="3209925"/>
            <a:ext cx="457200" cy="45720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B+</a:t>
            </a:r>
          </a:p>
        </p:txBody>
      </p:sp>
      <p:sp>
        <p:nvSpPr>
          <p:cNvPr id="129044" name="Text Box 20">
            <a:extLst>
              <a:ext uri="{FF2B5EF4-FFF2-40B4-BE49-F238E27FC236}">
                <a16:creationId xmlns:a16="http://schemas.microsoft.com/office/drawing/2014/main" id="{3ED8E6D5-9687-43F2-875D-398C63F9BBC3}"/>
              </a:ext>
            </a:extLst>
          </p:cNvPr>
          <p:cNvSpPr txBox="1">
            <a:spLocks noChangeArrowheads="1"/>
          </p:cNvSpPr>
          <p:nvPr/>
        </p:nvSpPr>
        <p:spPr bwMode="auto">
          <a:xfrm>
            <a:off x="228600" y="1693863"/>
            <a:ext cx="488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e</a:t>
            </a:r>
            <a:r>
              <a:rPr kumimoji="0" lang="en-US" altLang="en-US" sz="3600" b="0" i="0" u="none" strike="noStrike" kern="1200" cap="none" spc="0" normalizeH="0" baseline="30000" noProof="0">
                <a:ln>
                  <a:noFill/>
                </a:ln>
                <a:solidFill>
                  <a:srgbClr val="000000"/>
                </a:solidFill>
                <a:effectLst/>
                <a:uLnTx/>
                <a:uFillTx/>
                <a:latin typeface="Times New Roman" panose="02020603050405020304" pitchFamily="18" charset="0"/>
                <a:ea typeface="+mn-ea"/>
                <a:cs typeface="Arial" panose="020B0604020202020204" pitchFamily="34" charset="0"/>
              </a:rPr>
              <a:t>-</a:t>
            </a:r>
          </a:p>
        </p:txBody>
      </p:sp>
      <p:sp>
        <p:nvSpPr>
          <p:cNvPr id="78869" name="Text Box 21">
            <a:extLst>
              <a:ext uri="{FF2B5EF4-FFF2-40B4-BE49-F238E27FC236}">
                <a16:creationId xmlns:a16="http://schemas.microsoft.com/office/drawing/2014/main" id="{29EE433C-4979-4028-9FF1-FFA56C40ECF5}"/>
              </a:ext>
            </a:extLst>
          </p:cNvPr>
          <p:cNvSpPr txBox="1">
            <a:spLocks noChangeArrowheads="1"/>
          </p:cNvSpPr>
          <p:nvPr/>
        </p:nvSpPr>
        <p:spPr bwMode="auto">
          <a:xfrm>
            <a:off x="4038600" y="1752600"/>
            <a:ext cx="392906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Anode – oxidation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sym typeface="Wingdings" panose="05000000000000000000" pitchFamily="2" charset="2"/>
              </a:rPr>
              <a:t>Cathode – reduction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sym typeface="Wingdings" panose="05000000000000000000" pitchFamily="2" charset="2"/>
            </a:endParaRPr>
          </a:p>
        </p:txBody>
      </p:sp>
      <p:sp>
        <p:nvSpPr>
          <p:cNvPr id="78870" name="Text Box 22">
            <a:extLst>
              <a:ext uri="{FF2B5EF4-FFF2-40B4-BE49-F238E27FC236}">
                <a16:creationId xmlns:a16="http://schemas.microsoft.com/office/drawing/2014/main" id="{54DC9E32-21C3-4104-A617-41B338C6D11F}"/>
              </a:ext>
            </a:extLst>
          </p:cNvPr>
          <p:cNvSpPr txBox="1">
            <a:spLocks noChangeArrowheads="1"/>
          </p:cNvSpPr>
          <p:nvPr/>
        </p:nvSpPr>
        <p:spPr bwMode="auto">
          <a:xfrm>
            <a:off x="1447800" y="4416425"/>
            <a:ext cx="698658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Electrochemical Potential (U or V) </a:t>
            </a:r>
          </a:p>
          <a:p>
            <a:pPr marL="914400" marR="0" lvl="2" indent="0" algn="l" defTabSz="914400" rtl="0" eaLnBrk="0" fontAlgn="base" latinLnBrk="0" hangingPunct="0">
              <a:lnSpc>
                <a:spcPct val="100000"/>
              </a:lnSpc>
              <a:spcBef>
                <a:spcPct val="0"/>
              </a:spcBef>
              <a:spcAft>
                <a:spcPct val="0"/>
              </a:spcAft>
              <a:buClrTx/>
              <a:buSzTx/>
              <a:buFontTx/>
              <a:buChar char="•"/>
              <a:tabLst/>
              <a:defRPr/>
            </a:pPr>
            <a:r>
              <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Energy per Charge	</a:t>
            </a:r>
          </a:p>
          <a:p>
            <a:pPr marL="914400" marR="0" lvl="2" indent="0" algn="l" defTabSz="914400" rtl="0" eaLnBrk="0" fontAlgn="base" latinLnBrk="0" hangingPunct="0">
              <a:lnSpc>
                <a:spcPct val="100000"/>
              </a:lnSpc>
              <a:spcBef>
                <a:spcPct val="0"/>
              </a:spcBef>
              <a:spcAft>
                <a:spcPct val="0"/>
              </a:spcAft>
              <a:buClrTx/>
              <a:buSzTx/>
              <a:buFontTx/>
              <a:buChar char="•"/>
              <a:tabLst/>
              <a:defRPr/>
            </a:pPr>
            <a:r>
              <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Varies with position in cell</a:t>
            </a:r>
          </a:p>
          <a:p>
            <a:pPr marL="914400" marR="0" lvl="2" indent="0" algn="l" defTabSz="914400" rtl="0" eaLnBrk="0" fontAlgn="base" latinLnBrk="0" hangingPunct="0">
              <a:lnSpc>
                <a:spcPct val="100000"/>
              </a:lnSpc>
              <a:spcBef>
                <a:spcPct val="0"/>
              </a:spcBef>
              <a:spcAft>
                <a:spcPct val="0"/>
              </a:spcAft>
              <a:buClrTx/>
              <a:buSzTx/>
              <a:buFontTx/>
              <a:buChar char="•"/>
              <a:tabLst/>
              <a:defRPr/>
            </a:pPr>
            <a:r>
              <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Cell potential:  U</a:t>
            </a:r>
            <a:r>
              <a:rPr kumimoji="0" lang="en-US" altLang="en-US" sz="3600" b="0" i="0" u="none" strike="noStrike" kern="1200" cap="none" spc="0" normalizeH="0" baseline="-25000" noProof="0">
                <a:ln>
                  <a:noFill/>
                </a:ln>
                <a:solidFill>
                  <a:srgbClr val="000000"/>
                </a:solidFill>
                <a:effectLst/>
                <a:uLnTx/>
                <a:uFillTx/>
                <a:latin typeface="Times New Roman" panose="02020603050405020304" pitchFamily="18" charset="0"/>
                <a:ea typeface="+mn-ea"/>
                <a:cs typeface="Arial" panose="020B0604020202020204" pitchFamily="34" charset="0"/>
              </a:rPr>
              <a:t>cathode</a:t>
            </a:r>
            <a:r>
              <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-U</a:t>
            </a:r>
            <a:r>
              <a:rPr kumimoji="0" lang="en-US" altLang="en-US" sz="3600" b="0" i="0" u="none" strike="noStrike" kern="1200" cap="none" spc="0" normalizeH="0" baseline="-25000" noProof="0">
                <a:ln>
                  <a:noFill/>
                </a:ln>
                <a:solidFill>
                  <a:srgbClr val="000000"/>
                </a:solidFill>
                <a:effectLst/>
                <a:uLnTx/>
                <a:uFillTx/>
                <a:latin typeface="Times New Roman" panose="02020603050405020304" pitchFamily="18" charset="0"/>
                <a:ea typeface="+mn-ea"/>
                <a:cs typeface="Arial" panose="020B0604020202020204" pitchFamily="34" charset="0"/>
              </a:rPr>
              <a:t>anode</a:t>
            </a:r>
            <a:r>
              <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036"/>
                                        </p:tgtEl>
                                        <p:attrNameLst>
                                          <p:attrName>style.visibility</p:attrName>
                                        </p:attrNameLst>
                                      </p:cBhvr>
                                      <p:to>
                                        <p:strVal val="hidden"/>
                                      </p:to>
                                    </p:set>
                                  </p:childTnLst>
                                </p:cTn>
                              </p:par>
                              <p:par>
                                <p:cTn id="7" presetID="1" presetClass="entr" presetSubtype="0" fill="hold" grpId="2" nodeType="withEffect">
                                  <p:stCondLst>
                                    <p:cond delay="0"/>
                                  </p:stCondLst>
                                  <p:childTnLst>
                                    <p:set>
                                      <p:cBhvr>
                                        <p:cTn id="8" dur="1" fill="hold">
                                          <p:stCondLst>
                                            <p:cond delay="0"/>
                                          </p:stCondLst>
                                        </p:cTn>
                                        <p:tgtEl>
                                          <p:spTgt spid="129042"/>
                                        </p:tgtEl>
                                        <p:attrNameLst>
                                          <p:attrName>style.visibility</p:attrName>
                                        </p:attrNameLst>
                                      </p:cBhvr>
                                      <p:to>
                                        <p:strVal val="visible"/>
                                      </p:to>
                                    </p:set>
                                  </p:childTnLst>
                                </p:cTn>
                              </p:par>
                            </p:childTnLst>
                          </p:cTn>
                        </p:par>
                        <p:par>
                          <p:cTn id="9" fill="hold" nodeType="afterGroup">
                            <p:stCondLst>
                              <p:cond delay="0"/>
                            </p:stCondLst>
                            <p:childTnLst>
                              <p:par>
                                <p:cTn id="10" presetID="0" presetClass="path" presetSubtype="0" accel="50000" decel="50000" fill="hold" grpId="0" nodeType="afterEffect">
                                  <p:stCondLst>
                                    <p:cond delay="0"/>
                                  </p:stCondLst>
                                  <p:childTnLst>
                                    <p:animMotion origin="layout" path="M 3.33333E-6 2.96296E-6 C -0.02135 0.00417 -0.04253 0.00856 -0.05122 2.96296E-6 C -0.0599 -0.00857 -0.05226 -0.04329 -0.05243 -0.05185 " pathEditMode="relative" ptsTypes="aaA">
                                      <p:cBhvr>
                                        <p:cTn id="11" dur="2000" fill="hold"/>
                                        <p:tgtEl>
                                          <p:spTgt spid="129042"/>
                                        </p:tgtEl>
                                        <p:attrNameLst>
                                          <p:attrName>ppt_x</p:attrName>
                                          <p:attrName>ppt_y</p:attrName>
                                        </p:attrNameLst>
                                      </p:cBhvr>
                                    </p:animMotion>
                                  </p:childTnLst>
                                </p:cTn>
                              </p:par>
                            </p:childTnLst>
                          </p:cTn>
                        </p:par>
                        <p:par>
                          <p:cTn id="12" fill="hold" nodeType="afterGroup">
                            <p:stCondLst>
                              <p:cond delay="2000"/>
                            </p:stCondLst>
                            <p:childTnLst>
                              <p:par>
                                <p:cTn id="13" presetID="1" presetClass="entr" presetSubtype="0" fill="hold" grpId="0" nodeType="afterEffect">
                                  <p:stCondLst>
                                    <p:cond delay="0"/>
                                  </p:stCondLst>
                                  <p:childTnLst>
                                    <p:set>
                                      <p:cBhvr>
                                        <p:cTn id="14" dur="1" fill="hold">
                                          <p:stCondLst>
                                            <p:cond delay="0"/>
                                          </p:stCondLst>
                                        </p:cTn>
                                        <p:tgtEl>
                                          <p:spTgt spid="129043"/>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29042"/>
                                        </p:tgtEl>
                                        <p:attrNameLst>
                                          <p:attrName>style.visibility</p:attrName>
                                        </p:attrNameLst>
                                      </p:cBhvr>
                                      <p:to>
                                        <p:strVal val="hidden"/>
                                      </p:to>
                                    </p:set>
                                  </p:childTnLst>
                                </p:cTn>
                              </p:par>
                            </p:childTnLst>
                          </p:cTn>
                        </p:par>
                        <p:par>
                          <p:cTn id="17" fill="hold" nodeType="afterGroup">
                            <p:stCondLst>
                              <p:cond delay="2000"/>
                            </p:stCondLst>
                            <p:childTnLst>
                              <p:par>
                                <p:cTn id="18" presetID="0" presetClass="path" presetSubtype="0" accel="50000" decel="50000" fill="hold" grpId="1" nodeType="afterEffect">
                                  <p:stCondLst>
                                    <p:cond delay="0"/>
                                  </p:stCondLst>
                                  <p:childTnLst>
                                    <p:animMotion origin="layout" path="M -0.02031 0.01597 C -0.0217 -0.00556 -0.02309 -0.02686 -0.00955 -0.03565 C 0.00399 -0.04445 0.03281 -0.04098 0.06198 -0.03727 " pathEditMode="relative" rAng="0" ptsTypes="aaA">
                                      <p:cBhvr>
                                        <p:cTn id="19" dur="2000" fill="hold"/>
                                        <p:tgtEl>
                                          <p:spTgt spid="129043"/>
                                        </p:tgtEl>
                                        <p:attrNameLst>
                                          <p:attrName>ppt_x</p:attrName>
                                          <p:attrName>ppt_y</p:attrName>
                                        </p:attrNameLst>
                                      </p:cBhvr>
                                      <p:rCtr x="3976" y="-3032"/>
                                    </p:animMotion>
                                  </p:childTnLst>
                                </p:cTn>
                              </p:par>
                              <p:par>
                                <p:cTn id="20" presetID="0" presetClass="path" presetSubtype="0" accel="50000" decel="50000" fill="hold" grpId="0" nodeType="withEffect">
                                  <p:stCondLst>
                                    <p:cond delay="0"/>
                                  </p:stCondLst>
                                  <p:childTnLst>
                                    <p:animMotion origin="layout" path="M 0.0092 0.07546 C 0.00348 0.03218 -0.00173 -0.00995 0.02118 -0.03958 C 0.04427 -0.06898 0.09618 -0.08657 0.14879 -0.10232 " pathEditMode="relative" rAng="0" ptsTypes="aaA">
                                      <p:cBhvr>
                                        <p:cTn id="21" dur="2000" fill="hold"/>
                                        <p:tgtEl>
                                          <p:spTgt spid="129044"/>
                                        </p:tgtEl>
                                        <p:attrNameLst>
                                          <p:attrName>ppt_x</p:attrName>
                                          <p:attrName>ppt_y</p:attrName>
                                        </p:attrNameLst>
                                      </p:cBhvr>
                                      <p:rCtr x="6424" y="-8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36" grpId="0"/>
      <p:bldP spid="129042" grpId="0" animBg="1"/>
      <p:bldP spid="129042" grpId="1" animBg="1"/>
      <p:bldP spid="129042" grpId="2" animBg="1"/>
      <p:bldP spid="129043" grpId="0" animBg="1"/>
      <p:bldP spid="129043" grpId="1" animBg="1"/>
      <p:bldP spid="1290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054100"/>
            <a:ext cx="3446463"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Text Box 3"/>
          <p:cNvSpPr txBox="1">
            <a:spLocks noChangeArrowheads="1"/>
          </p:cNvSpPr>
          <p:nvPr/>
        </p:nvSpPr>
        <p:spPr bwMode="auto">
          <a:xfrm>
            <a:off x="0" y="0"/>
            <a:ext cx="9140825"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1200">
                <a:solidFill>
                  <a:schemeClr val="tx1"/>
                </a:solidFill>
                <a:latin typeface="Times New Roman" pitchFamily="18" charset="0"/>
              </a:defRPr>
            </a:lvl1pPr>
            <a:lvl2pPr marL="742950" indent="-285750" eaLnBrk="0" hangingPunct="0">
              <a:defRPr sz="1200">
                <a:solidFill>
                  <a:schemeClr val="tx1"/>
                </a:solidFill>
                <a:latin typeface="Times New Roman" pitchFamily="18" charset="0"/>
              </a:defRPr>
            </a:lvl2pPr>
            <a:lvl3pPr marL="1143000" indent="-228600" eaLnBrk="0" hangingPunct="0">
              <a:defRPr sz="1200">
                <a:solidFill>
                  <a:schemeClr val="tx1"/>
                </a:solidFill>
                <a:latin typeface="Times New Roman" pitchFamily="18" charset="0"/>
              </a:defRPr>
            </a:lvl3pPr>
            <a:lvl4pPr marL="1600200" indent="-228600" eaLnBrk="0" hangingPunct="0">
              <a:defRPr sz="1200">
                <a:solidFill>
                  <a:schemeClr val="tx1"/>
                </a:solidFill>
                <a:latin typeface="Times New Roman" pitchFamily="18" charset="0"/>
              </a:defRPr>
            </a:lvl4pPr>
            <a:lvl5pPr marL="2057400" indent="-228600" eaLnBrk="0" hangingPunct="0">
              <a:defRPr sz="1200">
                <a:solidFill>
                  <a:schemeClr val="tx1"/>
                </a:solidFill>
                <a:latin typeface="Times New Roman" pitchFamily="18" charset="0"/>
              </a:defRPr>
            </a:lvl5pPr>
            <a:lvl6pPr marL="2514600" indent="-228600" eaLnBrk="0" fontAlgn="base" hangingPunct="0">
              <a:spcBef>
                <a:spcPct val="0"/>
              </a:spcBef>
              <a:spcAft>
                <a:spcPct val="0"/>
              </a:spcAft>
              <a:defRPr sz="1200">
                <a:solidFill>
                  <a:schemeClr val="tx1"/>
                </a:solidFill>
                <a:latin typeface="Times New Roman" pitchFamily="18" charset="0"/>
              </a:defRPr>
            </a:lvl6pPr>
            <a:lvl7pPr marL="2971800" indent="-228600" eaLnBrk="0" fontAlgn="base" hangingPunct="0">
              <a:spcBef>
                <a:spcPct val="0"/>
              </a:spcBef>
              <a:spcAft>
                <a:spcPct val="0"/>
              </a:spcAft>
              <a:defRPr sz="1200">
                <a:solidFill>
                  <a:schemeClr val="tx1"/>
                </a:solidFill>
                <a:latin typeface="Times New Roman" pitchFamily="18" charset="0"/>
              </a:defRPr>
            </a:lvl7pPr>
            <a:lvl8pPr marL="3429000" indent="-228600" eaLnBrk="0" fontAlgn="base" hangingPunct="0">
              <a:spcBef>
                <a:spcPct val="0"/>
              </a:spcBef>
              <a:spcAft>
                <a:spcPct val="0"/>
              </a:spcAft>
              <a:defRPr sz="1200">
                <a:solidFill>
                  <a:schemeClr val="tx1"/>
                </a:solidFill>
                <a:latin typeface="Times New Roman" pitchFamily="18" charset="0"/>
              </a:defRPr>
            </a:lvl8pPr>
            <a:lvl9pPr marL="3886200" indent="-228600" eaLnBrk="0" fontAlgn="base" hangingPunct="0">
              <a:spcBef>
                <a:spcPct val="0"/>
              </a:spcBef>
              <a:spcAft>
                <a:spcPct val="0"/>
              </a:spcAft>
              <a:defRPr sz="1200">
                <a:solidFill>
                  <a:schemeClr val="tx1"/>
                </a:solidFill>
                <a:latin typeface="Times New Roman" pitchFamily="18" charset="0"/>
              </a:defRPr>
            </a:lvl9pPr>
          </a:lstStyle>
          <a:p>
            <a:pPr algn="ctr" fontAlgn="base">
              <a:spcBef>
                <a:spcPct val="50000"/>
              </a:spcBef>
              <a:spcAft>
                <a:spcPct val="0"/>
              </a:spcAft>
            </a:pPr>
            <a:r>
              <a:rPr lang="en-US" sz="3200" b="1">
                <a:solidFill>
                  <a:srgbClr val="FFFF00"/>
                </a:solidFill>
              </a:rPr>
              <a:t>DFT representation of the complex electrochemical interface is challenging</a:t>
            </a:r>
          </a:p>
        </p:txBody>
      </p:sp>
      <p:sp>
        <p:nvSpPr>
          <p:cNvPr id="38916" name="Text Box 4"/>
          <p:cNvSpPr txBox="1">
            <a:spLocks noChangeArrowheads="1"/>
          </p:cNvSpPr>
          <p:nvPr/>
        </p:nvSpPr>
        <p:spPr bwMode="auto">
          <a:xfrm>
            <a:off x="3657600" y="1754188"/>
            <a:ext cx="1447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Times New Roman" pitchFamily="18" charset="0"/>
              </a:defRPr>
            </a:lvl1pPr>
            <a:lvl2pPr marL="742950" indent="-285750" eaLnBrk="0" hangingPunct="0">
              <a:defRPr sz="1200">
                <a:solidFill>
                  <a:schemeClr val="tx1"/>
                </a:solidFill>
                <a:latin typeface="Times New Roman" pitchFamily="18" charset="0"/>
              </a:defRPr>
            </a:lvl2pPr>
            <a:lvl3pPr marL="1143000" indent="-228600" eaLnBrk="0" hangingPunct="0">
              <a:defRPr sz="1200">
                <a:solidFill>
                  <a:schemeClr val="tx1"/>
                </a:solidFill>
                <a:latin typeface="Times New Roman" pitchFamily="18" charset="0"/>
              </a:defRPr>
            </a:lvl3pPr>
            <a:lvl4pPr marL="1600200" indent="-228600" eaLnBrk="0" hangingPunct="0">
              <a:defRPr sz="1200">
                <a:solidFill>
                  <a:schemeClr val="tx1"/>
                </a:solidFill>
                <a:latin typeface="Times New Roman" pitchFamily="18" charset="0"/>
              </a:defRPr>
            </a:lvl4pPr>
            <a:lvl5pPr marL="2057400" indent="-228600" eaLnBrk="0" hangingPunct="0">
              <a:defRPr sz="1200">
                <a:solidFill>
                  <a:schemeClr val="tx1"/>
                </a:solidFill>
                <a:latin typeface="Times New Roman" pitchFamily="18" charset="0"/>
              </a:defRPr>
            </a:lvl5pPr>
            <a:lvl6pPr marL="2514600" indent="-228600" eaLnBrk="0" fontAlgn="base" hangingPunct="0">
              <a:spcBef>
                <a:spcPct val="0"/>
              </a:spcBef>
              <a:spcAft>
                <a:spcPct val="0"/>
              </a:spcAft>
              <a:defRPr sz="1200">
                <a:solidFill>
                  <a:schemeClr val="tx1"/>
                </a:solidFill>
                <a:latin typeface="Times New Roman" pitchFamily="18" charset="0"/>
              </a:defRPr>
            </a:lvl6pPr>
            <a:lvl7pPr marL="2971800" indent="-228600" eaLnBrk="0" fontAlgn="base" hangingPunct="0">
              <a:spcBef>
                <a:spcPct val="0"/>
              </a:spcBef>
              <a:spcAft>
                <a:spcPct val="0"/>
              </a:spcAft>
              <a:defRPr sz="1200">
                <a:solidFill>
                  <a:schemeClr val="tx1"/>
                </a:solidFill>
                <a:latin typeface="Times New Roman" pitchFamily="18" charset="0"/>
              </a:defRPr>
            </a:lvl7pPr>
            <a:lvl8pPr marL="3429000" indent="-228600" eaLnBrk="0" fontAlgn="base" hangingPunct="0">
              <a:spcBef>
                <a:spcPct val="0"/>
              </a:spcBef>
              <a:spcAft>
                <a:spcPct val="0"/>
              </a:spcAft>
              <a:defRPr sz="1200">
                <a:solidFill>
                  <a:schemeClr val="tx1"/>
                </a:solidFill>
                <a:latin typeface="Times New Roman" pitchFamily="18" charset="0"/>
              </a:defRPr>
            </a:lvl8pPr>
            <a:lvl9pPr marL="3886200" indent="-228600" eaLnBrk="0" fontAlgn="base" hangingPunct="0">
              <a:spcBef>
                <a:spcPct val="0"/>
              </a:spcBef>
              <a:spcAft>
                <a:spcPct val="0"/>
              </a:spcAft>
              <a:defRPr sz="1200">
                <a:solidFill>
                  <a:schemeClr val="tx1"/>
                </a:solidFill>
                <a:latin typeface="Times New Roman" pitchFamily="18" charset="0"/>
              </a:defRPr>
            </a:lvl9pPr>
          </a:lstStyle>
          <a:p>
            <a:pPr fontAlgn="base">
              <a:spcBef>
                <a:spcPct val="50000"/>
              </a:spcBef>
              <a:spcAft>
                <a:spcPct val="0"/>
              </a:spcAft>
            </a:pPr>
            <a:r>
              <a:rPr lang="en-US" sz="1800">
                <a:solidFill>
                  <a:srgbClr val="FFFFFF"/>
                </a:solidFill>
                <a:latin typeface="Arial" pitchFamily="34" charset="0"/>
              </a:rPr>
              <a:t>Fuel</a:t>
            </a:r>
          </a:p>
        </p:txBody>
      </p:sp>
      <p:sp>
        <p:nvSpPr>
          <p:cNvPr id="38917" name="Rectangle 5"/>
          <p:cNvSpPr>
            <a:spLocks noChangeAspect="1" noChangeArrowheads="1"/>
          </p:cNvSpPr>
          <p:nvPr/>
        </p:nvSpPr>
        <p:spPr bwMode="auto">
          <a:xfrm>
            <a:off x="942340" y="1291653"/>
            <a:ext cx="1457325" cy="2082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38918" name="Rectangle 6"/>
          <p:cNvSpPr>
            <a:spLocks noChangeAspect="1" noChangeArrowheads="1"/>
          </p:cNvSpPr>
          <p:nvPr/>
        </p:nvSpPr>
        <p:spPr bwMode="auto">
          <a:xfrm>
            <a:off x="2236153" y="1291653"/>
            <a:ext cx="566737" cy="2082800"/>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38919" name="Rectangle 7"/>
          <p:cNvSpPr>
            <a:spLocks noChangeAspect="1" noChangeArrowheads="1"/>
          </p:cNvSpPr>
          <p:nvPr/>
        </p:nvSpPr>
        <p:spPr bwMode="auto">
          <a:xfrm>
            <a:off x="537528" y="1291653"/>
            <a:ext cx="565150" cy="208280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en-US">
              <a:solidFill>
                <a:srgbClr val="000000"/>
              </a:solidFill>
              <a:latin typeface="Arial" pitchFamily="34" charset="0"/>
            </a:endParaRPr>
          </a:p>
        </p:txBody>
      </p:sp>
      <p:sp>
        <p:nvSpPr>
          <p:cNvPr id="38920" name="Rectangle 8"/>
          <p:cNvSpPr>
            <a:spLocks noChangeAspect="1" noChangeArrowheads="1"/>
          </p:cNvSpPr>
          <p:nvPr/>
        </p:nvSpPr>
        <p:spPr bwMode="auto">
          <a:xfrm>
            <a:off x="740728" y="1074166"/>
            <a:ext cx="1860550" cy="217487"/>
          </a:xfrm>
          <a:prstGeom prst="rect">
            <a:avLst/>
          </a:prstGeom>
          <a:solidFill>
            <a:srgbClr val="00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38921" name="Text Box 9"/>
          <p:cNvSpPr txBox="1">
            <a:spLocks noChangeAspect="1" noChangeArrowheads="1"/>
          </p:cNvSpPr>
          <p:nvPr/>
        </p:nvSpPr>
        <p:spPr bwMode="auto">
          <a:xfrm rot="-5400000">
            <a:off x="2037715" y="2164778"/>
            <a:ext cx="1041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96" tIns="45700" rIns="91396" bIns="45700">
            <a:spAutoFit/>
          </a:bodyPr>
          <a:lstStyle>
            <a:lvl1pPr eaLnBrk="0" hangingPunct="0">
              <a:defRPr sz="1200">
                <a:solidFill>
                  <a:schemeClr val="tx1"/>
                </a:solidFill>
                <a:latin typeface="Times New Roman" pitchFamily="18" charset="0"/>
              </a:defRPr>
            </a:lvl1pPr>
            <a:lvl2pPr marL="742950" indent="-285750" eaLnBrk="0" hangingPunct="0">
              <a:defRPr sz="1200">
                <a:solidFill>
                  <a:schemeClr val="tx1"/>
                </a:solidFill>
                <a:latin typeface="Times New Roman" pitchFamily="18" charset="0"/>
              </a:defRPr>
            </a:lvl2pPr>
            <a:lvl3pPr marL="1143000" indent="-228600" eaLnBrk="0" hangingPunct="0">
              <a:defRPr sz="1200">
                <a:solidFill>
                  <a:schemeClr val="tx1"/>
                </a:solidFill>
                <a:latin typeface="Times New Roman" pitchFamily="18" charset="0"/>
              </a:defRPr>
            </a:lvl3pPr>
            <a:lvl4pPr marL="1600200" indent="-228600" eaLnBrk="0" hangingPunct="0">
              <a:defRPr sz="1200">
                <a:solidFill>
                  <a:schemeClr val="tx1"/>
                </a:solidFill>
                <a:latin typeface="Times New Roman" pitchFamily="18" charset="0"/>
              </a:defRPr>
            </a:lvl4pPr>
            <a:lvl5pPr marL="2057400" indent="-228600" eaLnBrk="0" hangingPunct="0">
              <a:defRPr sz="1200">
                <a:solidFill>
                  <a:schemeClr val="tx1"/>
                </a:solidFill>
                <a:latin typeface="Times New Roman" pitchFamily="18" charset="0"/>
              </a:defRPr>
            </a:lvl5pPr>
            <a:lvl6pPr marL="2514600" indent="-228600" eaLnBrk="0" fontAlgn="base" hangingPunct="0">
              <a:spcBef>
                <a:spcPct val="0"/>
              </a:spcBef>
              <a:spcAft>
                <a:spcPct val="0"/>
              </a:spcAft>
              <a:defRPr sz="1200">
                <a:solidFill>
                  <a:schemeClr val="tx1"/>
                </a:solidFill>
                <a:latin typeface="Times New Roman" pitchFamily="18" charset="0"/>
              </a:defRPr>
            </a:lvl6pPr>
            <a:lvl7pPr marL="2971800" indent="-228600" eaLnBrk="0" fontAlgn="base" hangingPunct="0">
              <a:spcBef>
                <a:spcPct val="0"/>
              </a:spcBef>
              <a:spcAft>
                <a:spcPct val="0"/>
              </a:spcAft>
              <a:defRPr sz="1200">
                <a:solidFill>
                  <a:schemeClr val="tx1"/>
                </a:solidFill>
                <a:latin typeface="Times New Roman" pitchFamily="18" charset="0"/>
              </a:defRPr>
            </a:lvl7pPr>
            <a:lvl8pPr marL="3429000" indent="-228600" eaLnBrk="0" fontAlgn="base" hangingPunct="0">
              <a:spcBef>
                <a:spcPct val="0"/>
              </a:spcBef>
              <a:spcAft>
                <a:spcPct val="0"/>
              </a:spcAft>
              <a:defRPr sz="1200">
                <a:solidFill>
                  <a:schemeClr val="tx1"/>
                </a:solidFill>
                <a:latin typeface="Times New Roman" pitchFamily="18" charset="0"/>
              </a:defRPr>
            </a:lvl8pPr>
            <a:lvl9pPr marL="3886200" indent="-228600" eaLnBrk="0" fontAlgn="base" hangingPunct="0">
              <a:spcBef>
                <a:spcPct val="0"/>
              </a:spcBef>
              <a:spcAft>
                <a:spcPct val="0"/>
              </a:spcAft>
              <a:defRPr sz="1200">
                <a:solidFill>
                  <a:schemeClr val="tx1"/>
                </a:solidFill>
                <a:latin typeface="Times New Roman" pitchFamily="18" charset="0"/>
              </a:defRPr>
            </a:lvl9pPr>
          </a:lstStyle>
          <a:p>
            <a:pPr eaLnBrk="1" fontAlgn="base" hangingPunct="1">
              <a:spcBef>
                <a:spcPct val="50000"/>
              </a:spcBef>
              <a:spcAft>
                <a:spcPct val="0"/>
              </a:spcAft>
            </a:pPr>
            <a:r>
              <a:rPr lang="en-US" sz="1600" b="1">
                <a:solidFill>
                  <a:srgbClr val="000000"/>
                </a:solidFill>
                <a:latin typeface="Arial" pitchFamily="34" charset="0"/>
                <a:cs typeface="Arial" pitchFamily="34" charset="0"/>
              </a:rPr>
              <a:t>Cathode</a:t>
            </a:r>
          </a:p>
        </p:txBody>
      </p:sp>
      <p:sp>
        <p:nvSpPr>
          <p:cNvPr id="38922" name="Text Box 10"/>
          <p:cNvSpPr txBox="1">
            <a:spLocks noChangeAspect="1" noChangeArrowheads="1"/>
          </p:cNvSpPr>
          <p:nvPr/>
        </p:nvSpPr>
        <p:spPr bwMode="auto">
          <a:xfrm rot="10800000">
            <a:off x="661353" y="1977453"/>
            <a:ext cx="428625"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91396" tIns="45700" rIns="91396" bIns="45700">
            <a:spAutoFit/>
          </a:bodyPr>
          <a:lstStyle>
            <a:lvl1pPr eaLnBrk="0" hangingPunct="0">
              <a:defRPr sz="1200">
                <a:solidFill>
                  <a:schemeClr val="tx1"/>
                </a:solidFill>
                <a:latin typeface="Times New Roman" pitchFamily="18" charset="0"/>
              </a:defRPr>
            </a:lvl1pPr>
            <a:lvl2pPr marL="742950" indent="-285750" eaLnBrk="0" hangingPunct="0">
              <a:defRPr sz="1200">
                <a:solidFill>
                  <a:schemeClr val="tx1"/>
                </a:solidFill>
                <a:latin typeface="Times New Roman" pitchFamily="18" charset="0"/>
              </a:defRPr>
            </a:lvl2pPr>
            <a:lvl3pPr marL="1143000" indent="-228600" eaLnBrk="0" hangingPunct="0">
              <a:defRPr sz="1200">
                <a:solidFill>
                  <a:schemeClr val="tx1"/>
                </a:solidFill>
                <a:latin typeface="Times New Roman" pitchFamily="18" charset="0"/>
              </a:defRPr>
            </a:lvl3pPr>
            <a:lvl4pPr marL="1600200" indent="-228600" eaLnBrk="0" hangingPunct="0">
              <a:defRPr sz="1200">
                <a:solidFill>
                  <a:schemeClr val="tx1"/>
                </a:solidFill>
                <a:latin typeface="Times New Roman" pitchFamily="18" charset="0"/>
              </a:defRPr>
            </a:lvl4pPr>
            <a:lvl5pPr marL="2057400" indent="-228600" eaLnBrk="0" hangingPunct="0">
              <a:defRPr sz="1200">
                <a:solidFill>
                  <a:schemeClr val="tx1"/>
                </a:solidFill>
                <a:latin typeface="Times New Roman" pitchFamily="18" charset="0"/>
              </a:defRPr>
            </a:lvl5pPr>
            <a:lvl6pPr marL="2514600" indent="-228600" eaLnBrk="0" fontAlgn="base" hangingPunct="0">
              <a:spcBef>
                <a:spcPct val="0"/>
              </a:spcBef>
              <a:spcAft>
                <a:spcPct val="0"/>
              </a:spcAft>
              <a:defRPr sz="1200">
                <a:solidFill>
                  <a:schemeClr val="tx1"/>
                </a:solidFill>
                <a:latin typeface="Times New Roman" pitchFamily="18" charset="0"/>
              </a:defRPr>
            </a:lvl6pPr>
            <a:lvl7pPr marL="2971800" indent="-228600" eaLnBrk="0" fontAlgn="base" hangingPunct="0">
              <a:spcBef>
                <a:spcPct val="0"/>
              </a:spcBef>
              <a:spcAft>
                <a:spcPct val="0"/>
              </a:spcAft>
              <a:defRPr sz="1200">
                <a:solidFill>
                  <a:schemeClr val="tx1"/>
                </a:solidFill>
                <a:latin typeface="Times New Roman" pitchFamily="18" charset="0"/>
              </a:defRPr>
            </a:lvl7pPr>
            <a:lvl8pPr marL="3429000" indent="-228600" eaLnBrk="0" fontAlgn="base" hangingPunct="0">
              <a:spcBef>
                <a:spcPct val="0"/>
              </a:spcBef>
              <a:spcAft>
                <a:spcPct val="0"/>
              </a:spcAft>
              <a:defRPr sz="1200">
                <a:solidFill>
                  <a:schemeClr val="tx1"/>
                </a:solidFill>
                <a:latin typeface="Times New Roman" pitchFamily="18" charset="0"/>
              </a:defRPr>
            </a:lvl8pPr>
            <a:lvl9pPr marL="3886200" indent="-228600" eaLnBrk="0" fontAlgn="base" hangingPunct="0">
              <a:spcBef>
                <a:spcPct val="0"/>
              </a:spcBef>
              <a:spcAft>
                <a:spcPct val="0"/>
              </a:spcAft>
              <a:defRPr sz="1200">
                <a:solidFill>
                  <a:schemeClr val="tx1"/>
                </a:solidFill>
                <a:latin typeface="Times New Roman" pitchFamily="18" charset="0"/>
              </a:defRPr>
            </a:lvl9pPr>
          </a:lstStyle>
          <a:p>
            <a:pPr eaLnBrk="1" fontAlgn="base" hangingPunct="1">
              <a:spcBef>
                <a:spcPct val="50000"/>
              </a:spcBef>
              <a:spcAft>
                <a:spcPct val="0"/>
              </a:spcAft>
            </a:pPr>
            <a:r>
              <a:rPr lang="en-US" sz="1600" b="1">
                <a:solidFill>
                  <a:srgbClr val="000000"/>
                </a:solidFill>
                <a:latin typeface="Arial" pitchFamily="34" charset="0"/>
                <a:cs typeface="Arial" pitchFamily="34" charset="0"/>
              </a:rPr>
              <a:t>Anode</a:t>
            </a:r>
          </a:p>
        </p:txBody>
      </p:sp>
      <p:sp>
        <p:nvSpPr>
          <p:cNvPr id="38923" name="AutoShape 11"/>
          <p:cNvSpPr>
            <a:spLocks noChangeAspect="1" noChangeArrowheads="1"/>
          </p:cNvSpPr>
          <p:nvPr/>
        </p:nvSpPr>
        <p:spPr bwMode="auto">
          <a:xfrm>
            <a:off x="1386840" y="1031303"/>
            <a:ext cx="566738" cy="85725"/>
          </a:xfrm>
          <a:prstGeom prst="rightArrow">
            <a:avLst>
              <a:gd name="adj1" fmla="val 50000"/>
              <a:gd name="adj2" fmla="val 165278"/>
            </a:avLst>
          </a:prstGeom>
          <a:solidFill>
            <a:srgbClr val="666633"/>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sz="1200">
              <a:solidFill>
                <a:srgbClr val="000000"/>
              </a:solidFill>
            </a:endParaRPr>
          </a:p>
        </p:txBody>
      </p:sp>
      <p:sp>
        <p:nvSpPr>
          <p:cNvPr id="38924" name="Text Box 12"/>
          <p:cNvSpPr txBox="1">
            <a:spLocks noChangeAspect="1" noChangeArrowheads="1"/>
          </p:cNvSpPr>
          <p:nvPr/>
        </p:nvSpPr>
        <p:spPr bwMode="auto">
          <a:xfrm>
            <a:off x="1491615" y="861441"/>
            <a:ext cx="60483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96" tIns="45700" rIns="91396" bIns="45700">
            <a:spAutoFit/>
          </a:bodyPr>
          <a:lstStyle>
            <a:lvl1pPr eaLnBrk="0" hangingPunct="0">
              <a:defRPr sz="1200">
                <a:solidFill>
                  <a:schemeClr val="tx1"/>
                </a:solidFill>
                <a:latin typeface="Times New Roman" pitchFamily="18" charset="0"/>
              </a:defRPr>
            </a:lvl1pPr>
            <a:lvl2pPr marL="742950" indent="-285750" eaLnBrk="0" hangingPunct="0">
              <a:defRPr sz="1200">
                <a:solidFill>
                  <a:schemeClr val="tx1"/>
                </a:solidFill>
                <a:latin typeface="Times New Roman" pitchFamily="18" charset="0"/>
              </a:defRPr>
            </a:lvl2pPr>
            <a:lvl3pPr marL="1143000" indent="-228600" eaLnBrk="0" hangingPunct="0">
              <a:defRPr sz="1200">
                <a:solidFill>
                  <a:schemeClr val="tx1"/>
                </a:solidFill>
                <a:latin typeface="Times New Roman" pitchFamily="18" charset="0"/>
              </a:defRPr>
            </a:lvl3pPr>
            <a:lvl4pPr marL="1600200" indent="-228600" eaLnBrk="0" hangingPunct="0">
              <a:defRPr sz="1200">
                <a:solidFill>
                  <a:schemeClr val="tx1"/>
                </a:solidFill>
                <a:latin typeface="Times New Roman" pitchFamily="18" charset="0"/>
              </a:defRPr>
            </a:lvl4pPr>
            <a:lvl5pPr marL="2057400" indent="-228600" eaLnBrk="0" hangingPunct="0">
              <a:defRPr sz="1200">
                <a:solidFill>
                  <a:schemeClr val="tx1"/>
                </a:solidFill>
                <a:latin typeface="Times New Roman" pitchFamily="18" charset="0"/>
              </a:defRPr>
            </a:lvl5pPr>
            <a:lvl6pPr marL="2514600" indent="-228600" eaLnBrk="0" fontAlgn="base" hangingPunct="0">
              <a:spcBef>
                <a:spcPct val="0"/>
              </a:spcBef>
              <a:spcAft>
                <a:spcPct val="0"/>
              </a:spcAft>
              <a:defRPr sz="1200">
                <a:solidFill>
                  <a:schemeClr val="tx1"/>
                </a:solidFill>
                <a:latin typeface="Times New Roman" pitchFamily="18" charset="0"/>
              </a:defRPr>
            </a:lvl6pPr>
            <a:lvl7pPr marL="2971800" indent="-228600" eaLnBrk="0" fontAlgn="base" hangingPunct="0">
              <a:spcBef>
                <a:spcPct val="0"/>
              </a:spcBef>
              <a:spcAft>
                <a:spcPct val="0"/>
              </a:spcAft>
              <a:defRPr sz="1200">
                <a:solidFill>
                  <a:schemeClr val="tx1"/>
                </a:solidFill>
                <a:latin typeface="Times New Roman" pitchFamily="18" charset="0"/>
              </a:defRPr>
            </a:lvl7pPr>
            <a:lvl8pPr marL="3429000" indent="-228600" eaLnBrk="0" fontAlgn="base" hangingPunct="0">
              <a:spcBef>
                <a:spcPct val="0"/>
              </a:spcBef>
              <a:spcAft>
                <a:spcPct val="0"/>
              </a:spcAft>
              <a:defRPr sz="1200">
                <a:solidFill>
                  <a:schemeClr val="tx1"/>
                </a:solidFill>
                <a:latin typeface="Times New Roman" pitchFamily="18" charset="0"/>
              </a:defRPr>
            </a:lvl8pPr>
            <a:lvl9pPr marL="3886200" indent="-228600" eaLnBrk="0" fontAlgn="base" hangingPunct="0">
              <a:spcBef>
                <a:spcPct val="0"/>
              </a:spcBef>
              <a:spcAft>
                <a:spcPct val="0"/>
              </a:spcAft>
              <a:defRPr sz="1200">
                <a:solidFill>
                  <a:schemeClr val="tx1"/>
                </a:solidFill>
                <a:latin typeface="Times New Roman" pitchFamily="18" charset="0"/>
              </a:defRPr>
            </a:lvl9pPr>
          </a:lstStyle>
          <a:p>
            <a:pPr eaLnBrk="1" fontAlgn="base" hangingPunct="1">
              <a:spcBef>
                <a:spcPct val="50000"/>
              </a:spcBef>
              <a:spcAft>
                <a:spcPct val="0"/>
              </a:spcAft>
            </a:pPr>
            <a:r>
              <a:rPr lang="en-US" b="1">
                <a:solidFill>
                  <a:srgbClr val="FFFFCC"/>
                </a:solidFill>
                <a:latin typeface="Arial" pitchFamily="34" charset="0"/>
                <a:cs typeface="Arial" pitchFamily="34" charset="0"/>
              </a:rPr>
              <a:t>e-</a:t>
            </a:r>
          </a:p>
        </p:txBody>
      </p:sp>
      <p:sp>
        <p:nvSpPr>
          <p:cNvPr id="38925" name="Text Box 13"/>
          <p:cNvSpPr txBox="1">
            <a:spLocks noChangeAspect="1" noChangeArrowheads="1"/>
          </p:cNvSpPr>
          <p:nvPr/>
        </p:nvSpPr>
        <p:spPr bwMode="auto">
          <a:xfrm>
            <a:off x="1042353" y="1812353"/>
            <a:ext cx="1255712" cy="6397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Times New Roman" pitchFamily="18" charset="0"/>
              </a:defRPr>
            </a:lvl1pPr>
            <a:lvl2pPr marL="742950" indent="-285750" eaLnBrk="0" hangingPunct="0">
              <a:defRPr sz="1200">
                <a:solidFill>
                  <a:schemeClr val="tx1"/>
                </a:solidFill>
                <a:latin typeface="Times New Roman" pitchFamily="18" charset="0"/>
              </a:defRPr>
            </a:lvl2pPr>
            <a:lvl3pPr marL="1143000" indent="-228600" eaLnBrk="0" hangingPunct="0">
              <a:defRPr sz="1200">
                <a:solidFill>
                  <a:schemeClr val="tx1"/>
                </a:solidFill>
                <a:latin typeface="Times New Roman" pitchFamily="18" charset="0"/>
              </a:defRPr>
            </a:lvl3pPr>
            <a:lvl4pPr marL="1600200" indent="-228600" eaLnBrk="0" hangingPunct="0">
              <a:defRPr sz="1200">
                <a:solidFill>
                  <a:schemeClr val="tx1"/>
                </a:solidFill>
                <a:latin typeface="Times New Roman" pitchFamily="18" charset="0"/>
              </a:defRPr>
            </a:lvl4pPr>
            <a:lvl5pPr marL="2057400" indent="-228600" eaLnBrk="0" hangingPunct="0">
              <a:defRPr sz="1200">
                <a:solidFill>
                  <a:schemeClr val="tx1"/>
                </a:solidFill>
                <a:latin typeface="Times New Roman" pitchFamily="18" charset="0"/>
              </a:defRPr>
            </a:lvl5pPr>
            <a:lvl6pPr marL="2514600" indent="-228600" eaLnBrk="0" fontAlgn="base" hangingPunct="0">
              <a:spcBef>
                <a:spcPct val="0"/>
              </a:spcBef>
              <a:spcAft>
                <a:spcPct val="0"/>
              </a:spcAft>
              <a:defRPr sz="1200">
                <a:solidFill>
                  <a:schemeClr val="tx1"/>
                </a:solidFill>
                <a:latin typeface="Times New Roman" pitchFamily="18" charset="0"/>
              </a:defRPr>
            </a:lvl6pPr>
            <a:lvl7pPr marL="2971800" indent="-228600" eaLnBrk="0" fontAlgn="base" hangingPunct="0">
              <a:spcBef>
                <a:spcPct val="0"/>
              </a:spcBef>
              <a:spcAft>
                <a:spcPct val="0"/>
              </a:spcAft>
              <a:defRPr sz="1200">
                <a:solidFill>
                  <a:schemeClr val="tx1"/>
                </a:solidFill>
                <a:latin typeface="Times New Roman" pitchFamily="18" charset="0"/>
              </a:defRPr>
            </a:lvl7pPr>
            <a:lvl8pPr marL="3429000" indent="-228600" eaLnBrk="0" fontAlgn="base" hangingPunct="0">
              <a:spcBef>
                <a:spcPct val="0"/>
              </a:spcBef>
              <a:spcAft>
                <a:spcPct val="0"/>
              </a:spcAft>
              <a:defRPr sz="1200">
                <a:solidFill>
                  <a:schemeClr val="tx1"/>
                </a:solidFill>
                <a:latin typeface="Times New Roman" pitchFamily="18" charset="0"/>
              </a:defRPr>
            </a:lvl8pPr>
            <a:lvl9pPr marL="3886200" indent="-228600" eaLnBrk="0" fontAlgn="base" hangingPunct="0">
              <a:spcBef>
                <a:spcPct val="0"/>
              </a:spcBef>
              <a:spcAft>
                <a:spcPct val="0"/>
              </a:spcAft>
              <a:defRPr sz="1200">
                <a:solidFill>
                  <a:schemeClr val="tx1"/>
                </a:solidFill>
                <a:latin typeface="Times New Roman" pitchFamily="18" charset="0"/>
              </a:defRPr>
            </a:lvl9pPr>
          </a:lstStyle>
          <a:p>
            <a:pPr algn="ctr" eaLnBrk="1" fontAlgn="base" hangingPunct="1">
              <a:spcBef>
                <a:spcPct val="50000"/>
              </a:spcBef>
              <a:spcAft>
                <a:spcPct val="0"/>
              </a:spcAft>
            </a:pPr>
            <a:r>
              <a:rPr lang="en-US" b="1">
                <a:solidFill>
                  <a:srgbClr val="000000"/>
                </a:solidFill>
                <a:latin typeface="Arial" pitchFamily="34" charset="0"/>
                <a:cs typeface="Arial" pitchFamily="34" charset="0"/>
              </a:rPr>
              <a:t>Anion exchange</a:t>
            </a:r>
            <a:r>
              <a:rPr lang="en-US" b="1">
                <a:solidFill>
                  <a:srgbClr val="FFFFCC"/>
                </a:solidFill>
                <a:latin typeface="Arial" pitchFamily="34" charset="0"/>
                <a:cs typeface="Arial" pitchFamily="34" charset="0"/>
              </a:rPr>
              <a:t> </a:t>
            </a:r>
            <a:r>
              <a:rPr lang="en-US" b="1">
                <a:solidFill>
                  <a:srgbClr val="000000"/>
                </a:solidFill>
                <a:latin typeface="Arial" pitchFamily="34" charset="0"/>
                <a:cs typeface="Arial" pitchFamily="34" charset="0"/>
              </a:rPr>
              <a:t>membrane</a:t>
            </a:r>
          </a:p>
        </p:txBody>
      </p:sp>
      <p:sp>
        <p:nvSpPr>
          <p:cNvPr id="38926" name="Line 14"/>
          <p:cNvSpPr>
            <a:spLocks noChangeShapeType="1"/>
          </p:cNvSpPr>
          <p:nvPr/>
        </p:nvSpPr>
        <p:spPr bwMode="auto">
          <a:xfrm flipV="1">
            <a:off x="1115568" y="1117600"/>
            <a:ext cx="3405632" cy="628904"/>
          </a:xfrm>
          <a:prstGeom prst="line">
            <a:avLst/>
          </a:prstGeom>
          <a:noFill/>
          <a:ln w="381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8927" name="Line 15"/>
          <p:cNvSpPr>
            <a:spLocks noChangeShapeType="1"/>
          </p:cNvSpPr>
          <p:nvPr/>
        </p:nvSpPr>
        <p:spPr bwMode="auto">
          <a:xfrm>
            <a:off x="1100328" y="2621597"/>
            <a:ext cx="3453384" cy="1392619"/>
          </a:xfrm>
          <a:prstGeom prst="line">
            <a:avLst/>
          </a:prstGeom>
          <a:noFill/>
          <a:ln w="381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8928" name="Line 16"/>
          <p:cNvSpPr>
            <a:spLocks noChangeShapeType="1"/>
          </p:cNvSpPr>
          <p:nvPr/>
        </p:nvSpPr>
        <p:spPr bwMode="auto">
          <a:xfrm>
            <a:off x="1110234" y="1707197"/>
            <a:ext cx="0" cy="91440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8929" name="AutoShape 17"/>
          <p:cNvSpPr>
            <a:spLocks noChangeArrowheads="1"/>
          </p:cNvSpPr>
          <p:nvPr/>
        </p:nvSpPr>
        <p:spPr bwMode="auto">
          <a:xfrm>
            <a:off x="7772400" y="2425700"/>
            <a:ext cx="1066800" cy="304800"/>
          </a:xfrm>
          <a:prstGeom prst="leftArrow">
            <a:avLst>
              <a:gd name="adj1" fmla="val 50000"/>
              <a:gd name="adj2" fmla="val 87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38931" name="Text Box 64"/>
          <p:cNvSpPr txBox="1">
            <a:spLocks noChangeArrowheads="1"/>
          </p:cNvSpPr>
          <p:nvPr/>
        </p:nvSpPr>
        <p:spPr bwMode="auto">
          <a:xfrm rot="-149373">
            <a:off x="8458200" y="26543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Times New Roman" pitchFamily="18" charset="0"/>
              </a:defRPr>
            </a:lvl1pPr>
            <a:lvl2pPr marL="742950" indent="-285750" eaLnBrk="0" hangingPunct="0">
              <a:defRPr sz="1200">
                <a:solidFill>
                  <a:schemeClr val="tx1"/>
                </a:solidFill>
                <a:latin typeface="Times New Roman" pitchFamily="18" charset="0"/>
              </a:defRPr>
            </a:lvl2pPr>
            <a:lvl3pPr marL="1143000" indent="-228600" eaLnBrk="0" hangingPunct="0">
              <a:defRPr sz="1200">
                <a:solidFill>
                  <a:schemeClr val="tx1"/>
                </a:solidFill>
                <a:latin typeface="Times New Roman" pitchFamily="18" charset="0"/>
              </a:defRPr>
            </a:lvl3pPr>
            <a:lvl4pPr marL="1600200" indent="-228600" eaLnBrk="0" hangingPunct="0">
              <a:defRPr sz="1200">
                <a:solidFill>
                  <a:schemeClr val="tx1"/>
                </a:solidFill>
                <a:latin typeface="Times New Roman" pitchFamily="18" charset="0"/>
              </a:defRPr>
            </a:lvl4pPr>
            <a:lvl5pPr marL="2057400" indent="-228600" eaLnBrk="0" hangingPunct="0">
              <a:defRPr sz="1200">
                <a:solidFill>
                  <a:schemeClr val="tx1"/>
                </a:solidFill>
                <a:latin typeface="Times New Roman" pitchFamily="18" charset="0"/>
              </a:defRPr>
            </a:lvl5pPr>
            <a:lvl6pPr marL="2514600" indent="-228600" eaLnBrk="0" fontAlgn="base" hangingPunct="0">
              <a:spcBef>
                <a:spcPct val="0"/>
              </a:spcBef>
              <a:spcAft>
                <a:spcPct val="0"/>
              </a:spcAft>
              <a:defRPr sz="1200">
                <a:solidFill>
                  <a:schemeClr val="tx1"/>
                </a:solidFill>
                <a:latin typeface="Times New Roman" pitchFamily="18" charset="0"/>
              </a:defRPr>
            </a:lvl6pPr>
            <a:lvl7pPr marL="2971800" indent="-228600" eaLnBrk="0" fontAlgn="base" hangingPunct="0">
              <a:spcBef>
                <a:spcPct val="0"/>
              </a:spcBef>
              <a:spcAft>
                <a:spcPct val="0"/>
              </a:spcAft>
              <a:defRPr sz="1200">
                <a:solidFill>
                  <a:schemeClr val="tx1"/>
                </a:solidFill>
                <a:latin typeface="Times New Roman" pitchFamily="18" charset="0"/>
              </a:defRPr>
            </a:lvl7pPr>
            <a:lvl8pPr marL="3429000" indent="-228600" eaLnBrk="0" fontAlgn="base" hangingPunct="0">
              <a:spcBef>
                <a:spcPct val="0"/>
              </a:spcBef>
              <a:spcAft>
                <a:spcPct val="0"/>
              </a:spcAft>
              <a:defRPr sz="1200">
                <a:solidFill>
                  <a:schemeClr val="tx1"/>
                </a:solidFill>
                <a:latin typeface="Times New Roman" pitchFamily="18" charset="0"/>
              </a:defRPr>
            </a:lvl8pPr>
            <a:lvl9pPr marL="3886200" indent="-228600" eaLnBrk="0" fontAlgn="base" hangingPunct="0">
              <a:spcBef>
                <a:spcPct val="0"/>
              </a:spcBef>
              <a:spcAft>
                <a:spcPct val="0"/>
              </a:spcAft>
              <a:defRPr sz="1200">
                <a:solidFill>
                  <a:schemeClr val="tx1"/>
                </a:solidFill>
                <a:latin typeface="Times New Roman" pitchFamily="18" charset="0"/>
              </a:defRPr>
            </a:lvl9pPr>
          </a:lstStyle>
          <a:p>
            <a:pPr fontAlgn="base">
              <a:spcBef>
                <a:spcPct val="50000"/>
              </a:spcBef>
              <a:spcAft>
                <a:spcPct val="0"/>
              </a:spcAft>
            </a:pPr>
            <a:r>
              <a:rPr lang="en-US" sz="1800">
                <a:solidFill>
                  <a:srgbClr val="FFFFFF"/>
                </a:solidFill>
                <a:latin typeface="Arial" pitchFamily="34" charset="0"/>
              </a:rPr>
              <a:t>OH</a:t>
            </a:r>
            <a:r>
              <a:rPr lang="en-US" sz="1800" baseline="30000">
                <a:solidFill>
                  <a:srgbClr val="FFFFFF"/>
                </a:solidFill>
                <a:latin typeface="Arial" pitchFamily="34" charset="0"/>
              </a:rPr>
              <a:t>-</a:t>
            </a:r>
          </a:p>
        </p:txBody>
      </p:sp>
      <p:sp>
        <p:nvSpPr>
          <p:cNvPr id="38932" name="AutoShape 65"/>
          <p:cNvSpPr>
            <a:spLocks noChangeArrowheads="1"/>
          </p:cNvSpPr>
          <p:nvPr/>
        </p:nvSpPr>
        <p:spPr bwMode="auto">
          <a:xfrm>
            <a:off x="3657600" y="2044700"/>
            <a:ext cx="1143000" cy="304800"/>
          </a:xfrm>
          <a:prstGeom prst="rightArrow">
            <a:avLst>
              <a:gd name="adj1" fmla="val 50000"/>
              <a:gd name="adj2" fmla="val 9375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38933" name="Text Box 66"/>
          <p:cNvSpPr txBox="1">
            <a:spLocks noChangeArrowheads="1"/>
          </p:cNvSpPr>
          <p:nvPr/>
        </p:nvSpPr>
        <p:spPr bwMode="auto">
          <a:xfrm>
            <a:off x="3956050" y="5360988"/>
            <a:ext cx="502602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Times New Roman" pitchFamily="18" charset="0"/>
              </a:defRPr>
            </a:lvl1pPr>
            <a:lvl2pPr marL="742950" indent="-285750" eaLnBrk="0" hangingPunct="0">
              <a:defRPr sz="1200">
                <a:solidFill>
                  <a:schemeClr val="tx1"/>
                </a:solidFill>
                <a:latin typeface="Times New Roman" pitchFamily="18" charset="0"/>
              </a:defRPr>
            </a:lvl2pPr>
            <a:lvl3pPr marL="1143000" indent="-228600" eaLnBrk="0" hangingPunct="0">
              <a:defRPr sz="1200">
                <a:solidFill>
                  <a:schemeClr val="tx1"/>
                </a:solidFill>
                <a:latin typeface="Times New Roman" pitchFamily="18" charset="0"/>
              </a:defRPr>
            </a:lvl3pPr>
            <a:lvl4pPr marL="1600200" indent="-228600" eaLnBrk="0" hangingPunct="0">
              <a:defRPr sz="1200">
                <a:solidFill>
                  <a:schemeClr val="tx1"/>
                </a:solidFill>
                <a:latin typeface="Times New Roman" pitchFamily="18" charset="0"/>
              </a:defRPr>
            </a:lvl4pPr>
            <a:lvl5pPr marL="2057400" indent="-228600" eaLnBrk="0" hangingPunct="0">
              <a:defRPr sz="1200">
                <a:solidFill>
                  <a:schemeClr val="tx1"/>
                </a:solidFill>
                <a:latin typeface="Times New Roman" pitchFamily="18" charset="0"/>
              </a:defRPr>
            </a:lvl5pPr>
            <a:lvl6pPr marL="2514600" indent="-228600" eaLnBrk="0" fontAlgn="base" hangingPunct="0">
              <a:spcBef>
                <a:spcPct val="0"/>
              </a:spcBef>
              <a:spcAft>
                <a:spcPct val="0"/>
              </a:spcAft>
              <a:defRPr sz="1200">
                <a:solidFill>
                  <a:schemeClr val="tx1"/>
                </a:solidFill>
                <a:latin typeface="Times New Roman" pitchFamily="18" charset="0"/>
              </a:defRPr>
            </a:lvl6pPr>
            <a:lvl7pPr marL="2971800" indent="-228600" eaLnBrk="0" fontAlgn="base" hangingPunct="0">
              <a:spcBef>
                <a:spcPct val="0"/>
              </a:spcBef>
              <a:spcAft>
                <a:spcPct val="0"/>
              </a:spcAft>
              <a:defRPr sz="1200">
                <a:solidFill>
                  <a:schemeClr val="tx1"/>
                </a:solidFill>
                <a:latin typeface="Times New Roman" pitchFamily="18" charset="0"/>
              </a:defRPr>
            </a:lvl7pPr>
            <a:lvl8pPr marL="3429000" indent="-228600" eaLnBrk="0" fontAlgn="base" hangingPunct="0">
              <a:spcBef>
                <a:spcPct val="0"/>
              </a:spcBef>
              <a:spcAft>
                <a:spcPct val="0"/>
              </a:spcAft>
              <a:defRPr sz="1200">
                <a:solidFill>
                  <a:schemeClr val="tx1"/>
                </a:solidFill>
                <a:latin typeface="Times New Roman" pitchFamily="18" charset="0"/>
              </a:defRPr>
            </a:lvl8pPr>
            <a:lvl9pPr marL="3886200" indent="-228600" eaLnBrk="0" fontAlgn="base" hangingPunct="0">
              <a:spcBef>
                <a:spcPct val="0"/>
              </a:spcBef>
              <a:spcAft>
                <a:spcPct val="0"/>
              </a:spcAft>
              <a:defRPr sz="1200">
                <a:solidFill>
                  <a:schemeClr val="tx1"/>
                </a:solidFill>
                <a:latin typeface="Times New Roman" pitchFamily="18" charset="0"/>
              </a:defRPr>
            </a:lvl9pPr>
          </a:lstStyle>
          <a:p>
            <a:pPr fontAlgn="base">
              <a:spcBef>
                <a:spcPct val="0"/>
              </a:spcBef>
              <a:spcAft>
                <a:spcPct val="0"/>
              </a:spcAft>
            </a:pPr>
            <a:r>
              <a:rPr lang="en-US" sz="2400" b="1" i="1" u="sng">
                <a:solidFill>
                  <a:srgbClr val="FFFF00"/>
                </a:solidFill>
              </a:rPr>
              <a:t>Electrocatalytic energetics affected by:</a:t>
            </a:r>
          </a:p>
          <a:p>
            <a:pPr fontAlgn="base">
              <a:spcBef>
                <a:spcPct val="0"/>
              </a:spcBef>
              <a:spcAft>
                <a:spcPct val="0"/>
              </a:spcAft>
            </a:pPr>
            <a:r>
              <a:rPr lang="en-US" sz="2400" b="1" i="1">
                <a:solidFill>
                  <a:srgbClr val="FFFFFF"/>
                </a:solidFill>
              </a:rPr>
              <a:t>Electrolyte Structure (Solvation)</a:t>
            </a:r>
          </a:p>
          <a:p>
            <a:pPr fontAlgn="base">
              <a:spcBef>
                <a:spcPct val="0"/>
              </a:spcBef>
              <a:spcAft>
                <a:spcPct val="0"/>
              </a:spcAft>
            </a:pPr>
            <a:r>
              <a:rPr lang="en-US" sz="2400" b="1" i="1">
                <a:solidFill>
                  <a:srgbClr val="FFFFFF"/>
                </a:solidFill>
              </a:rPr>
              <a:t>Electrode potential and electric field</a:t>
            </a:r>
          </a:p>
          <a:p>
            <a:pPr fontAlgn="base">
              <a:spcBef>
                <a:spcPct val="0"/>
              </a:spcBef>
              <a:spcAft>
                <a:spcPct val="0"/>
              </a:spcAft>
            </a:pPr>
            <a:r>
              <a:rPr lang="en-US" sz="2400" b="1" i="1">
                <a:solidFill>
                  <a:srgbClr val="FFFFFF"/>
                </a:solidFill>
              </a:rPr>
              <a:t>Electron and ion reactant energies</a:t>
            </a:r>
          </a:p>
        </p:txBody>
      </p:sp>
      <p:sp>
        <p:nvSpPr>
          <p:cNvPr id="67" name="Text Box 3"/>
          <p:cNvSpPr txBox="1">
            <a:spLocks noChangeArrowheads="1"/>
          </p:cNvSpPr>
          <p:nvPr/>
        </p:nvSpPr>
        <p:spPr bwMode="auto">
          <a:xfrm>
            <a:off x="70740" y="3536474"/>
            <a:ext cx="1377300" cy="646331"/>
          </a:xfrm>
          <a:prstGeom prst="rect">
            <a:avLst/>
          </a:prstGeom>
          <a:noFill/>
          <a:ln w="9525">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Times New Roman" pitchFamily="18" charset="0"/>
              </a:defRPr>
            </a:lvl1pPr>
            <a:lvl2pPr marL="742950" indent="-285750" eaLnBrk="0" hangingPunct="0">
              <a:defRPr sz="1200">
                <a:solidFill>
                  <a:schemeClr val="tx1"/>
                </a:solidFill>
                <a:latin typeface="Times New Roman" pitchFamily="18" charset="0"/>
              </a:defRPr>
            </a:lvl2pPr>
            <a:lvl3pPr marL="1143000" indent="-228600" eaLnBrk="0" hangingPunct="0">
              <a:defRPr sz="1200">
                <a:solidFill>
                  <a:schemeClr val="tx1"/>
                </a:solidFill>
                <a:latin typeface="Times New Roman" pitchFamily="18" charset="0"/>
              </a:defRPr>
            </a:lvl3pPr>
            <a:lvl4pPr marL="1600200" indent="-228600" eaLnBrk="0" hangingPunct="0">
              <a:defRPr sz="1200">
                <a:solidFill>
                  <a:schemeClr val="tx1"/>
                </a:solidFill>
                <a:latin typeface="Times New Roman" pitchFamily="18" charset="0"/>
              </a:defRPr>
            </a:lvl4pPr>
            <a:lvl5pPr marL="2057400" indent="-228600" eaLnBrk="0" hangingPunct="0">
              <a:defRPr sz="1200">
                <a:solidFill>
                  <a:schemeClr val="tx1"/>
                </a:solidFill>
                <a:latin typeface="Times New Roman" pitchFamily="18" charset="0"/>
              </a:defRPr>
            </a:lvl5pPr>
            <a:lvl6pPr marL="2514600" indent="-228600" eaLnBrk="0" fontAlgn="base" hangingPunct="0">
              <a:spcBef>
                <a:spcPct val="0"/>
              </a:spcBef>
              <a:spcAft>
                <a:spcPct val="0"/>
              </a:spcAft>
              <a:defRPr sz="1200">
                <a:solidFill>
                  <a:schemeClr val="tx1"/>
                </a:solidFill>
                <a:latin typeface="Times New Roman" pitchFamily="18" charset="0"/>
              </a:defRPr>
            </a:lvl6pPr>
            <a:lvl7pPr marL="2971800" indent="-228600" eaLnBrk="0" fontAlgn="base" hangingPunct="0">
              <a:spcBef>
                <a:spcPct val="0"/>
              </a:spcBef>
              <a:spcAft>
                <a:spcPct val="0"/>
              </a:spcAft>
              <a:defRPr sz="1200">
                <a:solidFill>
                  <a:schemeClr val="tx1"/>
                </a:solidFill>
                <a:latin typeface="Times New Roman" pitchFamily="18" charset="0"/>
              </a:defRPr>
            </a:lvl7pPr>
            <a:lvl8pPr marL="3429000" indent="-228600" eaLnBrk="0" fontAlgn="base" hangingPunct="0">
              <a:spcBef>
                <a:spcPct val="0"/>
              </a:spcBef>
              <a:spcAft>
                <a:spcPct val="0"/>
              </a:spcAft>
              <a:defRPr sz="1200">
                <a:solidFill>
                  <a:schemeClr val="tx1"/>
                </a:solidFill>
                <a:latin typeface="Times New Roman" pitchFamily="18" charset="0"/>
              </a:defRPr>
            </a:lvl8pPr>
            <a:lvl9pPr marL="3886200" indent="-228600" eaLnBrk="0" fontAlgn="base" hangingPunct="0">
              <a:spcBef>
                <a:spcPct val="0"/>
              </a:spcBef>
              <a:spcAft>
                <a:spcPct val="0"/>
              </a:spcAft>
              <a:defRPr sz="1200">
                <a:solidFill>
                  <a:schemeClr val="tx1"/>
                </a:solidFill>
                <a:latin typeface="Times New Roman" pitchFamily="18" charset="0"/>
              </a:defRPr>
            </a:lvl9pPr>
          </a:lstStyle>
          <a:p>
            <a:pPr fontAlgn="base">
              <a:spcBef>
                <a:spcPct val="0"/>
              </a:spcBef>
              <a:spcAft>
                <a:spcPct val="0"/>
              </a:spcAft>
            </a:pPr>
            <a:r>
              <a:rPr lang="en-US" sz="1800">
                <a:solidFill>
                  <a:srgbClr val="FFFFFF"/>
                </a:solidFill>
              </a:rPr>
              <a:t>Composition</a:t>
            </a:r>
          </a:p>
          <a:p>
            <a:pPr fontAlgn="base">
              <a:spcBef>
                <a:spcPct val="0"/>
              </a:spcBef>
              <a:spcAft>
                <a:spcPct val="0"/>
              </a:spcAft>
            </a:pPr>
            <a:r>
              <a:rPr lang="en-US" sz="1800">
                <a:solidFill>
                  <a:srgbClr val="FFFFFF"/>
                </a:solidFill>
              </a:rPr>
              <a:t>Structure</a:t>
            </a:r>
          </a:p>
        </p:txBody>
      </p:sp>
      <p:sp>
        <p:nvSpPr>
          <p:cNvPr id="68" name="Text Box 15"/>
          <p:cNvSpPr txBox="1">
            <a:spLocks noChangeArrowheads="1"/>
          </p:cNvSpPr>
          <p:nvPr/>
        </p:nvSpPr>
        <p:spPr bwMode="auto">
          <a:xfrm>
            <a:off x="1094677" y="4384262"/>
            <a:ext cx="1191323" cy="923330"/>
          </a:xfrm>
          <a:prstGeom prst="rect">
            <a:avLst/>
          </a:prstGeom>
          <a:noFill/>
          <a:ln w="9525">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Times New Roman" pitchFamily="18" charset="0"/>
              </a:defRPr>
            </a:lvl1pPr>
            <a:lvl2pPr marL="742950" indent="-285750" eaLnBrk="0" hangingPunct="0">
              <a:defRPr sz="1200">
                <a:solidFill>
                  <a:schemeClr val="tx1"/>
                </a:solidFill>
                <a:latin typeface="Times New Roman" pitchFamily="18" charset="0"/>
              </a:defRPr>
            </a:lvl2pPr>
            <a:lvl3pPr marL="1143000" indent="-228600" eaLnBrk="0" hangingPunct="0">
              <a:defRPr sz="1200">
                <a:solidFill>
                  <a:schemeClr val="tx1"/>
                </a:solidFill>
                <a:latin typeface="Times New Roman" pitchFamily="18" charset="0"/>
              </a:defRPr>
            </a:lvl3pPr>
            <a:lvl4pPr marL="1600200" indent="-228600" eaLnBrk="0" hangingPunct="0">
              <a:defRPr sz="1200">
                <a:solidFill>
                  <a:schemeClr val="tx1"/>
                </a:solidFill>
                <a:latin typeface="Times New Roman" pitchFamily="18" charset="0"/>
              </a:defRPr>
            </a:lvl4pPr>
            <a:lvl5pPr marL="2057400" indent="-228600" eaLnBrk="0" hangingPunct="0">
              <a:defRPr sz="1200">
                <a:solidFill>
                  <a:schemeClr val="tx1"/>
                </a:solidFill>
                <a:latin typeface="Times New Roman" pitchFamily="18" charset="0"/>
              </a:defRPr>
            </a:lvl5pPr>
            <a:lvl6pPr marL="2514600" indent="-228600" eaLnBrk="0" fontAlgn="base" hangingPunct="0">
              <a:spcBef>
                <a:spcPct val="0"/>
              </a:spcBef>
              <a:spcAft>
                <a:spcPct val="0"/>
              </a:spcAft>
              <a:defRPr sz="1200">
                <a:solidFill>
                  <a:schemeClr val="tx1"/>
                </a:solidFill>
                <a:latin typeface="Times New Roman" pitchFamily="18" charset="0"/>
              </a:defRPr>
            </a:lvl6pPr>
            <a:lvl7pPr marL="2971800" indent="-228600" eaLnBrk="0" fontAlgn="base" hangingPunct="0">
              <a:spcBef>
                <a:spcPct val="0"/>
              </a:spcBef>
              <a:spcAft>
                <a:spcPct val="0"/>
              </a:spcAft>
              <a:defRPr sz="1200">
                <a:solidFill>
                  <a:schemeClr val="tx1"/>
                </a:solidFill>
                <a:latin typeface="Times New Roman" pitchFamily="18" charset="0"/>
              </a:defRPr>
            </a:lvl7pPr>
            <a:lvl8pPr marL="3429000" indent="-228600" eaLnBrk="0" fontAlgn="base" hangingPunct="0">
              <a:spcBef>
                <a:spcPct val="0"/>
              </a:spcBef>
              <a:spcAft>
                <a:spcPct val="0"/>
              </a:spcAft>
              <a:defRPr sz="1200">
                <a:solidFill>
                  <a:schemeClr val="tx1"/>
                </a:solidFill>
                <a:latin typeface="Times New Roman" pitchFamily="18" charset="0"/>
              </a:defRPr>
            </a:lvl8pPr>
            <a:lvl9pPr marL="3886200" indent="-228600" eaLnBrk="0" fontAlgn="base" hangingPunct="0">
              <a:spcBef>
                <a:spcPct val="0"/>
              </a:spcBef>
              <a:spcAft>
                <a:spcPct val="0"/>
              </a:spcAft>
              <a:defRPr sz="1200">
                <a:solidFill>
                  <a:schemeClr val="tx1"/>
                </a:solidFill>
                <a:latin typeface="Times New Roman" pitchFamily="18" charset="0"/>
              </a:defRPr>
            </a:lvl9pPr>
          </a:lstStyle>
          <a:p>
            <a:pPr fontAlgn="base">
              <a:spcBef>
                <a:spcPct val="0"/>
              </a:spcBef>
              <a:spcAft>
                <a:spcPct val="0"/>
              </a:spcAft>
            </a:pPr>
            <a:r>
              <a:rPr lang="en-US" sz="1800">
                <a:solidFill>
                  <a:srgbClr val="FFFFFF"/>
                </a:solidFill>
              </a:rPr>
              <a:t>Activity</a:t>
            </a:r>
          </a:p>
          <a:p>
            <a:pPr fontAlgn="base">
              <a:spcBef>
                <a:spcPct val="0"/>
              </a:spcBef>
              <a:spcAft>
                <a:spcPct val="0"/>
              </a:spcAft>
            </a:pPr>
            <a:r>
              <a:rPr lang="en-US" sz="1800">
                <a:solidFill>
                  <a:srgbClr val="FFFFFF"/>
                </a:solidFill>
              </a:rPr>
              <a:t>Selectivity</a:t>
            </a:r>
          </a:p>
          <a:p>
            <a:pPr fontAlgn="base">
              <a:spcBef>
                <a:spcPct val="0"/>
              </a:spcBef>
              <a:spcAft>
                <a:spcPct val="0"/>
              </a:spcAft>
            </a:pPr>
            <a:r>
              <a:rPr lang="en-US" sz="1800">
                <a:solidFill>
                  <a:srgbClr val="FFFFFF"/>
                </a:solidFill>
              </a:rPr>
              <a:t>Stability</a:t>
            </a:r>
          </a:p>
        </p:txBody>
      </p:sp>
      <p:sp>
        <p:nvSpPr>
          <p:cNvPr id="69" name="Text Box 16"/>
          <p:cNvSpPr txBox="1">
            <a:spLocks noChangeArrowheads="1"/>
          </p:cNvSpPr>
          <p:nvPr/>
        </p:nvSpPr>
        <p:spPr bwMode="auto">
          <a:xfrm>
            <a:off x="1967866" y="3639090"/>
            <a:ext cx="1146175" cy="369332"/>
          </a:xfrm>
          <a:prstGeom prst="rect">
            <a:avLst/>
          </a:prstGeom>
          <a:noFill/>
          <a:ln w="9525">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Times New Roman" pitchFamily="18" charset="0"/>
              </a:defRPr>
            </a:lvl1pPr>
            <a:lvl2pPr marL="742950" indent="-285750" eaLnBrk="0" hangingPunct="0">
              <a:defRPr sz="1200">
                <a:solidFill>
                  <a:schemeClr val="tx1"/>
                </a:solidFill>
                <a:latin typeface="Times New Roman" pitchFamily="18" charset="0"/>
              </a:defRPr>
            </a:lvl2pPr>
            <a:lvl3pPr marL="1143000" indent="-228600" eaLnBrk="0" hangingPunct="0">
              <a:defRPr sz="1200">
                <a:solidFill>
                  <a:schemeClr val="tx1"/>
                </a:solidFill>
                <a:latin typeface="Times New Roman" pitchFamily="18" charset="0"/>
              </a:defRPr>
            </a:lvl3pPr>
            <a:lvl4pPr marL="1600200" indent="-228600" eaLnBrk="0" hangingPunct="0">
              <a:defRPr sz="1200">
                <a:solidFill>
                  <a:schemeClr val="tx1"/>
                </a:solidFill>
                <a:latin typeface="Times New Roman" pitchFamily="18" charset="0"/>
              </a:defRPr>
            </a:lvl4pPr>
            <a:lvl5pPr marL="2057400" indent="-228600" eaLnBrk="0" hangingPunct="0">
              <a:defRPr sz="1200">
                <a:solidFill>
                  <a:schemeClr val="tx1"/>
                </a:solidFill>
                <a:latin typeface="Times New Roman" pitchFamily="18" charset="0"/>
              </a:defRPr>
            </a:lvl5pPr>
            <a:lvl6pPr marL="2514600" indent="-228600" eaLnBrk="0" fontAlgn="base" hangingPunct="0">
              <a:spcBef>
                <a:spcPct val="0"/>
              </a:spcBef>
              <a:spcAft>
                <a:spcPct val="0"/>
              </a:spcAft>
              <a:defRPr sz="1200">
                <a:solidFill>
                  <a:schemeClr val="tx1"/>
                </a:solidFill>
                <a:latin typeface="Times New Roman" pitchFamily="18" charset="0"/>
              </a:defRPr>
            </a:lvl6pPr>
            <a:lvl7pPr marL="2971800" indent="-228600" eaLnBrk="0" fontAlgn="base" hangingPunct="0">
              <a:spcBef>
                <a:spcPct val="0"/>
              </a:spcBef>
              <a:spcAft>
                <a:spcPct val="0"/>
              </a:spcAft>
              <a:defRPr sz="1200">
                <a:solidFill>
                  <a:schemeClr val="tx1"/>
                </a:solidFill>
                <a:latin typeface="Times New Roman" pitchFamily="18" charset="0"/>
              </a:defRPr>
            </a:lvl7pPr>
            <a:lvl8pPr marL="3429000" indent="-228600" eaLnBrk="0" fontAlgn="base" hangingPunct="0">
              <a:spcBef>
                <a:spcPct val="0"/>
              </a:spcBef>
              <a:spcAft>
                <a:spcPct val="0"/>
              </a:spcAft>
              <a:defRPr sz="1200">
                <a:solidFill>
                  <a:schemeClr val="tx1"/>
                </a:solidFill>
                <a:latin typeface="Times New Roman" pitchFamily="18" charset="0"/>
              </a:defRPr>
            </a:lvl8pPr>
            <a:lvl9pPr marL="3886200" indent="-228600" eaLnBrk="0" fontAlgn="base" hangingPunct="0">
              <a:spcBef>
                <a:spcPct val="0"/>
              </a:spcBef>
              <a:spcAft>
                <a:spcPct val="0"/>
              </a:spcAft>
              <a:defRPr sz="1200">
                <a:solidFill>
                  <a:schemeClr val="tx1"/>
                </a:solidFill>
                <a:latin typeface="Times New Roman" pitchFamily="18" charset="0"/>
              </a:defRPr>
            </a:lvl9pPr>
          </a:lstStyle>
          <a:p>
            <a:pPr fontAlgn="base">
              <a:spcBef>
                <a:spcPct val="0"/>
              </a:spcBef>
              <a:spcAft>
                <a:spcPct val="0"/>
              </a:spcAft>
            </a:pPr>
            <a:r>
              <a:rPr lang="en-US" sz="1800" i="1">
                <a:solidFill>
                  <a:srgbClr val="FFFFFF"/>
                </a:solidFill>
              </a:rPr>
              <a:t>T,C,U</a:t>
            </a:r>
          </a:p>
        </p:txBody>
      </p:sp>
      <p:sp>
        <p:nvSpPr>
          <p:cNvPr id="70" name="Text Box 17"/>
          <p:cNvSpPr txBox="1">
            <a:spLocks noChangeArrowheads="1"/>
          </p:cNvSpPr>
          <p:nvPr/>
        </p:nvSpPr>
        <p:spPr bwMode="auto">
          <a:xfrm>
            <a:off x="712788" y="5847493"/>
            <a:ext cx="1986441" cy="923330"/>
          </a:xfrm>
          <a:prstGeom prst="rect">
            <a:avLst/>
          </a:prstGeom>
          <a:noFill/>
          <a:ln w="9525">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Times New Roman" pitchFamily="18" charset="0"/>
              </a:defRPr>
            </a:lvl1pPr>
            <a:lvl2pPr marL="742950" indent="-285750" eaLnBrk="0" hangingPunct="0">
              <a:defRPr sz="1200">
                <a:solidFill>
                  <a:schemeClr val="tx1"/>
                </a:solidFill>
                <a:latin typeface="Times New Roman" pitchFamily="18" charset="0"/>
              </a:defRPr>
            </a:lvl2pPr>
            <a:lvl3pPr marL="1143000" indent="-228600" eaLnBrk="0" hangingPunct="0">
              <a:defRPr sz="1200">
                <a:solidFill>
                  <a:schemeClr val="tx1"/>
                </a:solidFill>
                <a:latin typeface="Times New Roman" pitchFamily="18" charset="0"/>
              </a:defRPr>
            </a:lvl3pPr>
            <a:lvl4pPr marL="1600200" indent="-228600" eaLnBrk="0" hangingPunct="0">
              <a:defRPr sz="1200">
                <a:solidFill>
                  <a:schemeClr val="tx1"/>
                </a:solidFill>
                <a:latin typeface="Times New Roman" pitchFamily="18" charset="0"/>
              </a:defRPr>
            </a:lvl4pPr>
            <a:lvl5pPr marL="2057400" indent="-228600" eaLnBrk="0" hangingPunct="0">
              <a:defRPr sz="1200">
                <a:solidFill>
                  <a:schemeClr val="tx1"/>
                </a:solidFill>
                <a:latin typeface="Times New Roman" pitchFamily="18" charset="0"/>
              </a:defRPr>
            </a:lvl5pPr>
            <a:lvl6pPr marL="2514600" indent="-228600" eaLnBrk="0" fontAlgn="base" hangingPunct="0">
              <a:spcBef>
                <a:spcPct val="0"/>
              </a:spcBef>
              <a:spcAft>
                <a:spcPct val="0"/>
              </a:spcAft>
              <a:defRPr sz="1200">
                <a:solidFill>
                  <a:schemeClr val="tx1"/>
                </a:solidFill>
                <a:latin typeface="Times New Roman" pitchFamily="18" charset="0"/>
              </a:defRPr>
            </a:lvl6pPr>
            <a:lvl7pPr marL="2971800" indent="-228600" eaLnBrk="0" fontAlgn="base" hangingPunct="0">
              <a:spcBef>
                <a:spcPct val="0"/>
              </a:spcBef>
              <a:spcAft>
                <a:spcPct val="0"/>
              </a:spcAft>
              <a:defRPr sz="1200">
                <a:solidFill>
                  <a:schemeClr val="tx1"/>
                </a:solidFill>
                <a:latin typeface="Times New Roman" pitchFamily="18" charset="0"/>
              </a:defRPr>
            </a:lvl7pPr>
            <a:lvl8pPr marL="3429000" indent="-228600" eaLnBrk="0" fontAlgn="base" hangingPunct="0">
              <a:spcBef>
                <a:spcPct val="0"/>
              </a:spcBef>
              <a:spcAft>
                <a:spcPct val="0"/>
              </a:spcAft>
              <a:defRPr sz="1200">
                <a:solidFill>
                  <a:schemeClr val="tx1"/>
                </a:solidFill>
                <a:latin typeface="Times New Roman" pitchFamily="18" charset="0"/>
              </a:defRPr>
            </a:lvl8pPr>
            <a:lvl9pPr marL="3886200" indent="-228600" eaLnBrk="0" fontAlgn="base" hangingPunct="0">
              <a:spcBef>
                <a:spcPct val="0"/>
              </a:spcBef>
              <a:spcAft>
                <a:spcPct val="0"/>
              </a:spcAft>
              <a:defRPr sz="1200">
                <a:solidFill>
                  <a:schemeClr val="tx1"/>
                </a:solidFill>
                <a:latin typeface="Times New Roman" pitchFamily="18" charset="0"/>
              </a:defRPr>
            </a:lvl9pPr>
          </a:lstStyle>
          <a:p>
            <a:pPr fontAlgn="base">
              <a:spcBef>
                <a:spcPct val="0"/>
              </a:spcBef>
              <a:spcAft>
                <a:spcPct val="0"/>
              </a:spcAft>
            </a:pPr>
            <a:r>
              <a:rPr lang="en-US" sz="1800" dirty="0">
                <a:solidFill>
                  <a:srgbClr val="FFFFFF"/>
                </a:solidFill>
              </a:rPr>
              <a:t>Fuel Efficiency</a:t>
            </a:r>
          </a:p>
          <a:p>
            <a:pPr fontAlgn="base">
              <a:spcBef>
                <a:spcPct val="0"/>
              </a:spcBef>
              <a:spcAft>
                <a:spcPct val="0"/>
              </a:spcAft>
            </a:pPr>
            <a:r>
              <a:rPr lang="en-US" sz="1800" dirty="0">
                <a:solidFill>
                  <a:srgbClr val="FFFFFF"/>
                </a:solidFill>
              </a:rPr>
              <a:t>Power Density</a:t>
            </a:r>
          </a:p>
          <a:p>
            <a:pPr fontAlgn="base">
              <a:spcBef>
                <a:spcPct val="0"/>
              </a:spcBef>
              <a:spcAft>
                <a:spcPct val="0"/>
              </a:spcAft>
            </a:pPr>
            <a:r>
              <a:rPr lang="en-US" sz="1800" dirty="0">
                <a:solidFill>
                  <a:srgbClr val="FFFFFF"/>
                </a:solidFill>
              </a:rPr>
              <a:t>Catalyst Utilization</a:t>
            </a:r>
          </a:p>
        </p:txBody>
      </p:sp>
      <p:sp>
        <p:nvSpPr>
          <p:cNvPr id="71" name="AutoShape 18"/>
          <p:cNvSpPr>
            <a:spLocks noChangeArrowheads="1"/>
          </p:cNvSpPr>
          <p:nvPr/>
        </p:nvSpPr>
        <p:spPr bwMode="auto">
          <a:xfrm rot="-2101205">
            <a:off x="1186371" y="4003699"/>
            <a:ext cx="304800" cy="455057"/>
          </a:xfrm>
          <a:prstGeom prst="downArrow">
            <a:avLst>
              <a:gd name="adj1" fmla="val 50000"/>
              <a:gd name="adj2" fmla="val 56771"/>
            </a:avLst>
          </a:prstGeom>
          <a:solidFill>
            <a:schemeClr val="bg1"/>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a:solidFill>
                <a:srgbClr val="000000"/>
              </a:solidFill>
            </a:endParaRPr>
          </a:p>
        </p:txBody>
      </p:sp>
      <p:sp>
        <p:nvSpPr>
          <p:cNvPr id="72" name="AutoShape 19"/>
          <p:cNvSpPr>
            <a:spLocks noChangeArrowheads="1"/>
          </p:cNvSpPr>
          <p:nvPr/>
        </p:nvSpPr>
        <p:spPr bwMode="auto">
          <a:xfrm rot="2101205" flipH="1">
            <a:off x="1829309" y="3998999"/>
            <a:ext cx="304800" cy="455057"/>
          </a:xfrm>
          <a:prstGeom prst="downArrow">
            <a:avLst>
              <a:gd name="adj1" fmla="val 50000"/>
              <a:gd name="adj2" fmla="val 56771"/>
            </a:avLst>
          </a:prstGeom>
          <a:solidFill>
            <a:schemeClr val="bg1"/>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a:solidFill>
                <a:srgbClr val="000000"/>
              </a:solidFill>
            </a:endParaRPr>
          </a:p>
        </p:txBody>
      </p:sp>
      <p:sp>
        <p:nvSpPr>
          <p:cNvPr id="73" name="AutoShape 20"/>
          <p:cNvSpPr>
            <a:spLocks noChangeArrowheads="1"/>
          </p:cNvSpPr>
          <p:nvPr/>
        </p:nvSpPr>
        <p:spPr bwMode="auto">
          <a:xfrm rot="5362603" flipH="1">
            <a:off x="1601279" y="3609681"/>
            <a:ext cx="171450" cy="455057"/>
          </a:xfrm>
          <a:prstGeom prst="downArrow">
            <a:avLst>
              <a:gd name="adj1" fmla="val 50000"/>
              <a:gd name="adj2" fmla="val 100926"/>
            </a:avLst>
          </a:prstGeom>
          <a:solidFill>
            <a:schemeClr val="bg1"/>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a:solidFill>
                <a:srgbClr val="000000"/>
              </a:solidFill>
            </a:endParaRPr>
          </a:p>
        </p:txBody>
      </p:sp>
      <p:sp>
        <p:nvSpPr>
          <p:cNvPr id="74" name="AutoShape 21"/>
          <p:cNvSpPr>
            <a:spLocks noChangeArrowheads="1"/>
          </p:cNvSpPr>
          <p:nvPr/>
        </p:nvSpPr>
        <p:spPr bwMode="auto">
          <a:xfrm rot="21585057" flipH="1">
            <a:off x="1554797" y="5365583"/>
            <a:ext cx="304800" cy="455057"/>
          </a:xfrm>
          <a:prstGeom prst="downArrow">
            <a:avLst>
              <a:gd name="adj1" fmla="val 50000"/>
              <a:gd name="adj2" fmla="val 56771"/>
            </a:avLst>
          </a:prstGeom>
          <a:solidFill>
            <a:schemeClr val="bg1"/>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endParaRPr lang="en-US">
              <a:solidFill>
                <a:srgbClr val="000000"/>
              </a:solidFill>
            </a:endParaRPr>
          </a:p>
        </p:txBody>
      </p:sp>
    </p:spTree>
    <p:extLst>
      <p:ext uri="{BB962C8B-B14F-4D97-AF65-F5344CB8AC3E}">
        <p14:creationId xmlns:p14="http://schemas.microsoft.com/office/powerpoint/2010/main" val="823065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0" y="0"/>
            <a:ext cx="9142413" cy="758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eaLnBrk="0" fontAlgn="base" hangingPunct="0">
              <a:spcBef>
                <a:spcPct val="0"/>
              </a:spcBef>
              <a:spcAft>
                <a:spcPct val="0"/>
              </a:spcAft>
            </a:pPr>
            <a:r>
              <a:rPr lang="en-US" sz="2800" b="1">
                <a:solidFill>
                  <a:srgbClr val="FFFF00"/>
                </a:solidFill>
              </a:rPr>
              <a:t>The electrolyte (solvent, counterions) structure varies on length and time scales beyond DFT simulations</a:t>
            </a:r>
            <a:endParaRPr lang="en-US" sz="2800" b="1">
              <a:solidFill>
                <a:srgbClr val="000000"/>
              </a:solidFill>
            </a:endParaRPr>
          </a:p>
        </p:txBody>
      </p:sp>
      <p:grpSp>
        <p:nvGrpSpPr>
          <p:cNvPr id="26627" name="Group 3"/>
          <p:cNvGrpSpPr>
            <a:grpSpLocks/>
          </p:cNvGrpSpPr>
          <p:nvPr/>
        </p:nvGrpSpPr>
        <p:grpSpPr bwMode="auto">
          <a:xfrm>
            <a:off x="7834313" y="6157913"/>
            <a:ext cx="1919287" cy="700087"/>
            <a:chOff x="1008" y="1248"/>
            <a:chExt cx="1209" cy="441"/>
          </a:xfrm>
        </p:grpSpPr>
        <p:pic>
          <p:nvPicPr>
            <p:cNvPr id="26635" name="Picture 4" descr="psuBlue"/>
            <p:cNvPicPr>
              <a:picLocks noChangeAspect="1" noChangeArrowheads="1"/>
            </p:cNvPicPr>
            <p:nvPr/>
          </p:nvPicPr>
          <p:blipFill>
            <a:blip r:embed="rId3" cstate="print">
              <a:extLst>
                <a:ext uri="{28A0092B-C50C-407E-A947-70E740481C1C}">
                  <a14:useLocalDpi xmlns:a14="http://schemas.microsoft.com/office/drawing/2010/main" val="0"/>
                </a:ext>
              </a:extLst>
            </a:blip>
            <a:srcRect t="36174"/>
            <a:stretch>
              <a:fillRect/>
            </a:stretch>
          </p:blipFill>
          <p:spPr bwMode="auto">
            <a:xfrm>
              <a:off x="1008" y="1344"/>
              <a:ext cx="1209"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6" name="Picture 5" descr="psuBlue"/>
            <p:cNvPicPr>
              <a:picLocks noChangeAspect="1" noChangeArrowheads="1"/>
            </p:cNvPicPr>
            <p:nvPr/>
          </p:nvPicPr>
          <p:blipFill>
            <a:blip r:embed="rId4">
              <a:extLst>
                <a:ext uri="{28A0092B-C50C-407E-A947-70E740481C1C}">
                  <a14:useLocalDpi xmlns:a14="http://schemas.microsoft.com/office/drawing/2010/main" val="0"/>
                </a:ext>
              </a:extLst>
            </a:blip>
            <a:srcRect r="24934" b="61217"/>
            <a:stretch>
              <a:fillRect/>
            </a:stretch>
          </p:blipFill>
          <p:spPr bwMode="auto">
            <a:xfrm>
              <a:off x="1296" y="1248"/>
              <a:ext cx="50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29" name="Line 9"/>
          <p:cNvSpPr>
            <a:spLocks noChangeShapeType="1"/>
          </p:cNvSpPr>
          <p:nvPr/>
        </p:nvSpPr>
        <p:spPr bwMode="auto">
          <a:xfrm>
            <a:off x="1054100" y="2679700"/>
            <a:ext cx="70104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3600">
              <a:solidFill>
                <a:srgbClr val="000000"/>
              </a:solidFill>
            </a:endParaRPr>
          </a:p>
        </p:txBody>
      </p:sp>
      <p:sp>
        <p:nvSpPr>
          <p:cNvPr id="26630" name="Text Box 12"/>
          <p:cNvSpPr txBox="1">
            <a:spLocks noChangeArrowheads="1"/>
          </p:cNvSpPr>
          <p:nvPr/>
        </p:nvSpPr>
        <p:spPr bwMode="auto">
          <a:xfrm>
            <a:off x="4035425" y="3840163"/>
            <a:ext cx="5268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3600">
                <a:solidFill>
                  <a:schemeClr val="tx1"/>
                </a:solidFill>
                <a:latin typeface="Times New Roman" pitchFamily="18" charset="0"/>
              </a:defRPr>
            </a:lvl1pPr>
            <a:lvl2pPr marL="742950" indent="-285750">
              <a:defRPr sz="3600">
                <a:solidFill>
                  <a:schemeClr val="tx1"/>
                </a:solidFill>
                <a:latin typeface="Times New Roman" pitchFamily="18" charset="0"/>
              </a:defRPr>
            </a:lvl2pPr>
            <a:lvl3pPr marL="1143000" indent="-228600">
              <a:defRPr sz="3600">
                <a:solidFill>
                  <a:schemeClr val="tx1"/>
                </a:solidFill>
                <a:latin typeface="Times New Roman" pitchFamily="18" charset="0"/>
              </a:defRPr>
            </a:lvl3pPr>
            <a:lvl4pPr marL="1600200" indent="-228600">
              <a:defRPr sz="3600">
                <a:solidFill>
                  <a:schemeClr val="tx1"/>
                </a:solidFill>
                <a:latin typeface="Times New Roman" pitchFamily="18" charset="0"/>
              </a:defRPr>
            </a:lvl4pPr>
            <a:lvl5pPr marL="2057400" indent="-22860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fontAlgn="base">
              <a:spcBef>
                <a:spcPct val="0"/>
              </a:spcBef>
              <a:spcAft>
                <a:spcPct val="0"/>
              </a:spcAft>
            </a:pPr>
            <a:r>
              <a:rPr lang="en-US" sz="2000" b="1">
                <a:solidFill>
                  <a:srgbClr val="FFFFFF"/>
                </a:solidFill>
                <a:sym typeface="Wingdings" pitchFamily="2" charset="2"/>
              </a:rPr>
              <a:t>Image from Madden and Chandler, Berkeley</a:t>
            </a:r>
          </a:p>
        </p:txBody>
      </p:sp>
      <p:pic>
        <p:nvPicPr>
          <p:cNvPr id="26631" name="Picture 13" descr="\mu_i = \mu_i^{\ominus} + RT\ln{a_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4963" y="3484563"/>
            <a:ext cx="24511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3" name="Picture 17" descr="shapeimage_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4100" y="938213"/>
            <a:ext cx="7229475"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4" name="Text Box 18"/>
          <p:cNvSpPr txBox="1">
            <a:spLocks noChangeArrowheads="1"/>
          </p:cNvSpPr>
          <p:nvPr/>
        </p:nvSpPr>
        <p:spPr bwMode="auto">
          <a:xfrm>
            <a:off x="381000" y="4589001"/>
            <a:ext cx="82296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3600">
                <a:solidFill>
                  <a:schemeClr val="tx1"/>
                </a:solidFill>
                <a:latin typeface="Times New Roman" pitchFamily="18" charset="0"/>
              </a:defRPr>
            </a:lvl1pPr>
            <a:lvl2pPr marL="742950" indent="-285750">
              <a:defRPr sz="3600">
                <a:solidFill>
                  <a:schemeClr val="tx1"/>
                </a:solidFill>
                <a:latin typeface="Times New Roman" pitchFamily="18" charset="0"/>
              </a:defRPr>
            </a:lvl2pPr>
            <a:lvl3pPr marL="1143000" indent="-228600">
              <a:defRPr sz="3600">
                <a:solidFill>
                  <a:schemeClr val="tx1"/>
                </a:solidFill>
                <a:latin typeface="Times New Roman" pitchFamily="18" charset="0"/>
              </a:defRPr>
            </a:lvl3pPr>
            <a:lvl4pPr marL="1600200" indent="-228600">
              <a:defRPr sz="3600">
                <a:solidFill>
                  <a:schemeClr val="tx1"/>
                </a:solidFill>
                <a:latin typeface="Times New Roman" pitchFamily="18" charset="0"/>
              </a:defRPr>
            </a:lvl4pPr>
            <a:lvl5pPr marL="2057400" indent="-22860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fontAlgn="base">
              <a:spcBef>
                <a:spcPct val="0"/>
              </a:spcBef>
              <a:spcAft>
                <a:spcPct val="0"/>
              </a:spcAft>
            </a:pPr>
            <a:r>
              <a:rPr lang="en-US" sz="2000" b="1" dirty="0">
                <a:solidFill>
                  <a:srgbClr val="FFFFFF"/>
                </a:solidFill>
                <a:sym typeface="Wingdings" pitchFamily="2" charset="2"/>
              </a:rPr>
              <a:t>1 M KOH      = 1800 H</a:t>
            </a:r>
            <a:r>
              <a:rPr lang="en-US" sz="2000" b="1" baseline="-25000" dirty="0">
                <a:solidFill>
                  <a:srgbClr val="FFFFFF"/>
                </a:solidFill>
                <a:sym typeface="Wingdings" pitchFamily="2" charset="2"/>
              </a:rPr>
              <a:t>2</a:t>
            </a:r>
            <a:r>
              <a:rPr lang="en-US" sz="2000" b="1" dirty="0">
                <a:solidFill>
                  <a:srgbClr val="FFFFFF"/>
                </a:solidFill>
                <a:sym typeface="Wingdings" pitchFamily="2" charset="2"/>
              </a:rPr>
              <a:t>O per 32 ion pairs</a:t>
            </a:r>
          </a:p>
          <a:p>
            <a:pPr fontAlgn="base">
              <a:spcBef>
                <a:spcPct val="0"/>
              </a:spcBef>
              <a:spcAft>
                <a:spcPct val="0"/>
              </a:spcAft>
            </a:pPr>
            <a:r>
              <a:rPr lang="en-US" sz="2000" b="1" dirty="0">
                <a:solidFill>
                  <a:srgbClr val="FFFFFF"/>
                </a:solidFill>
                <a:sym typeface="Wingdings" pitchFamily="2" charset="2"/>
              </a:rPr>
              <a:t>0.03 M KOH = 11000 H</a:t>
            </a:r>
            <a:r>
              <a:rPr lang="en-US" sz="2000" b="1" baseline="-25000" dirty="0">
                <a:solidFill>
                  <a:srgbClr val="FFFFFF"/>
                </a:solidFill>
                <a:sym typeface="Wingdings" pitchFamily="2" charset="2"/>
              </a:rPr>
              <a:t>2</a:t>
            </a:r>
            <a:r>
              <a:rPr lang="en-US" sz="2000" b="1" dirty="0">
                <a:solidFill>
                  <a:srgbClr val="FFFFFF"/>
                </a:solidFill>
                <a:sym typeface="Wingdings" pitchFamily="2" charset="2"/>
              </a:rPr>
              <a:t>O per 6 ion pairs</a:t>
            </a:r>
          </a:p>
          <a:p>
            <a:pPr fontAlgn="base">
              <a:spcBef>
                <a:spcPct val="0"/>
              </a:spcBef>
              <a:spcAft>
                <a:spcPct val="0"/>
              </a:spcAft>
            </a:pPr>
            <a:r>
              <a:rPr lang="en-US" sz="2000" b="1" dirty="0">
                <a:solidFill>
                  <a:srgbClr val="FFFFFF"/>
                </a:solidFill>
                <a:sym typeface="Wingdings" pitchFamily="2" charset="2"/>
              </a:rPr>
              <a:t>Water relaxation times on the order of 10 </a:t>
            </a:r>
            <a:r>
              <a:rPr lang="en-US" sz="2000" b="1" dirty="0" err="1">
                <a:solidFill>
                  <a:srgbClr val="FFFFFF"/>
                </a:solidFill>
                <a:sym typeface="Wingdings" pitchFamily="2" charset="2"/>
              </a:rPr>
              <a:t>ps</a:t>
            </a:r>
            <a:r>
              <a:rPr lang="en-US" sz="2000" b="1" dirty="0">
                <a:solidFill>
                  <a:srgbClr val="FFFFFF"/>
                </a:solidFill>
                <a:sym typeface="Wingdings" pitchFamily="2" charset="2"/>
              </a:rPr>
              <a:t>, ion diffusion/dissociation much longer</a:t>
            </a:r>
          </a:p>
          <a:p>
            <a:pPr fontAlgn="base">
              <a:spcBef>
                <a:spcPct val="0"/>
              </a:spcBef>
              <a:spcAft>
                <a:spcPct val="0"/>
              </a:spcAft>
            </a:pPr>
            <a:r>
              <a:rPr lang="en-US" sz="2000" b="1" dirty="0">
                <a:solidFill>
                  <a:srgbClr val="FFFFFF"/>
                </a:solidFill>
                <a:sym typeface="Wingdings" pitchFamily="2" charset="2"/>
              </a:rPr>
              <a:t>How to charge surface, periodic charges, etc..</a:t>
            </a:r>
          </a:p>
        </p:txBody>
      </p:sp>
    </p:spTree>
    <p:extLst>
      <p:ext uri="{BB962C8B-B14F-4D97-AF65-F5344CB8AC3E}">
        <p14:creationId xmlns:p14="http://schemas.microsoft.com/office/powerpoint/2010/main" val="270062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161925" y="42863"/>
            <a:ext cx="9142413" cy="758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eaLnBrk="0" fontAlgn="base" hangingPunct="0">
              <a:spcBef>
                <a:spcPct val="0"/>
              </a:spcBef>
              <a:spcAft>
                <a:spcPct val="0"/>
              </a:spcAft>
            </a:pPr>
            <a:r>
              <a:rPr lang="en-US" sz="3200" b="1" dirty="0">
                <a:solidFill>
                  <a:srgbClr val="FFFF00"/>
                </a:solidFill>
              </a:rPr>
              <a:t>DFT </a:t>
            </a:r>
            <a:r>
              <a:rPr lang="en-US" sz="3200" b="1" dirty="0" err="1">
                <a:solidFill>
                  <a:srgbClr val="FFFF00"/>
                </a:solidFill>
              </a:rPr>
              <a:t>electrocatalysis</a:t>
            </a:r>
            <a:r>
              <a:rPr lang="en-US" sz="3200" b="1" dirty="0">
                <a:solidFill>
                  <a:srgbClr val="FFFF00"/>
                </a:solidFill>
              </a:rPr>
              <a:t> models make approximations</a:t>
            </a:r>
          </a:p>
          <a:p>
            <a:pPr eaLnBrk="0" fontAlgn="base" hangingPunct="0">
              <a:spcBef>
                <a:spcPct val="0"/>
              </a:spcBef>
              <a:spcAft>
                <a:spcPct val="0"/>
              </a:spcAft>
            </a:pPr>
            <a:r>
              <a:rPr lang="en-US" sz="3200" b="1" dirty="0">
                <a:solidFill>
                  <a:srgbClr val="FFFF00"/>
                </a:solidFill>
              </a:rPr>
              <a:t>No model is “right” </a:t>
            </a:r>
            <a:endParaRPr lang="en-US" sz="3200" b="1" dirty="0">
              <a:solidFill>
                <a:srgbClr val="000000"/>
              </a:solidFill>
            </a:endParaRPr>
          </a:p>
        </p:txBody>
      </p:sp>
      <p:grpSp>
        <p:nvGrpSpPr>
          <p:cNvPr id="26627" name="Group 3"/>
          <p:cNvGrpSpPr>
            <a:grpSpLocks/>
          </p:cNvGrpSpPr>
          <p:nvPr/>
        </p:nvGrpSpPr>
        <p:grpSpPr bwMode="auto">
          <a:xfrm>
            <a:off x="7834313" y="6157913"/>
            <a:ext cx="1919287" cy="700087"/>
            <a:chOff x="1008" y="1248"/>
            <a:chExt cx="1209" cy="441"/>
          </a:xfrm>
        </p:grpSpPr>
        <p:pic>
          <p:nvPicPr>
            <p:cNvPr id="26635" name="Picture 4" descr="psuBlue"/>
            <p:cNvPicPr>
              <a:picLocks noChangeAspect="1" noChangeArrowheads="1"/>
            </p:cNvPicPr>
            <p:nvPr/>
          </p:nvPicPr>
          <p:blipFill>
            <a:blip r:embed="rId3" cstate="print">
              <a:extLst>
                <a:ext uri="{28A0092B-C50C-407E-A947-70E740481C1C}">
                  <a14:useLocalDpi xmlns:a14="http://schemas.microsoft.com/office/drawing/2010/main" val="0"/>
                </a:ext>
              </a:extLst>
            </a:blip>
            <a:srcRect t="36174"/>
            <a:stretch>
              <a:fillRect/>
            </a:stretch>
          </p:blipFill>
          <p:spPr bwMode="auto">
            <a:xfrm>
              <a:off x="1008" y="1344"/>
              <a:ext cx="1209"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6" name="Picture 5" descr="psuBlue"/>
            <p:cNvPicPr>
              <a:picLocks noChangeAspect="1" noChangeArrowheads="1"/>
            </p:cNvPicPr>
            <p:nvPr/>
          </p:nvPicPr>
          <p:blipFill>
            <a:blip r:embed="rId4">
              <a:extLst>
                <a:ext uri="{28A0092B-C50C-407E-A947-70E740481C1C}">
                  <a14:useLocalDpi xmlns:a14="http://schemas.microsoft.com/office/drawing/2010/main" val="0"/>
                </a:ext>
              </a:extLst>
            </a:blip>
            <a:srcRect r="24934" b="61217"/>
            <a:stretch>
              <a:fillRect/>
            </a:stretch>
          </p:blipFill>
          <p:spPr bwMode="auto">
            <a:xfrm>
              <a:off x="1296" y="1248"/>
              <a:ext cx="50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29" name="Line 9"/>
          <p:cNvSpPr>
            <a:spLocks noChangeShapeType="1"/>
          </p:cNvSpPr>
          <p:nvPr/>
        </p:nvSpPr>
        <p:spPr bwMode="auto">
          <a:xfrm>
            <a:off x="1054100" y="2679700"/>
            <a:ext cx="70104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3600">
              <a:solidFill>
                <a:srgbClr val="000000"/>
              </a:solidFill>
            </a:endParaRPr>
          </a:p>
        </p:txBody>
      </p:sp>
      <p:sp>
        <p:nvSpPr>
          <p:cNvPr id="26630" name="Text Box 12"/>
          <p:cNvSpPr txBox="1">
            <a:spLocks noChangeArrowheads="1"/>
          </p:cNvSpPr>
          <p:nvPr/>
        </p:nvSpPr>
        <p:spPr bwMode="auto">
          <a:xfrm>
            <a:off x="4035425" y="3840163"/>
            <a:ext cx="5268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3600">
                <a:solidFill>
                  <a:schemeClr val="tx1"/>
                </a:solidFill>
                <a:latin typeface="Times New Roman" pitchFamily="18" charset="0"/>
              </a:defRPr>
            </a:lvl1pPr>
            <a:lvl2pPr marL="742950" indent="-285750">
              <a:defRPr sz="3600">
                <a:solidFill>
                  <a:schemeClr val="tx1"/>
                </a:solidFill>
                <a:latin typeface="Times New Roman" pitchFamily="18" charset="0"/>
              </a:defRPr>
            </a:lvl2pPr>
            <a:lvl3pPr marL="1143000" indent="-228600">
              <a:defRPr sz="3600">
                <a:solidFill>
                  <a:schemeClr val="tx1"/>
                </a:solidFill>
                <a:latin typeface="Times New Roman" pitchFamily="18" charset="0"/>
              </a:defRPr>
            </a:lvl3pPr>
            <a:lvl4pPr marL="1600200" indent="-228600">
              <a:defRPr sz="3600">
                <a:solidFill>
                  <a:schemeClr val="tx1"/>
                </a:solidFill>
                <a:latin typeface="Times New Roman" pitchFamily="18" charset="0"/>
              </a:defRPr>
            </a:lvl4pPr>
            <a:lvl5pPr marL="2057400" indent="-22860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fontAlgn="base">
              <a:spcBef>
                <a:spcPct val="0"/>
              </a:spcBef>
              <a:spcAft>
                <a:spcPct val="0"/>
              </a:spcAft>
            </a:pPr>
            <a:r>
              <a:rPr lang="en-US" sz="2000" b="1">
                <a:solidFill>
                  <a:srgbClr val="FFFFFF"/>
                </a:solidFill>
                <a:sym typeface="Wingdings" pitchFamily="2" charset="2"/>
              </a:rPr>
              <a:t>Image from Madden and Chandler, Berkeley</a:t>
            </a:r>
          </a:p>
        </p:txBody>
      </p:sp>
      <p:pic>
        <p:nvPicPr>
          <p:cNvPr id="26631" name="Picture 13" descr="\mu_i = \mu_i^{\ominus} + RT\ln{a_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4963" y="3484563"/>
            <a:ext cx="24511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3" name="Picture 17" descr="shapeimage_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4100" y="938213"/>
            <a:ext cx="7229475"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8"/>
          <p:cNvSpPr txBox="1">
            <a:spLocks noChangeArrowheads="1"/>
          </p:cNvSpPr>
          <p:nvPr/>
        </p:nvSpPr>
        <p:spPr bwMode="auto">
          <a:xfrm>
            <a:off x="381000" y="4589001"/>
            <a:ext cx="82296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3600">
                <a:solidFill>
                  <a:schemeClr val="tx1"/>
                </a:solidFill>
                <a:latin typeface="Times New Roman" pitchFamily="18" charset="0"/>
              </a:defRPr>
            </a:lvl1pPr>
            <a:lvl2pPr marL="742950" indent="-285750">
              <a:defRPr sz="3600">
                <a:solidFill>
                  <a:schemeClr val="tx1"/>
                </a:solidFill>
                <a:latin typeface="Times New Roman" pitchFamily="18" charset="0"/>
              </a:defRPr>
            </a:lvl2pPr>
            <a:lvl3pPr marL="1143000" indent="-228600">
              <a:defRPr sz="3600">
                <a:solidFill>
                  <a:schemeClr val="tx1"/>
                </a:solidFill>
                <a:latin typeface="Times New Roman" pitchFamily="18" charset="0"/>
              </a:defRPr>
            </a:lvl3pPr>
            <a:lvl4pPr marL="1600200" indent="-228600">
              <a:defRPr sz="3600">
                <a:solidFill>
                  <a:schemeClr val="tx1"/>
                </a:solidFill>
                <a:latin typeface="Times New Roman" pitchFamily="18" charset="0"/>
              </a:defRPr>
            </a:lvl4pPr>
            <a:lvl5pPr marL="2057400" indent="-22860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fontAlgn="base">
              <a:spcBef>
                <a:spcPct val="0"/>
              </a:spcBef>
              <a:spcAft>
                <a:spcPct val="0"/>
              </a:spcAft>
            </a:pPr>
            <a:r>
              <a:rPr lang="en-US" sz="2000" b="1" dirty="0">
                <a:solidFill>
                  <a:srgbClr val="FFFFFF"/>
                </a:solidFill>
                <a:sym typeface="Wingdings" pitchFamily="2" charset="2"/>
              </a:rPr>
              <a:t>1 M KOH      = 1800 H</a:t>
            </a:r>
            <a:r>
              <a:rPr lang="en-US" sz="2000" b="1" baseline="-25000" dirty="0">
                <a:solidFill>
                  <a:srgbClr val="FFFFFF"/>
                </a:solidFill>
                <a:sym typeface="Wingdings" pitchFamily="2" charset="2"/>
              </a:rPr>
              <a:t>2</a:t>
            </a:r>
            <a:r>
              <a:rPr lang="en-US" sz="2000" b="1" dirty="0">
                <a:solidFill>
                  <a:srgbClr val="FFFFFF"/>
                </a:solidFill>
                <a:sym typeface="Wingdings" pitchFamily="2" charset="2"/>
              </a:rPr>
              <a:t>O per 32 ion pairs</a:t>
            </a:r>
          </a:p>
          <a:p>
            <a:pPr fontAlgn="base">
              <a:spcBef>
                <a:spcPct val="0"/>
              </a:spcBef>
              <a:spcAft>
                <a:spcPct val="0"/>
              </a:spcAft>
            </a:pPr>
            <a:r>
              <a:rPr lang="en-US" sz="2000" b="1" dirty="0">
                <a:solidFill>
                  <a:srgbClr val="FFFFFF"/>
                </a:solidFill>
                <a:sym typeface="Wingdings" pitchFamily="2" charset="2"/>
              </a:rPr>
              <a:t>0.03 M KOH = 11000 H</a:t>
            </a:r>
            <a:r>
              <a:rPr lang="en-US" sz="2000" b="1" baseline="-25000" dirty="0">
                <a:solidFill>
                  <a:srgbClr val="FFFFFF"/>
                </a:solidFill>
                <a:sym typeface="Wingdings" pitchFamily="2" charset="2"/>
              </a:rPr>
              <a:t>2</a:t>
            </a:r>
            <a:r>
              <a:rPr lang="en-US" sz="2000" b="1" dirty="0">
                <a:solidFill>
                  <a:srgbClr val="FFFFFF"/>
                </a:solidFill>
                <a:sym typeface="Wingdings" pitchFamily="2" charset="2"/>
              </a:rPr>
              <a:t>O per 6 ion pairs</a:t>
            </a:r>
          </a:p>
          <a:p>
            <a:pPr fontAlgn="base">
              <a:spcBef>
                <a:spcPct val="0"/>
              </a:spcBef>
              <a:spcAft>
                <a:spcPct val="0"/>
              </a:spcAft>
            </a:pPr>
            <a:r>
              <a:rPr lang="en-US" sz="2000" b="1" dirty="0">
                <a:solidFill>
                  <a:srgbClr val="FFFFFF"/>
                </a:solidFill>
                <a:sym typeface="Wingdings" pitchFamily="2" charset="2"/>
              </a:rPr>
              <a:t>Water relaxation times on the order of 10 </a:t>
            </a:r>
            <a:r>
              <a:rPr lang="en-US" sz="2000" b="1" dirty="0" err="1">
                <a:solidFill>
                  <a:srgbClr val="FFFFFF"/>
                </a:solidFill>
                <a:sym typeface="Wingdings" pitchFamily="2" charset="2"/>
              </a:rPr>
              <a:t>ps</a:t>
            </a:r>
            <a:r>
              <a:rPr lang="en-US" sz="2000" b="1" dirty="0">
                <a:solidFill>
                  <a:srgbClr val="FFFFFF"/>
                </a:solidFill>
                <a:sym typeface="Wingdings" pitchFamily="2" charset="2"/>
              </a:rPr>
              <a:t>, ion diffusion/dissociation much longer</a:t>
            </a:r>
          </a:p>
          <a:p>
            <a:pPr fontAlgn="base">
              <a:spcBef>
                <a:spcPct val="0"/>
              </a:spcBef>
              <a:spcAft>
                <a:spcPct val="0"/>
              </a:spcAft>
            </a:pPr>
            <a:r>
              <a:rPr lang="en-US" sz="2000" b="1" dirty="0">
                <a:solidFill>
                  <a:srgbClr val="FFFFFF"/>
                </a:solidFill>
                <a:sym typeface="Wingdings" pitchFamily="2" charset="2"/>
              </a:rPr>
              <a:t>How to charge surface, periodic charges, etc..</a:t>
            </a:r>
          </a:p>
        </p:txBody>
      </p:sp>
    </p:spTree>
    <p:extLst>
      <p:ext uri="{BB962C8B-B14F-4D97-AF65-F5344CB8AC3E}">
        <p14:creationId xmlns:p14="http://schemas.microsoft.com/office/powerpoint/2010/main" val="25509442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103031" y="32197"/>
            <a:ext cx="9142413" cy="758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eaLnBrk="0" fontAlgn="base" hangingPunct="0">
              <a:spcBef>
                <a:spcPct val="0"/>
              </a:spcBef>
              <a:spcAft>
                <a:spcPct val="0"/>
              </a:spcAft>
            </a:pPr>
            <a:r>
              <a:rPr lang="en-US" sz="2800" b="1" dirty="0">
                <a:solidFill>
                  <a:srgbClr val="FFFF00"/>
                </a:solidFill>
              </a:rPr>
              <a:t>Ab initio MD does not provide a viable solution to handle electrochemical interfacial length and time scales</a:t>
            </a:r>
            <a:endParaRPr lang="en-US" sz="2800" b="1" dirty="0">
              <a:solidFill>
                <a:srgbClr val="000000"/>
              </a:solidFill>
            </a:endParaRPr>
          </a:p>
        </p:txBody>
      </p:sp>
      <p:grpSp>
        <p:nvGrpSpPr>
          <p:cNvPr id="26627" name="Group 3"/>
          <p:cNvGrpSpPr>
            <a:grpSpLocks/>
          </p:cNvGrpSpPr>
          <p:nvPr/>
        </p:nvGrpSpPr>
        <p:grpSpPr bwMode="auto">
          <a:xfrm>
            <a:off x="7834313" y="6157913"/>
            <a:ext cx="1919287" cy="700087"/>
            <a:chOff x="1008" y="1248"/>
            <a:chExt cx="1209" cy="441"/>
          </a:xfrm>
        </p:grpSpPr>
        <p:pic>
          <p:nvPicPr>
            <p:cNvPr id="26635" name="Picture 4" descr="psuBlue"/>
            <p:cNvPicPr>
              <a:picLocks noChangeAspect="1" noChangeArrowheads="1"/>
            </p:cNvPicPr>
            <p:nvPr/>
          </p:nvPicPr>
          <p:blipFill>
            <a:blip r:embed="rId3" cstate="print">
              <a:extLst>
                <a:ext uri="{28A0092B-C50C-407E-A947-70E740481C1C}">
                  <a14:useLocalDpi xmlns:a14="http://schemas.microsoft.com/office/drawing/2010/main" val="0"/>
                </a:ext>
              </a:extLst>
            </a:blip>
            <a:srcRect t="36174"/>
            <a:stretch>
              <a:fillRect/>
            </a:stretch>
          </p:blipFill>
          <p:spPr bwMode="auto">
            <a:xfrm>
              <a:off x="1008" y="1344"/>
              <a:ext cx="1209"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6" name="Picture 5" descr="psuBlue"/>
            <p:cNvPicPr>
              <a:picLocks noChangeAspect="1" noChangeArrowheads="1"/>
            </p:cNvPicPr>
            <p:nvPr/>
          </p:nvPicPr>
          <p:blipFill>
            <a:blip r:embed="rId4">
              <a:extLst>
                <a:ext uri="{28A0092B-C50C-407E-A947-70E740481C1C}">
                  <a14:useLocalDpi xmlns:a14="http://schemas.microsoft.com/office/drawing/2010/main" val="0"/>
                </a:ext>
              </a:extLst>
            </a:blip>
            <a:srcRect r="24934" b="61217"/>
            <a:stretch>
              <a:fillRect/>
            </a:stretch>
          </p:blipFill>
          <p:spPr bwMode="auto">
            <a:xfrm>
              <a:off x="1296" y="1248"/>
              <a:ext cx="50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34" name="Text Box 18"/>
          <p:cNvSpPr txBox="1">
            <a:spLocks noChangeArrowheads="1"/>
          </p:cNvSpPr>
          <p:nvPr/>
        </p:nvSpPr>
        <p:spPr bwMode="auto">
          <a:xfrm>
            <a:off x="276854" y="5217974"/>
            <a:ext cx="856234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3600">
                <a:solidFill>
                  <a:schemeClr val="tx1"/>
                </a:solidFill>
                <a:latin typeface="Times New Roman" pitchFamily="18" charset="0"/>
              </a:defRPr>
            </a:lvl1pPr>
            <a:lvl2pPr marL="742950" indent="-285750">
              <a:defRPr sz="3600">
                <a:solidFill>
                  <a:schemeClr val="tx1"/>
                </a:solidFill>
                <a:latin typeface="Times New Roman" pitchFamily="18" charset="0"/>
              </a:defRPr>
            </a:lvl2pPr>
            <a:lvl3pPr marL="1143000" indent="-228600">
              <a:defRPr sz="3600">
                <a:solidFill>
                  <a:schemeClr val="tx1"/>
                </a:solidFill>
                <a:latin typeface="Times New Roman" pitchFamily="18" charset="0"/>
              </a:defRPr>
            </a:lvl3pPr>
            <a:lvl4pPr marL="1600200" indent="-228600">
              <a:defRPr sz="3600">
                <a:solidFill>
                  <a:schemeClr val="tx1"/>
                </a:solidFill>
                <a:latin typeface="Times New Roman" pitchFamily="18" charset="0"/>
              </a:defRPr>
            </a:lvl4pPr>
            <a:lvl5pPr marL="2057400" indent="-22860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fontAlgn="base">
              <a:spcBef>
                <a:spcPct val="0"/>
              </a:spcBef>
              <a:spcAft>
                <a:spcPct val="0"/>
              </a:spcAft>
            </a:pPr>
            <a:r>
              <a:rPr lang="en-US" sz="2000" b="1" u="sng" dirty="0">
                <a:solidFill>
                  <a:srgbClr val="00FFFF"/>
                </a:solidFill>
                <a:sym typeface="Wingdings" pitchFamily="2" charset="2"/>
              </a:rPr>
              <a:t>Any DFT model of electrode/electrolyte interface will be approximate</a:t>
            </a:r>
          </a:p>
          <a:p>
            <a:pPr fontAlgn="base">
              <a:spcBef>
                <a:spcPct val="0"/>
              </a:spcBef>
              <a:spcAft>
                <a:spcPct val="0"/>
              </a:spcAft>
            </a:pPr>
            <a:endParaRPr lang="en-US" sz="2000" b="1" dirty="0">
              <a:solidFill>
                <a:srgbClr val="FFFFFF"/>
              </a:solidFill>
              <a:sym typeface="Wingdings" pitchFamily="2" charset="2"/>
            </a:endParaRPr>
          </a:p>
          <a:p>
            <a:pPr fontAlgn="base">
              <a:spcBef>
                <a:spcPct val="0"/>
              </a:spcBef>
              <a:spcAft>
                <a:spcPct val="0"/>
              </a:spcAft>
            </a:pPr>
            <a:r>
              <a:rPr lang="en-US" sz="2000" b="1" dirty="0">
                <a:solidFill>
                  <a:srgbClr val="FFFFFF"/>
                </a:solidFill>
                <a:sym typeface="Wingdings" pitchFamily="2" charset="2"/>
              </a:rPr>
              <a:t>Accurate enough to answer/inform research questions</a:t>
            </a:r>
          </a:p>
          <a:p>
            <a:pPr fontAlgn="base">
              <a:spcBef>
                <a:spcPct val="0"/>
              </a:spcBef>
              <a:spcAft>
                <a:spcPct val="0"/>
              </a:spcAft>
            </a:pPr>
            <a:r>
              <a:rPr lang="en-US" sz="2000" b="1" dirty="0">
                <a:solidFill>
                  <a:srgbClr val="FFFFFF"/>
                </a:solidFill>
                <a:sym typeface="Wingdings" pitchFamily="2" charset="2"/>
              </a:rPr>
              <a:t>Tested for sensitivity versus model choices</a:t>
            </a:r>
          </a:p>
        </p:txBody>
      </p:sp>
      <p:sp>
        <p:nvSpPr>
          <p:cNvPr id="2" name="TextBox 1"/>
          <p:cNvSpPr txBox="1"/>
          <p:nvPr/>
        </p:nvSpPr>
        <p:spPr>
          <a:xfrm>
            <a:off x="381000" y="4681684"/>
            <a:ext cx="6977744" cy="276999"/>
          </a:xfrm>
          <a:prstGeom prst="rect">
            <a:avLst/>
          </a:prstGeom>
          <a:noFill/>
        </p:spPr>
        <p:txBody>
          <a:bodyPr wrap="none" rtlCol="0">
            <a:spAutoFit/>
          </a:bodyPr>
          <a:lstStyle/>
          <a:p>
            <a:pPr fontAlgn="base">
              <a:spcBef>
                <a:spcPct val="0"/>
              </a:spcBef>
              <a:spcAft>
                <a:spcPct val="0"/>
              </a:spcAft>
            </a:pPr>
            <a:r>
              <a:rPr lang="en-US" sz="1200" dirty="0">
                <a:solidFill>
                  <a:srgbClr val="FFFFFF"/>
                </a:solidFill>
              </a:rPr>
              <a:t>Approximate wall time for a 15 </a:t>
            </a:r>
            <a:r>
              <a:rPr lang="en-US" sz="1200" dirty="0" err="1">
                <a:solidFill>
                  <a:srgbClr val="FFFFFF"/>
                </a:solidFill>
              </a:rPr>
              <a:t>ps</a:t>
            </a:r>
            <a:r>
              <a:rPr lang="en-US" sz="1200" dirty="0">
                <a:solidFill>
                  <a:srgbClr val="FFFFFF"/>
                </a:solidFill>
              </a:rPr>
              <a:t> AIMD simulation on 32 cores, including 4 water bilayers (1 nm) and 1 ion </a:t>
            </a:r>
          </a:p>
        </p:txBody>
      </p:sp>
      <p:graphicFrame>
        <p:nvGraphicFramePr>
          <p:cNvPr id="8" name="Chart 7"/>
          <p:cNvGraphicFramePr>
            <a:graphicFrameLocks/>
          </p:cNvGraphicFramePr>
          <p:nvPr/>
        </p:nvGraphicFramePr>
        <p:xfrm>
          <a:off x="1519518" y="1332142"/>
          <a:ext cx="6100482" cy="2933854"/>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 Box 18"/>
          <p:cNvSpPr txBox="1">
            <a:spLocks noChangeArrowheads="1"/>
          </p:cNvSpPr>
          <p:nvPr/>
        </p:nvSpPr>
        <p:spPr bwMode="auto">
          <a:xfrm>
            <a:off x="931722" y="912905"/>
            <a:ext cx="8229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3600">
                <a:solidFill>
                  <a:schemeClr val="tx1"/>
                </a:solidFill>
                <a:latin typeface="Times New Roman" pitchFamily="18" charset="0"/>
              </a:defRPr>
            </a:lvl1pPr>
            <a:lvl2pPr marL="742950" indent="-285750">
              <a:defRPr sz="3600">
                <a:solidFill>
                  <a:schemeClr val="tx1"/>
                </a:solidFill>
                <a:latin typeface="Times New Roman" pitchFamily="18" charset="0"/>
              </a:defRPr>
            </a:lvl2pPr>
            <a:lvl3pPr marL="1143000" indent="-228600">
              <a:defRPr sz="3600">
                <a:solidFill>
                  <a:schemeClr val="tx1"/>
                </a:solidFill>
                <a:latin typeface="Times New Roman" pitchFamily="18" charset="0"/>
              </a:defRPr>
            </a:lvl3pPr>
            <a:lvl4pPr marL="1600200" indent="-228600">
              <a:defRPr sz="3600">
                <a:solidFill>
                  <a:schemeClr val="tx1"/>
                </a:solidFill>
                <a:latin typeface="Times New Roman" pitchFamily="18" charset="0"/>
              </a:defRPr>
            </a:lvl4pPr>
            <a:lvl5pPr marL="2057400" indent="-22860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fontAlgn="base">
              <a:spcBef>
                <a:spcPct val="0"/>
              </a:spcBef>
              <a:spcAft>
                <a:spcPct val="0"/>
              </a:spcAft>
            </a:pPr>
            <a:r>
              <a:rPr lang="en-US" sz="2000" b="1" dirty="0">
                <a:solidFill>
                  <a:srgbClr val="FFFFFF"/>
                </a:solidFill>
                <a:sym typeface="Wingdings" pitchFamily="2" charset="2"/>
              </a:rPr>
              <a:t>Time for a 15 </a:t>
            </a:r>
            <a:r>
              <a:rPr lang="en-US" sz="2000" b="1" dirty="0" err="1">
                <a:solidFill>
                  <a:srgbClr val="FFFFFF"/>
                </a:solidFill>
                <a:sym typeface="Wingdings" pitchFamily="2" charset="2"/>
              </a:rPr>
              <a:t>ps</a:t>
            </a:r>
            <a:r>
              <a:rPr lang="en-US" sz="2000" b="1" dirty="0">
                <a:solidFill>
                  <a:srgbClr val="FFFFFF"/>
                </a:solidFill>
                <a:sym typeface="Wingdings" pitchFamily="2" charset="2"/>
              </a:rPr>
              <a:t> MD simulation with 1 ion and 1 nm water layer</a:t>
            </a:r>
          </a:p>
        </p:txBody>
      </p:sp>
      <p:sp>
        <p:nvSpPr>
          <p:cNvPr id="11" name="Text Box 18"/>
          <p:cNvSpPr txBox="1">
            <a:spLocks noChangeArrowheads="1"/>
          </p:cNvSpPr>
          <p:nvPr/>
        </p:nvSpPr>
        <p:spPr bwMode="auto">
          <a:xfrm>
            <a:off x="3752616" y="4196705"/>
            <a:ext cx="12780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3600">
                <a:solidFill>
                  <a:schemeClr val="tx1"/>
                </a:solidFill>
                <a:latin typeface="Times New Roman" pitchFamily="18" charset="0"/>
              </a:defRPr>
            </a:lvl1pPr>
            <a:lvl2pPr marL="742950" indent="-285750">
              <a:defRPr sz="3600">
                <a:solidFill>
                  <a:schemeClr val="tx1"/>
                </a:solidFill>
                <a:latin typeface="Times New Roman" pitchFamily="18" charset="0"/>
              </a:defRPr>
            </a:lvl2pPr>
            <a:lvl3pPr marL="1143000" indent="-228600">
              <a:defRPr sz="3600">
                <a:solidFill>
                  <a:schemeClr val="tx1"/>
                </a:solidFill>
                <a:latin typeface="Times New Roman" pitchFamily="18" charset="0"/>
              </a:defRPr>
            </a:lvl3pPr>
            <a:lvl4pPr marL="1600200" indent="-228600">
              <a:defRPr sz="3600">
                <a:solidFill>
                  <a:schemeClr val="tx1"/>
                </a:solidFill>
                <a:latin typeface="Times New Roman" pitchFamily="18" charset="0"/>
              </a:defRPr>
            </a:lvl4pPr>
            <a:lvl5pPr marL="2057400" indent="-22860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fontAlgn="base">
              <a:spcBef>
                <a:spcPct val="0"/>
              </a:spcBef>
              <a:spcAft>
                <a:spcPct val="0"/>
              </a:spcAft>
            </a:pPr>
            <a:r>
              <a:rPr lang="en-US" sz="2000" b="1" dirty="0" err="1">
                <a:solidFill>
                  <a:srgbClr val="FFFFFF"/>
                </a:solidFill>
                <a:latin typeface="Calibri" panose="020F0502020204030204" pitchFamily="34" charset="0"/>
                <a:sym typeface="Wingdings" pitchFamily="2" charset="2"/>
              </a:rPr>
              <a:t>mol</a:t>
            </a:r>
            <a:r>
              <a:rPr lang="en-US" sz="2000" b="1" dirty="0">
                <a:solidFill>
                  <a:srgbClr val="FFFFFF"/>
                </a:solidFill>
                <a:latin typeface="Calibri" panose="020F0502020204030204" pitchFamily="34" charset="0"/>
                <a:sym typeface="Wingdings" pitchFamily="2" charset="2"/>
              </a:rPr>
              <a:t>/L ion</a:t>
            </a:r>
          </a:p>
        </p:txBody>
      </p:sp>
      <p:sp>
        <p:nvSpPr>
          <p:cNvPr id="13" name="Text Box 18"/>
          <p:cNvSpPr txBox="1">
            <a:spLocks noChangeArrowheads="1"/>
          </p:cNvSpPr>
          <p:nvPr/>
        </p:nvSpPr>
        <p:spPr bwMode="auto">
          <a:xfrm>
            <a:off x="920213" y="2253130"/>
            <a:ext cx="492443" cy="742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vert270" wrap="square">
            <a:spAutoFit/>
          </a:bodyPr>
          <a:lstStyle>
            <a:lvl1pPr marL="457200" indent="-457200">
              <a:defRPr sz="3600">
                <a:solidFill>
                  <a:schemeClr val="tx1"/>
                </a:solidFill>
                <a:latin typeface="Times New Roman" pitchFamily="18" charset="0"/>
              </a:defRPr>
            </a:lvl1pPr>
            <a:lvl2pPr marL="742950" indent="-285750">
              <a:defRPr sz="3600">
                <a:solidFill>
                  <a:schemeClr val="tx1"/>
                </a:solidFill>
                <a:latin typeface="Times New Roman" pitchFamily="18" charset="0"/>
              </a:defRPr>
            </a:lvl2pPr>
            <a:lvl3pPr marL="1143000" indent="-228600">
              <a:defRPr sz="3600">
                <a:solidFill>
                  <a:schemeClr val="tx1"/>
                </a:solidFill>
                <a:latin typeface="Times New Roman" pitchFamily="18" charset="0"/>
              </a:defRPr>
            </a:lvl3pPr>
            <a:lvl4pPr marL="1600200" indent="-228600">
              <a:defRPr sz="3600">
                <a:solidFill>
                  <a:schemeClr val="tx1"/>
                </a:solidFill>
                <a:latin typeface="Times New Roman" pitchFamily="18" charset="0"/>
              </a:defRPr>
            </a:lvl4pPr>
            <a:lvl5pPr marL="2057400" indent="-22860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fontAlgn="base">
              <a:spcBef>
                <a:spcPct val="0"/>
              </a:spcBef>
              <a:spcAft>
                <a:spcPct val="0"/>
              </a:spcAft>
            </a:pPr>
            <a:r>
              <a:rPr lang="en-US" sz="2000" b="1" dirty="0">
                <a:solidFill>
                  <a:srgbClr val="FFFFFF"/>
                </a:solidFill>
                <a:latin typeface="Calibri" panose="020F0502020204030204" pitchFamily="34" charset="0"/>
                <a:sym typeface="Wingdings" pitchFamily="2" charset="2"/>
              </a:rPr>
              <a:t>days</a:t>
            </a:r>
          </a:p>
        </p:txBody>
      </p:sp>
    </p:spTree>
    <p:extLst>
      <p:ext uri="{BB962C8B-B14F-4D97-AF65-F5344CB8AC3E}">
        <p14:creationId xmlns:p14="http://schemas.microsoft.com/office/powerpoint/2010/main" val="744568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14858" y="3515002"/>
              <a:ext cx="5851764" cy="1345228"/>
            </p:xfrm>
            <a:graphic>
              <a:graphicData uri="http://schemas.openxmlformats.org/drawingml/2006/table">
                <a:tbl>
                  <a:tblPr firstRow="1" firstCol="1" bandRow="1">
                    <a:tableStyleId>{5C22544A-7EE6-4342-B048-85BDC9FD1C3A}</a:tableStyleId>
                  </a:tblPr>
                  <a:tblGrid>
                    <a:gridCol w="5851764">
                      <a:extLst>
                        <a:ext uri="{9D8B030D-6E8A-4147-A177-3AD203B41FA5}">
                          <a16:colId xmlns:a16="http://schemas.microsoft.com/office/drawing/2014/main" val="20000"/>
                        </a:ext>
                      </a:extLst>
                    </a:gridCol>
                  </a:tblGrid>
                  <a:tr h="1345228">
                    <a:tc>
                      <a:txBody>
                        <a:bodyPr/>
                        <a:lstStyle/>
                        <a:p>
                          <a:pPr marL="0" marR="0">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effectLst/>
                                        <a:latin typeface="Cambria Math" panose="02040503050406030204" pitchFamily="18" charset="0"/>
                                      </a:rPr>
                                    </m:ctrlPr>
                                  </m:sSubPr>
                                  <m:e>
                                    <m:r>
                                      <a:rPr lang="en-US" sz="2000" b="1">
                                        <a:solidFill>
                                          <a:schemeClr val="tx1"/>
                                        </a:solidFill>
                                        <a:effectLst/>
                                        <a:latin typeface="Cambria Math"/>
                                      </a:rPr>
                                      <m:t>∆</m:t>
                                    </m:r>
                                    <m:r>
                                      <a:rPr lang="en-US" sz="2000" b="1" i="1">
                                        <a:solidFill>
                                          <a:schemeClr val="tx1"/>
                                        </a:solidFill>
                                        <a:effectLst/>
                                        <a:latin typeface="Cambria Math"/>
                                      </a:rPr>
                                      <m:t>𝑮</m:t>
                                    </m:r>
                                  </m:e>
                                  <m:sub>
                                    <m:r>
                                      <a:rPr lang="en-US" sz="2000" b="1" i="1">
                                        <a:solidFill>
                                          <a:schemeClr val="tx1"/>
                                        </a:solidFill>
                                        <a:effectLst/>
                                        <a:latin typeface="Cambria Math"/>
                                      </a:rPr>
                                      <m:t>𝒂𝒅𝒔</m:t>
                                    </m:r>
                                  </m:sub>
                                </m:sSub>
                                <m:d>
                                  <m:dPr>
                                    <m:ctrlPr>
                                      <a:rPr lang="en-US" sz="2000" b="1" i="1" smtClean="0">
                                        <a:solidFill>
                                          <a:schemeClr val="tx1"/>
                                        </a:solidFill>
                                        <a:effectLst/>
                                        <a:latin typeface="Cambria Math" panose="02040503050406030204" pitchFamily="18" charset="0"/>
                                      </a:rPr>
                                    </m:ctrlPr>
                                  </m:dPr>
                                  <m:e>
                                    <m:r>
                                      <a:rPr lang="en-US" sz="2000" b="1" i="1" smtClean="0">
                                        <a:solidFill>
                                          <a:schemeClr val="tx1"/>
                                        </a:solidFill>
                                        <a:effectLst/>
                                        <a:latin typeface="Cambria Math"/>
                                      </a:rPr>
                                      <m:t>𝑼</m:t>
                                    </m:r>
                                  </m:e>
                                </m:d>
                                <m:r>
                                  <a:rPr lang="en-US" sz="2000" b="1" smtClean="0">
                                    <a:solidFill>
                                      <a:schemeClr val="tx1"/>
                                    </a:solidFill>
                                    <a:effectLst/>
                                    <a:latin typeface="Cambria Math"/>
                                  </a:rPr>
                                  <m:t>=</m:t>
                                </m:r>
                                <m:sSub>
                                  <m:sSubPr>
                                    <m:ctrlPr>
                                      <a:rPr lang="en-US" sz="2000" b="1" i="1" smtClean="0">
                                        <a:solidFill>
                                          <a:schemeClr val="tx1"/>
                                        </a:solidFill>
                                        <a:effectLst/>
                                        <a:latin typeface="Cambria Math" panose="02040503050406030204" pitchFamily="18" charset="0"/>
                                      </a:rPr>
                                    </m:ctrlPr>
                                  </m:sSubPr>
                                  <m:e>
                                    <m:r>
                                      <a:rPr lang="en-US" sz="2000" b="1" i="1">
                                        <a:solidFill>
                                          <a:schemeClr val="tx1"/>
                                        </a:solidFill>
                                        <a:effectLst/>
                                        <a:latin typeface="Cambria Math"/>
                                      </a:rPr>
                                      <m:t>𝑮</m:t>
                                    </m:r>
                                  </m:e>
                                  <m:sub>
                                    <m:r>
                                      <a:rPr lang="en-US" sz="2000" b="1" i="1" smtClean="0">
                                        <a:solidFill>
                                          <a:schemeClr val="tx1"/>
                                        </a:solidFill>
                                        <a:effectLst/>
                                        <a:latin typeface="Cambria Math" panose="02040503050406030204" pitchFamily="18" charset="0"/>
                                      </a:rPr>
                                      <m:t>𝑯</m:t>
                                    </m:r>
                                    <m:r>
                                      <a:rPr lang="en-US" sz="2000" b="1">
                                        <a:solidFill>
                                          <a:schemeClr val="tx1"/>
                                        </a:solidFill>
                                        <a:effectLst/>
                                        <a:latin typeface="Cambria Math"/>
                                      </a:rPr>
                                      <m:t>∗</m:t>
                                    </m:r>
                                  </m:sub>
                                </m:sSub>
                                <m:r>
                                  <a:rPr lang="en-US" sz="2000" b="1" smtClean="0">
                                    <a:solidFill>
                                      <a:schemeClr val="tx1"/>
                                    </a:solidFill>
                                    <a:effectLst/>
                                    <a:latin typeface="Cambria Math"/>
                                  </a:rPr>
                                  <m:t>−</m:t>
                                </m:r>
                                <m:sSub>
                                  <m:sSubPr>
                                    <m:ctrlPr>
                                      <a:rPr lang="en-US" sz="2000" b="1" i="1" smtClean="0">
                                        <a:solidFill>
                                          <a:schemeClr val="tx1"/>
                                        </a:solidFill>
                                        <a:effectLst/>
                                        <a:latin typeface="Cambria Math" panose="02040503050406030204" pitchFamily="18" charset="0"/>
                                      </a:rPr>
                                    </m:ctrlPr>
                                  </m:sSubPr>
                                  <m:e>
                                    <m:r>
                                      <a:rPr lang="en-US" sz="2000" b="1" i="1">
                                        <a:solidFill>
                                          <a:schemeClr val="tx1"/>
                                        </a:solidFill>
                                        <a:effectLst/>
                                        <a:latin typeface="Cambria Math"/>
                                      </a:rPr>
                                      <m:t>𝑮</m:t>
                                    </m:r>
                                  </m:e>
                                  <m:sub>
                                    <m:sSubSup>
                                      <m:sSubSupPr>
                                        <m:ctrlPr>
                                          <a:rPr lang="en-US" sz="2000" b="1" i="1">
                                            <a:solidFill>
                                              <a:schemeClr val="tx1"/>
                                            </a:solidFill>
                                            <a:effectLst/>
                                            <a:latin typeface="Cambria Math" panose="02040503050406030204" pitchFamily="18" charset="0"/>
                                          </a:rPr>
                                        </m:ctrlPr>
                                      </m:sSubSupPr>
                                      <m:e>
                                        <m:r>
                                          <a:rPr lang="en-US" sz="2000" b="1" i="1" smtClean="0">
                                            <a:solidFill>
                                              <a:schemeClr val="tx1"/>
                                            </a:solidFill>
                                            <a:effectLst/>
                                            <a:latin typeface="Cambria Math" panose="02040503050406030204" pitchFamily="18" charset="0"/>
                                          </a:rPr>
                                          <m:t>𝑯</m:t>
                                        </m:r>
                                      </m:e>
                                      <m:sub>
                                        <m:d>
                                          <m:dPr>
                                            <m:ctrlPr>
                                              <a:rPr lang="en-US" sz="2000" b="1" i="1">
                                                <a:solidFill>
                                                  <a:schemeClr val="tx1"/>
                                                </a:solidFill>
                                                <a:effectLst/>
                                                <a:latin typeface="Cambria Math" panose="02040503050406030204" pitchFamily="18" charset="0"/>
                                              </a:rPr>
                                            </m:ctrlPr>
                                          </m:dPr>
                                          <m:e>
                                            <m:r>
                                              <a:rPr lang="en-US" sz="2000" b="1" i="1">
                                                <a:solidFill>
                                                  <a:schemeClr val="tx1"/>
                                                </a:solidFill>
                                                <a:effectLst/>
                                                <a:latin typeface="Cambria Math"/>
                                              </a:rPr>
                                              <m:t>𝒂𝒒</m:t>
                                            </m:r>
                                          </m:e>
                                        </m:d>
                                      </m:sub>
                                      <m:sup>
                                        <m:r>
                                          <a:rPr lang="en-US" sz="2000" b="1" i="1" smtClean="0">
                                            <a:solidFill>
                                              <a:schemeClr val="tx1"/>
                                            </a:solidFill>
                                            <a:effectLst/>
                                            <a:latin typeface="Cambria Math" panose="02040503050406030204" pitchFamily="18" charset="0"/>
                                          </a:rPr>
                                          <m:t>+</m:t>
                                        </m:r>
                                      </m:sup>
                                    </m:sSubSup>
                                  </m:sub>
                                </m:sSub>
                                <m:r>
                                  <a:rPr lang="en-US" sz="2000" b="1">
                                    <a:solidFill>
                                      <a:schemeClr val="tx1"/>
                                    </a:solidFill>
                                    <a:effectLst/>
                                    <a:latin typeface="Cambria Math"/>
                                  </a:rPr>
                                  <m:t>−</m:t>
                                </m:r>
                                <m:sSub>
                                  <m:sSubPr>
                                    <m:ctrlPr>
                                      <a:rPr lang="en-US" sz="2000" b="1" i="1" smtClean="0">
                                        <a:solidFill>
                                          <a:srgbClr val="FF3300"/>
                                        </a:solidFill>
                                        <a:effectLst/>
                                        <a:latin typeface="Cambria Math" panose="02040503050406030204" pitchFamily="18" charset="0"/>
                                      </a:rPr>
                                    </m:ctrlPr>
                                  </m:sSubPr>
                                  <m:e>
                                    <m:r>
                                      <a:rPr lang="en-US" sz="2000" b="1" i="1">
                                        <a:solidFill>
                                          <a:srgbClr val="FF3300"/>
                                        </a:solidFill>
                                        <a:effectLst/>
                                        <a:latin typeface="Cambria Math"/>
                                      </a:rPr>
                                      <m:t>𝑮</m:t>
                                    </m:r>
                                  </m:e>
                                  <m:sub>
                                    <m:r>
                                      <a:rPr lang="en-US" sz="2000" b="1">
                                        <a:solidFill>
                                          <a:srgbClr val="FF3300"/>
                                        </a:solidFill>
                                        <a:effectLst/>
                                        <a:latin typeface="Cambria Math"/>
                                      </a:rPr>
                                      <m:t>∗</m:t>
                                    </m:r>
                                  </m:sub>
                                </m:sSub>
                                <m:r>
                                  <a:rPr lang="en-US" sz="2000" b="1" i="1" smtClean="0">
                                    <a:solidFill>
                                      <a:srgbClr val="FF3300"/>
                                    </a:solidFill>
                                    <a:effectLst/>
                                    <a:latin typeface="Cambria Math" panose="02040503050406030204" pitchFamily="18" charset="0"/>
                                  </a:rPr>
                                  <m:t>−</m:t>
                                </m:r>
                                <m:sSup>
                                  <m:sSupPr>
                                    <m:ctrlPr>
                                      <a:rPr lang="en-US" sz="2000" b="1" i="1">
                                        <a:solidFill>
                                          <a:schemeClr val="accent6"/>
                                        </a:solidFill>
                                        <a:effectLst/>
                                        <a:latin typeface="Cambria Math" panose="02040503050406030204" pitchFamily="18" charset="0"/>
                                        <a:ea typeface="Calibri"/>
                                        <a:cs typeface="Times New Roman"/>
                                      </a:rPr>
                                    </m:ctrlPr>
                                  </m:sSupPr>
                                  <m:e>
                                    <m:r>
                                      <a:rPr lang="en-US" sz="2000" b="1" i="1">
                                        <a:solidFill>
                                          <a:schemeClr val="accent6"/>
                                        </a:solidFill>
                                        <a:effectLst/>
                                        <a:latin typeface="Cambria Math"/>
                                        <a:ea typeface="Calibri"/>
                                        <a:cs typeface="Times New Roman"/>
                                      </a:rPr>
                                      <m:t>𝒆</m:t>
                                    </m:r>
                                  </m:e>
                                  <m:sup>
                                    <m:r>
                                      <a:rPr lang="en-US" sz="2000" b="1" i="1">
                                        <a:solidFill>
                                          <a:schemeClr val="accent6"/>
                                        </a:solidFill>
                                        <a:effectLst/>
                                        <a:latin typeface="Cambria Math"/>
                                        <a:ea typeface="Calibri"/>
                                        <a:cs typeface="Times New Roman"/>
                                      </a:rPr>
                                      <m:t>−</m:t>
                                    </m:r>
                                  </m:sup>
                                </m:sSup>
                                <m:d>
                                  <m:dPr>
                                    <m:ctrlPr>
                                      <a:rPr lang="en-US" sz="2000" b="1" i="1">
                                        <a:solidFill>
                                          <a:schemeClr val="accent6"/>
                                        </a:solidFill>
                                        <a:effectLst/>
                                        <a:latin typeface="Cambria Math" panose="02040503050406030204" pitchFamily="18" charset="0"/>
                                        <a:ea typeface="Calibri"/>
                                        <a:cs typeface="Times New Roman"/>
                                      </a:rPr>
                                    </m:ctrlPr>
                                  </m:dPr>
                                  <m:e>
                                    <m:r>
                                      <a:rPr lang="en-US" sz="2000" b="1" i="1">
                                        <a:solidFill>
                                          <a:schemeClr val="accent6"/>
                                        </a:solidFill>
                                        <a:effectLst/>
                                        <a:latin typeface="Cambria Math"/>
                                        <a:ea typeface="Calibri"/>
                                        <a:cs typeface="Times New Roman"/>
                                      </a:rPr>
                                      <m:t>𝑼</m:t>
                                    </m:r>
                                    <m:r>
                                      <a:rPr lang="en-US" sz="2000" b="1" i="1">
                                        <a:solidFill>
                                          <a:schemeClr val="accent6"/>
                                        </a:solidFill>
                                        <a:effectLst/>
                                        <a:latin typeface="Cambria Math"/>
                                        <a:ea typeface="Calibri"/>
                                        <a:cs typeface="Times New Roman"/>
                                      </a:rPr>
                                      <m:t>−</m:t>
                                    </m:r>
                                    <m:sSub>
                                      <m:sSubPr>
                                        <m:ctrlPr>
                                          <a:rPr lang="en-US" sz="2000" b="1" i="1">
                                            <a:solidFill>
                                              <a:schemeClr val="accent6"/>
                                            </a:solidFill>
                                            <a:effectLst/>
                                            <a:latin typeface="Cambria Math" panose="02040503050406030204" pitchFamily="18" charset="0"/>
                                            <a:ea typeface="Calibri"/>
                                            <a:cs typeface="Times New Roman"/>
                                          </a:rPr>
                                        </m:ctrlPr>
                                      </m:sSubPr>
                                      <m:e>
                                        <m:r>
                                          <a:rPr lang="en-US" sz="2000" b="1" i="1">
                                            <a:solidFill>
                                              <a:schemeClr val="accent6"/>
                                            </a:solidFill>
                                            <a:effectLst/>
                                            <a:latin typeface="Cambria Math"/>
                                            <a:ea typeface="Calibri"/>
                                            <a:cs typeface="Times New Roman"/>
                                          </a:rPr>
                                          <m:t>𝑼</m:t>
                                        </m:r>
                                      </m:e>
                                      <m:sub>
                                        <m:r>
                                          <a:rPr lang="en-US" sz="2000" b="1" i="1">
                                            <a:solidFill>
                                              <a:schemeClr val="accent6"/>
                                            </a:solidFill>
                                            <a:effectLst/>
                                            <a:latin typeface="Cambria Math"/>
                                            <a:ea typeface="Calibri"/>
                                            <a:cs typeface="Times New Roman"/>
                                          </a:rPr>
                                          <m:t>𝒓𝒆𝒇</m:t>
                                        </m:r>
                                      </m:sub>
                                    </m:sSub>
                                  </m:e>
                                </m:d>
                              </m:oMath>
                            </m:oMathPara>
                          </a14:m>
                          <a:endParaRPr lang="en-US" sz="2000" b="1" dirty="0">
                            <a:solidFill>
                              <a:schemeClr val="accent2"/>
                            </a:solidFill>
                            <a:effectLst/>
                            <a:latin typeface="Calibri"/>
                            <a:ea typeface="Calibri"/>
                            <a:cs typeface="Times New Roman"/>
                          </a:endParaRPr>
                        </a:p>
                      </a:txBody>
                      <a:tcPr marL="68580" marR="68580" marT="0" marB="0">
                        <a:solidFill>
                          <a:schemeClr val="bg1"/>
                        </a:solidFill>
                      </a:tcPr>
                    </a:tc>
                    <a:extLst>
                      <a:ext uri="{0D108BD9-81ED-4DB2-BD59-A6C34878D82A}">
                        <a16:rowId xmlns:a16="http://schemas.microsoft.com/office/drawing/2014/main" val="10000"/>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145178411"/>
                  </p:ext>
                </p:extLst>
              </p:nvPr>
            </p:nvGraphicFramePr>
            <p:xfrm>
              <a:off x="14858" y="3515002"/>
              <a:ext cx="5851764" cy="1345228"/>
            </p:xfrm>
            <a:graphic>
              <a:graphicData uri="http://schemas.openxmlformats.org/drawingml/2006/table">
                <a:tbl>
                  <a:tblPr firstRow="1" firstCol="1" bandRow="1">
                    <a:tableStyleId>{5C22544A-7EE6-4342-B048-85BDC9FD1C3A}</a:tableStyleId>
                  </a:tblPr>
                  <a:tblGrid>
                    <a:gridCol w="5851764"/>
                  </a:tblGrid>
                  <a:tr h="1345228">
                    <a:tc>
                      <a:txBody>
                        <a:bodyPr/>
                        <a:lstStyle/>
                        <a:p>
                          <a:endParaRPr lang="en-US"/>
                        </a:p>
                      </a:txBody>
                      <a:tcPr marL="68580" marR="68580" marT="0" marB="0">
                        <a:blipFill rotWithShape="0">
                          <a:blip r:embed="rId3"/>
                          <a:stretch>
                            <a:fillRect l="-104" t="-450" r="-416" b="-1802"/>
                          </a:stretch>
                        </a:blipFill>
                      </a:tcPr>
                    </a:tc>
                  </a:tr>
                </a:tbl>
              </a:graphicData>
            </a:graphic>
          </p:graphicFrame>
        </mc:Fallback>
      </mc:AlternateContent>
      <mc:AlternateContent xmlns:mc="http://schemas.openxmlformats.org/markup-compatibility/2006" xmlns:a14="http://schemas.microsoft.com/office/drawing/2010/main">
        <mc:Choice Requires="a14">
          <p:sp>
            <p:nvSpPr>
              <p:cNvPr id="7" name="Rectangle 6"/>
              <p:cNvSpPr/>
              <p:nvPr/>
            </p:nvSpPr>
            <p:spPr>
              <a:xfrm>
                <a:off x="242040" y="4775571"/>
                <a:ext cx="7813814" cy="451277"/>
              </a:xfrm>
              <a:prstGeom prst="rect">
                <a:avLst/>
              </a:prstGeom>
            </p:spPr>
            <p:txBody>
              <a:bodyPr wrap="square">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sSubSup>
                        <m:sSubSupPr>
                          <m:ctrlPr>
                            <a:rPr lang="en-US" b="1" i="1" smtClean="0">
                              <a:solidFill>
                                <a:srgbClr val="000000"/>
                              </a:solidFill>
                              <a:latin typeface="Cambria Math" panose="02040503050406030204" pitchFamily="18" charset="0"/>
                              <a:cs typeface="Times New Roman"/>
                            </a:rPr>
                          </m:ctrlPr>
                        </m:sSubSupPr>
                        <m:e>
                          <m:r>
                            <a:rPr lang="en-US" b="1" i="1">
                              <a:solidFill>
                                <a:srgbClr val="000000"/>
                              </a:solidFill>
                              <a:latin typeface="Cambria Math"/>
                              <a:ea typeface="Calibri"/>
                              <a:cs typeface="Times New Roman"/>
                            </a:rPr>
                            <m:t>𝑮</m:t>
                          </m:r>
                        </m:e>
                        <m:sub>
                          <m:sSubSup>
                            <m:sSubSupPr>
                              <m:ctrlPr>
                                <a:rPr lang="en-US" b="1" i="1">
                                  <a:solidFill>
                                    <a:srgbClr val="000000"/>
                                  </a:solidFill>
                                  <a:latin typeface="Cambria Math" panose="02040503050406030204" pitchFamily="18" charset="0"/>
                                  <a:cs typeface="Times New Roman"/>
                                </a:rPr>
                              </m:ctrlPr>
                            </m:sSubSupPr>
                            <m:e>
                              <m:r>
                                <a:rPr lang="en-US" b="1" i="1" smtClean="0">
                                  <a:solidFill>
                                    <a:srgbClr val="000000"/>
                                  </a:solidFill>
                                  <a:latin typeface="Cambria Math" panose="02040503050406030204" pitchFamily="18" charset="0"/>
                                  <a:ea typeface="Calibri"/>
                                  <a:cs typeface="Times New Roman"/>
                                </a:rPr>
                                <m:t>𝑯</m:t>
                              </m:r>
                            </m:e>
                            <m:sub>
                              <m:r>
                                <a:rPr lang="en-US" b="1" i="1">
                                  <a:solidFill>
                                    <a:srgbClr val="000000"/>
                                  </a:solidFill>
                                  <a:latin typeface="Cambria Math"/>
                                  <a:ea typeface="Calibri"/>
                                  <a:cs typeface="Times New Roman"/>
                                </a:rPr>
                                <m:t>𝒈</m:t>
                              </m:r>
                            </m:sub>
                            <m:sup>
                              <m:r>
                                <a:rPr lang="en-US" b="1" i="1" smtClean="0">
                                  <a:solidFill>
                                    <a:srgbClr val="000000"/>
                                  </a:solidFill>
                                  <a:latin typeface="Cambria Math" panose="02040503050406030204" pitchFamily="18" charset="0"/>
                                  <a:ea typeface="Calibri"/>
                                  <a:cs typeface="Times New Roman"/>
                                </a:rPr>
                                <m:t>+</m:t>
                              </m:r>
                            </m:sup>
                          </m:sSubSup>
                        </m:sub>
                        <m:sup>
                          <m:r>
                            <a:rPr lang="en-US" b="1" i="1">
                              <a:solidFill>
                                <a:srgbClr val="000000"/>
                              </a:solidFill>
                              <a:latin typeface="Cambria Math"/>
                              <a:ea typeface="Calibri"/>
                              <a:cs typeface="Times New Roman"/>
                            </a:rPr>
                            <m:t> </m:t>
                          </m:r>
                        </m:sup>
                      </m:sSubSup>
                      <m:r>
                        <a:rPr lang="en-US" b="1" i="1">
                          <a:solidFill>
                            <a:srgbClr val="000000"/>
                          </a:solidFill>
                          <a:latin typeface="Cambria Math"/>
                          <a:ea typeface="Calibri"/>
                          <a:cs typeface="Times New Roman"/>
                        </a:rPr>
                        <m:t>=</m:t>
                      </m:r>
                      <m:sSub>
                        <m:sSubPr>
                          <m:ctrlPr>
                            <a:rPr lang="en-US" b="1" i="1" smtClean="0">
                              <a:solidFill>
                                <a:srgbClr val="FF0000"/>
                              </a:solidFill>
                              <a:latin typeface="Cambria Math" panose="02040503050406030204" pitchFamily="18" charset="0"/>
                              <a:cs typeface="Times New Roman"/>
                            </a:rPr>
                          </m:ctrlPr>
                        </m:sSubPr>
                        <m:e>
                          <m:r>
                            <a:rPr lang="en-US" b="1" i="1">
                              <a:solidFill>
                                <a:srgbClr val="FF0000"/>
                              </a:solidFill>
                              <a:latin typeface="Cambria Math"/>
                              <a:ea typeface="Calibri"/>
                              <a:cs typeface="Times New Roman"/>
                            </a:rPr>
                            <m:t>𝑬</m:t>
                          </m:r>
                        </m:e>
                        <m:sub>
                          <m:r>
                            <a:rPr lang="en-US" b="1" i="1">
                              <a:solidFill>
                                <a:srgbClr val="FF0000"/>
                              </a:solidFill>
                              <a:latin typeface="Cambria Math"/>
                              <a:ea typeface="Calibri"/>
                              <a:cs typeface="Times New Roman"/>
                            </a:rPr>
                            <m:t>𝑫𝑭𝑻</m:t>
                          </m:r>
                        </m:sub>
                      </m:sSub>
                      <m:r>
                        <a:rPr lang="en-US" b="1" i="1" smtClean="0">
                          <a:solidFill>
                            <a:srgbClr val="000000"/>
                          </a:solidFill>
                          <a:latin typeface="Cambria Math"/>
                          <a:ea typeface="Calibri"/>
                          <a:cs typeface="Times New Roman"/>
                        </a:rPr>
                        <m:t>+</m:t>
                      </m:r>
                      <m:r>
                        <a:rPr lang="en-US" b="1" i="1" smtClean="0">
                          <a:solidFill>
                            <a:srgbClr val="00B0F0"/>
                          </a:solidFill>
                          <a:latin typeface="Cambria Math"/>
                          <a:ea typeface="Calibri"/>
                          <a:cs typeface="Times New Roman"/>
                        </a:rPr>
                        <m:t>𝒁𝑷𝑽𝑬</m:t>
                      </m:r>
                      <m:r>
                        <a:rPr lang="en-US" b="1" i="1" smtClean="0">
                          <a:solidFill>
                            <a:srgbClr val="000000"/>
                          </a:solidFill>
                          <a:latin typeface="Cambria Math"/>
                          <a:ea typeface="Calibri"/>
                          <a:cs typeface="Times New Roman"/>
                        </a:rPr>
                        <m:t>+</m:t>
                      </m:r>
                      <m:r>
                        <a:rPr lang="en-US" b="1" i="1" smtClean="0">
                          <a:solidFill>
                            <a:srgbClr val="00FF00"/>
                          </a:solidFill>
                          <a:latin typeface="Cambria Math"/>
                          <a:ea typeface="Calibri"/>
                          <a:cs typeface="Times New Roman"/>
                        </a:rPr>
                        <m:t>𝑬</m:t>
                      </m:r>
                      <m:d>
                        <m:dPr>
                          <m:ctrlPr>
                            <a:rPr lang="en-US" b="1" i="1" smtClean="0">
                              <a:solidFill>
                                <a:srgbClr val="00FF00"/>
                              </a:solidFill>
                              <a:latin typeface="Cambria Math" panose="02040503050406030204" pitchFamily="18" charset="0"/>
                              <a:ea typeface="Calibri"/>
                              <a:cs typeface="Times New Roman"/>
                            </a:rPr>
                          </m:ctrlPr>
                        </m:dPr>
                        <m:e>
                          <m:r>
                            <a:rPr lang="en-US" b="1" i="1" smtClean="0">
                              <a:solidFill>
                                <a:srgbClr val="00FF00"/>
                              </a:solidFill>
                              <a:latin typeface="Cambria Math"/>
                              <a:ea typeface="Calibri"/>
                              <a:cs typeface="Times New Roman"/>
                            </a:rPr>
                            <m:t>𝑻</m:t>
                          </m:r>
                        </m:e>
                      </m:d>
                      <m:r>
                        <a:rPr lang="en-US" b="1" i="1" smtClean="0">
                          <a:solidFill>
                            <a:srgbClr val="000000"/>
                          </a:solidFill>
                          <a:latin typeface="Cambria Math"/>
                          <a:ea typeface="Calibri"/>
                          <a:cs typeface="Times New Roman"/>
                        </a:rPr>
                        <m:t>+ </m:t>
                      </m:r>
                      <m:r>
                        <a:rPr lang="en-US" b="1" i="1">
                          <a:solidFill>
                            <a:srgbClr val="3333CC"/>
                          </a:solidFill>
                          <a:latin typeface="Cambria Math"/>
                          <a:ea typeface="Calibri"/>
                          <a:cs typeface="Times New Roman"/>
                        </a:rPr>
                        <m:t>𝑷𝑽</m:t>
                      </m:r>
                      <m:r>
                        <a:rPr lang="en-US" b="1" i="1" smtClean="0">
                          <a:solidFill>
                            <a:srgbClr val="000000"/>
                          </a:solidFill>
                          <a:latin typeface="Cambria Math"/>
                          <a:ea typeface="Calibri"/>
                          <a:cs typeface="Times New Roman"/>
                        </a:rPr>
                        <m:t>−</m:t>
                      </m:r>
                      <m:sSub>
                        <m:sSubPr>
                          <m:ctrlPr>
                            <a:rPr lang="en-US" b="1" i="1">
                              <a:solidFill>
                                <a:srgbClr val="3333CC"/>
                              </a:solidFill>
                              <a:latin typeface="Cambria Math" panose="02040503050406030204" pitchFamily="18" charset="0"/>
                              <a:cs typeface="Times New Roman"/>
                            </a:rPr>
                          </m:ctrlPr>
                        </m:sSubPr>
                        <m:e>
                          <m:r>
                            <a:rPr lang="en-US" b="1" i="1" smtClean="0">
                              <a:solidFill>
                                <a:srgbClr val="000000"/>
                              </a:solidFill>
                              <a:latin typeface="Cambria Math"/>
                              <a:ea typeface="Calibri"/>
                              <a:cs typeface="Times New Roman"/>
                            </a:rPr>
                            <m:t>(</m:t>
                          </m:r>
                          <m:sSub>
                            <m:sSubPr>
                              <m:ctrlPr>
                                <a:rPr lang="en-US" b="1" i="1" smtClean="0">
                                  <a:solidFill>
                                    <a:srgbClr val="00B0F0"/>
                                  </a:solidFill>
                                  <a:latin typeface="Cambria Math" panose="02040503050406030204" pitchFamily="18" charset="0"/>
                                  <a:cs typeface="Times New Roman"/>
                                </a:rPr>
                              </m:ctrlPr>
                            </m:sSubPr>
                            <m:e>
                              <m:r>
                                <a:rPr lang="en-US" b="1" i="1">
                                  <a:solidFill>
                                    <a:srgbClr val="00B0F0"/>
                                  </a:solidFill>
                                  <a:latin typeface="Cambria Math"/>
                                  <a:ea typeface="Calibri"/>
                                  <a:cs typeface="Times New Roman"/>
                                </a:rPr>
                                <m:t>𝑺</m:t>
                              </m:r>
                            </m:e>
                            <m:sub>
                              <m:r>
                                <a:rPr lang="en-US" b="1" i="1">
                                  <a:solidFill>
                                    <a:srgbClr val="00B0F0"/>
                                  </a:solidFill>
                                  <a:latin typeface="Cambria Math"/>
                                  <a:ea typeface="Calibri"/>
                                  <a:cs typeface="Times New Roman"/>
                                </a:rPr>
                                <m:t>𝒗𝒊𝒃</m:t>
                              </m:r>
                            </m:sub>
                          </m:sSub>
                          <m:r>
                            <a:rPr lang="en-US" b="1" i="1" smtClean="0">
                              <a:solidFill>
                                <a:srgbClr val="000000"/>
                              </a:solidFill>
                              <a:latin typeface="Cambria Math"/>
                              <a:ea typeface="Calibri"/>
                              <a:cs typeface="Times New Roman"/>
                            </a:rPr>
                            <m:t>+</m:t>
                          </m:r>
                          <m:sSub>
                            <m:sSubPr>
                              <m:ctrlPr>
                                <a:rPr lang="en-US" b="1" i="1" smtClean="0">
                                  <a:solidFill>
                                    <a:srgbClr val="00FF00"/>
                                  </a:solidFill>
                                  <a:latin typeface="Cambria Math" panose="02040503050406030204" pitchFamily="18" charset="0"/>
                                  <a:cs typeface="Times New Roman"/>
                                </a:rPr>
                              </m:ctrlPr>
                            </m:sSubPr>
                            <m:e>
                              <m:sSub>
                                <m:sSubPr>
                                  <m:ctrlPr>
                                    <a:rPr lang="en-US" b="1" i="1">
                                      <a:solidFill>
                                        <a:srgbClr val="00FF00"/>
                                      </a:solidFill>
                                      <a:latin typeface="Cambria Math" panose="02040503050406030204" pitchFamily="18" charset="0"/>
                                      <a:cs typeface="Times New Roman"/>
                                    </a:rPr>
                                  </m:ctrlPr>
                                </m:sSubPr>
                                <m:e>
                                  <m:r>
                                    <a:rPr lang="en-US" b="1" i="1">
                                      <a:solidFill>
                                        <a:srgbClr val="00FF00"/>
                                      </a:solidFill>
                                      <a:latin typeface="Cambria Math"/>
                                      <a:ea typeface="Calibri"/>
                                      <a:cs typeface="Times New Roman"/>
                                    </a:rPr>
                                    <m:t>𝑺</m:t>
                                  </m:r>
                                </m:e>
                                <m:sub>
                                  <m:r>
                                    <a:rPr lang="en-US" b="1" i="1">
                                      <a:solidFill>
                                        <a:srgbClr val="00FF00"/>
                                      </a:solidFill>
                                      <a:latin typeface="Cambria Math"/>
                                      <a:ea typeface="Calibri"/>
                                      <a:cs typeface="Times New Roman"/>
                                    </a:rPr>
                                    <m:t>𝒕𝒓𝒂𝒏𝒔𝒍𝒂𝒕𝒊𝒐𝒏</m:t>
                                  </m:r>
                                </m:sub>
                              </m:sSub>
                              <m:r>
                                <a:rPr lang="en-US" b="1" i="1">
                                  <a:solidFill>
                                    <a:srgbClr val="00FF00"/>
                                  </a:solidFill>
                                  <a:latin typeface="Cambria Math"/>
                                  <a:ea typeface="Calibri"/>
                                  <a:cs typeface="Times New Roman"/>
                                </a:rPr>
                                <m:t>+</m:t>
                              </m:r>
                              <m:r>
                                <a:rPr lang="en-US" b="1" i="1">
                                  <a:solidFill>
                                    <a:srgbClr val="00FF00"/>
                                  </a:solidFill>
                                  <a:latin typeface="Cambria Math"/>
                                  <a:ea typeface="Calibri"/>
                                  <a:cs typeface="Times New Roman"/>
                                </a:rPr>
                                <m:t>𝑺</m:t>
                              </m:r>
                            </m:e>
                            <m:sub>
                              <m:r>
                                <a:rPr lang="en-US" b="1" i="1">
                                  <a:solidFill>
                                    <a:srgbClr val="00FF00"/>
                                  </a:solidFill>
                                  <a:latin typeface="Cambria Math"/>
                                  <a:ea typeface="Calibri"/>
                                  <a:cs typeface="Times New Roman"/>
                                </a:rPr>
                                <m:t>𝒓𝒐𝒕𝒂𝒕𝒊𝒐𝒏</m:t>
                              </m:r>
                            </m:sub>
                          </m:sSub>
                          <m:r>
                            <a:rPr lang="en-US" b="1" i="1" smtClean="0">
                              <a:solidFill>
                                <a:srgbClr val="000000"/>
                              </a:solidFill>
                              <a:latin typeface="Cambria Math"/>
                              <a:ea typeface="Calibri"/>
                              <a:cs typeface="Times New Roman"/>
                            </a:rPr>
                            <m:t>)</m:t>
                          </m:r>
                        </m:e>
                        <m:sub>
                          <m:r>
                            <a:rPr lang="en-US" b="1" i="1">
                              <a:solidFill>
                                <a:srgbClr val="3333CC"/>
                              </a:solidFill>
                              <a:latin typeface="Cambria Math"/>
                              <a:ea typeface="Calibri"/>
                              <a:cs typeface="Times New Roman"/>
                            </a:rPr>
                            <m:t> </m:t>
                          </m:r>
                        </m:sub>
                      </m:sSub>
                      <m:r>
                        <a:rPr lang="en-US" b="1" i="1" smtClean="0">
                          <a:solidFill>
                            <a:srgbClr val="2D2DB9"/>
                          </a:solidFill>
                          <a:latin typeface="Cambria Math"/>
                          <a:ea typeface="Calibri"/>
                          <a:cs typeface="Times New Roman"/>
                        </a:rPr>
                        <m:t>𝑻</m:t>
                      </m:r>
                    </m:oMath>
                  </m:oMathPara>
                </a14:m>
                <a:endParaRPr lang="en-US" b="1" dirty="0">
                  <a:solidFill>
                    <a:srgbClr val="2D2DB9"/>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242040" y="4775571"/>
                <a:ext cx="7813814" cy="451277"/>
              </a:xfrm>
              <a:prstGeom prst="rect">
                <a:avLst/>
              </a:prstGeom>
              <a:blipFill rotWithShape="0">
                <a:blip r:embed="rId4"/>
                <a:stretch>
                  <a:fillRect b="-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28600" y="4302332"/>
                <a:ext cx="4572000" cy="481286"/>
              </a:xfrm>
              <a:prstGeom prst="rect">
                <a:avLst/>
              </a:prstGeom>
            </p:spPr>
            <p:txBody>
              <a:bodyPr>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sSub>
                        <m:sSubPr>
                          <m:ctrlPr>
                            <a:rPr lang="en-US" b="1" i="1" smtClean="0">
                              <a:solidFill>
                                <a:srgbClr val="000000"/>
                              </a:solidFill>
                              <a:latin typeface="Cambria Math" panose="02040503050406030204" pitchFamily="18" charset="0"/>
                              <a:cs typeface="Times New Roman"/>
                            </a:rPr>
                          </m:ctrlPr>
                        </m:sSubPr>
                        <m:e>
                          <m:r>
                            <a:rPr lang="en-US" b="1" i="1">
                              <a:solidFill>
                                <a:srgbClr val="000000"/>
                              </a:solidFill>
                              <a:latin typeface="Cambria Math"/>
                              <a:ea typeface="Calibri"/>
                              <a:cs typeface="Times New Roman"/>
                            </a:rPr>
                            <m:t>𝑮</m:t>
                          </m:r>
                        </m:e>
                        <m:sub>
                          <m:sSubSup>
                            <m:sSubSupPr>
                              <m:ctrlPr>
                                <a:rPr lang="en-US" b="1" i="1">
                                  <a:solidFill>
                                    <a:srgbClr val="000000"/>
                                  </a:solidFill>
                                  <a:latin typeface="Cambria Math" panose="02040503050406030204" pitchFamily="18" charset="0"/>
                                  <a:cs typeface="Times New Roman"/>
                                </a:rPr>
                              </m:ctrlPr>
                            </m:sSubSupPr>
                            <m:e>
                              <m:r>
                                <a:rPr lang="en-US" b="1" i="1" smtClean="0">
                                  <a:solidFill>
                                    <a:srgbClr val="000000"/>
                                  </a:solidFill>
                                  <a:latin typeface="Cambria Math" panose="02040503050406030204" pitchFamily="18" charset="0"/>
                                  <a:ea typeface="Calibri"/>
                                  <a:cs typeface="Times New Roman"/>
                                </a:rPr>
                                <m:t>𝑯</m:t>
                              </m:r>
                            </m:e>
                            <m:sub>
                              <m:r>
                                <a:rPr lang="en-US" b="1" i="1">
                                  <a:solidFill>
                                    <a:srgbClr val="000000"/>
                                  </a:solidFill>
                                  <a:latin typeface="Cambria Math"/>
                                  <a:ea typeface="Calibri"/>
                                  <a:cs typeface="Times New Roman"/>
                                </a:rPr>
                                <m:t>𝒂𝒒</m:t>
                              </m:r>
                            </m:sub>
                            <m:sup>
                              <m:r>
                                <a:rPr lang="en-US" b="1" i="1" smtClean="0">
                                  <a:solidFill>
                                    <a:srgbClr val="000000"/>
                                  </a:solidFill>
                                  <a:latin typeface="Cambria Math" panose="02040503050406030204" pitchFamily="18" charset="0"/>
                                  <a:ea typeface="Calibri"/>
                                  <a:cs typeface="Times New Roman"/>
                                </a:rPr>
                                <m:t>+</m:t>
                              </m:r>
                            </m:sup>
                          </m:sSubSup>
                        </m:sub>
                      </m:sSub>
                      <m:r>
                        <a:rPr lang="en-US" b="1" i="1">
                          <a:solidFill>
                            <a:srgbClr val="000000"/>
                          </a:solidFill>
                          <a:latin typeface="Cambria Math"/>
                          <a:ea typeface="Calibri"/>
                          <a:cs typeface="Times New Roman"/>
                        </a:rPr>
                        <m:t>=</m:t>
                      </m:r>
                      <m:sSubSup>
                        <m:sSubSupPr>
                          <m:ctrlPr>
                            <a:rPr lang="en-US" b="1" i="1">
                              <a:solidFill>
                                <a:srgbClr val="000000"/>
                              </a:solidFill>
                              <a:latin typeface="Cambria Math" panose="02040503050406030204" pitchFamily="18" charset="0"/>
                              <a:cs typeface="Times New Roman"/>
                            </a:rPr>
                          </m:ctrlPr>
                        </m:sSubSupPr>
                        <m:e>
                          <m:r>
                            <a:rPr lang="en-US" b="1" i="1">
                              <a:solidFill>
                                <a:srgbClr val="000000"/>
                              </a:solidFill>
                              <a:latin typeface="Cambria Math"/>
                              <a:ea typeface="Calibri"/>
                              <a:cs typeface="Times New Roman"/>
                            </a:rPr>
                            <m:t>𝑮</m:t>
                          </m:r>
                        </m:e>
                        <m:sub>
                          <m:sSubSup>
                            <m:sSubSupPr>
                              <m:ctrlPr>
                                <a:rPr lang="en-US" b="1" i="1">
                                  <a:solidFill>
                                    <a:srgbClr val="000000"/>
                                  </a:solidFill>
                                  <a:latin typeface="Cambria Math" panose="02040503050406030204" pitchFamily="18" charset="0"/>
                                  <a:cs typeface="Times New Roman"/>
                                </a:rPr>
                              </m:ctrlPr>
                            </m:sSubSupPr>
                            <m:e>
                              <m:r>
                                <a:rPr lang="en-US" b="1" i="1" smtClean="0">
                                  <a:solidFill>
                                    <a:srgbClr val="000000"/>
                                  </a:solidFill>
                                  <a:latin typeface="Cambria Math" panose="02040503050406030204" pitchFamily="18" charset="0"/>
                                  <a:ea typeface="Calibri"/>
                                  <a:cs typeface="Times New Roman"/>
                                </a:rPr>
                                <m:t>𝑯</m:t>
                              </m:r>
                            </m:e>
                            <m:sub>
                              <m:r>
                                <a:rPr lang="en-US" b="1" i="1">
                                  <a:solidFill>
                                    <a:srgbClr val="000000"/>
                                  </a:solidFill>
                                  <a:latin typeface="Cambria Math"/>
                                  <a:ea typeface="Calibri"/>
                                  <a:cs typeface="Times New Roman"/>
                                </a:rPr>
                                <m:t>𝒈</m:t>
                              </m:r>
                            </m:sub>
                            <m:sup>
                              <m:r>
                                <a:rPr lang="en-US" b="1" i="1" smtClean="0">
                                  <a:solidFill>
                                    <a:srgbClr val="000000"/>
                                  </a:solidFill>
                                  <a:latin typeface="Cambria Math" panose="02040503050406030204" pitchFamily="18" charset="0"/>
                                  <a:ea typeface="Calibri"/>
                                  <a:cs typeface="Times New Roman"/>
                                </a:rPr>
                                <m:t>+</m:t>
                              </m:r>
                            </m:sup>
                          </m:sSubSup>
                          <m:r>
                            <a:rPr lang="en-US" b="1" i="1">
                              <a:solidFill>
                                <a:srgbClr val="000000"/>
                              </a:solidFill>
                              <a:latin typeface="Cambria Math"/>
                              <a:ea typeface="Calibri"/>
                              <a:cs typeface="Times New Roman"/>
                            </a:rPr>
                            <m:t> </m:t>
                          </m:r>
                        </m:sub>
                        <m:sup>
                          <m:r>
                            <a:rPr lang="en-US" b="1" i="1">
                              <a:solidFill>
                                <a:srgbClr val="000000"/>
                              </a:solidFill>
                              <a:latin typeface="Cambria Math"/>
                              <a:ea typeface="Calibri"/>
                              <a:cs typeface="Times New Roman"/>
                            </a:rPr>
                            <m:t> </m:t>
                          </m:r>
                        </m:sup>
                      </m:sSubSup>
                      <m:sSubSup>
                        <m:sSubSupPr>
                          <m:ctrlPr>
                            <a:rPr lang="en-US" b="1" i="1">
                              <a:solidFill>
                                <a:srgbClr val="3333CC"/>
                              </a:solidFill>
                              <a:latin typeface="Cambria Math" panose="02040503050406030204" pitchFamily="18" charset="0"/>
                              <a:cs typeface="Times New Roman"/>
                            </a:rPr>
                          </m:ctrlPr>
                        </m:sSubSupPr>
                        <m:e>
                          <m:r>
                            <a:rPr lang="en-US" b="1" i="1" smtClean="0">
                              <a:solidFill>
                                <a:srgbClr val="000000"/>
                              </a:solidFill>
                              <a:latin typeface="Cambria Math"/>
                              <a:ea typeface="Calibri"/>
                              <a:cs typeface="Times New Roman"/>
                            </a:rPr>
                            <m:t>+</m:t>
                          </m:r>
                          <m:r>
                            <a:rPr lang="en-US" b="1" i="1">
                              <a:solidFill>
                                <a:srgbClr val="3333CC"/>
                              </a:solidFill>
                              <a:latin typeface="Cambria Math"/>
                              <a:ea typeface="Calibri"/>
                              <a:cs typeface="Times New Roman"/>
                            </a:rPr>
                            <m:t>∆</m:t>
                          </m:r>
                          <m:r>
                            <a:rPr lang="en-US" b="1" i="1">
                              <a:solidFill>
                                <a:srgbClr val="3333CC"/>
                              </a:solidFill>
                              <a:latin typeface="Cambria Math"/>
                              <a:ea typeface="Calibri"/>
                              <a:cs typeface="Times New Roman"/>
                            </a:rPr>
                            <m:t>𝑮</m:t>
                          </m:r>
                        </m:e>
                        <m:sub>
                          <m:r>
                            <a:rPr lang="en-US" b="1" i="1">
                              <a:solidFill>
                                <a:srgbClr val="3333CC"/>
                              </a:solidFill>
                              <a:latin typeface="Cambria Math"/>
                              <a:ea typeface="Calibri"/>
                              <a:cs typeface="Times New Roman"/>
                            </a:rPr>
                            <m:t>𝒔𝒐𝒍</m:t>
                          </m:r>
                        </m:sub>
                        <m:sup>
                          <m:r>
                            <a:rPr lang="en-US" b="1" i="1">
                              <a:solidFill>
                                <a:srgbClr val="3333CC"/>
                              </a:solidFill>
                              <a:latin typeface="Cambria Math"/>
                              <a:ea typeface="Calibri"/>
                              <a:cs typeface="Times New Roman"/>
                            </a:rPr>
                            <m:t>°</m:t>
                          </m:r>
                        </m:sup>
                      </m:sSubSup>
                      <m:r>
                        <a:rPr lang="en-US" b="1" i="1" smtClean="0">
                          <a:solidFill>
                            <a:srgbClr val="000000"/>
                          </a:solidFill>
                          <a:latin typeface="Cambria Math"/>
                          <a:ea typeface="Calibri"/>
                          <a:cs typeface="Times New Roman"/>
                        </a:rPr>
                        <m:t>+</m:t>
                      </m:r>
                      <m:r>
                        <a:rPr lang="en-US" b="1" i="1">
                          <a:solidFill>
                            <a:srgbClr val="3333CC"/>
                          </a:solidFill>
                          <a:latin typeface="Cambria Math"/>
                          <a:ea typeface="Calibri"/>
                          <a:cs typeface="Times New Roman"/>
                        </a:rPr>
                        <m:t>𝑹𝑻𝑳𝒏</m:t>
                      </m:r>
                      <m:d>
                        <m:dPr>
                          <m:begChr m:val="["/>
                          <m:endChr m:val="]"/>
                          <m:ctrlPr>
                            <a:rPr lang="en-US" b="1" i="1">
                              <a:solidFill>
                                <a:srgbClr val="3333CC"/>
                              </a:solidFill>
                              <a:latin typeface="Cambria Math" panose="02040503050406030204" pitchFamily="18" charset="0"/>
                              <a:cs typeface="Times New Roman"/>
                            </a:rPr>
                          </m:ctrlPr>
                        </m:dPr>
                        <m:e>
                          <m:sSup>
                            <m:sSupPr>
                              <m:ctrlPr>
                                <a:rPr lang="en-US" b="1" i="1" smtClean="0">
                                  <a:solidFill>
                                    <a:srgbClr val="3333CC"/>
                                  </a:solidFill>
                                  <a:latin typeface="Cambria Math" panose="02040503050406030204" pitchFamily="18" charset="0"/>
                                  <a:cs typeface="Times New Roman"/>
                                </a:rPr>
                              </m:ctrlPr>
                            </m:sSupPr>
                            <m:e>
                              <m:r>
                                <a:rPr lang="en-US" b="1" i="1" smtClean="0">
                                  <a:solidFill>
                                    <a:srgbClr val="3333CC"/>
                                  </a:solidFill>
                                  <a:latin typeface="Cambria Math" panose="02040503050406030204" pitchFamily="18" charset="0"/>
                                  <a:cs typeface="Times New Roman"/>
                                </a:rPr>
                                <m:t>𝑯</m:t>
                              </m:r>
                            </m:e>
                            <m:sup>
                              <m:r>
                                <a:rPr lang="en-US" b="1" i="1" smtClean="0">
                                  <a:solidFill>
                                    <a:srgbClr val="3333CC"/>
                                  </a:solidFill>
                                  <a:latin typeface="Cambria Math" panose="02040503050406030204" pitchFamily="18" charset="0"/>
                                  <a:cs typeface="Times New Roman"/>
                                </a:rPr>
                                <m:t>+</m:t>
                              </m:r>
                            </m:sup>
                          </m:sSup>
                        </m:e>
                      </m:d>
                      <m:r>
                        <a:rPr lang="en-US" b="1" i="1">
                          <a:solidFill>
                            <a:srgbClr val="3333CC"/>
                          </a:solidFill>
                          <a:latin typeface="Cambria Math"/>
                          <a:ea typeface="Calibri"/>
                          <a:cs typeface="Times New Roman"/>
                        </a:rPr>
                        <m:t> </m:t>
                      </m:r>
                    </m:oMath>
                  </m:oMathPara>
                </a14:m>
                <a:endParaRPr lang="en-US" b="1" dirty="0">
                  <a:solidFill>
                    <a:srgbClr val="3333CC"/>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28600" y="4302332"/>
                <a:ext cx="4572000" cy="481286"/>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3" name="Table 12"/>
              <p:cNvGraphicFramePr>
                <a:graphicFrameLocks noGrp="1"/>
              </p:cNvGraphicFramePr>
              <p:nvPr/>
            </p:nvGraphicFramePr>
            <p:xfrm>
              <a:off x="1979195" y="5156029"/>
              <a:ext cx="3040380" cy="548640"/>
            </p:xfrm>
            <a:graphic>
              <a:graphicData uri="http://schemas.openxmlformats.org/drawingml/2006/table">
                <a:tbl>
                  <a:tblPr firstRow="1" firstCol="1" bandRow="1"/>
                  <a:tblGrid>
                    <a:gridCol w="3040380">
                      <a:extLst>
                        <a:ext uri="{9D8B030D-6E8A-4147-A177-3AD203B41FA5}">
                          <a16:colId xmlns:a16="http://schemas.microsoft.com/office/drawing/2014/main" val="20000"/>
                        </a:ext>
                      </a:extLst>
                    </a:gridCol>
                  </a:tblGrid>
                  <a:tr h="0">
                    <a:tc>
                      <a:txBody>
                        <a:bodyPr/>
                        <a:lstStyle/>
                        <a:p>
                          <a:pPr marL="0" marR="0">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b="1" i="1" smtClean="0">
                                        <a:solidFill>
                                          <a:schemeClr val="tx1"/>
                                        </a:solidFill>
                                        <a:effectLst/>
                                        <a:latin typeface="Cambria Math" panose="02040503050406030204" pitchFamily="18" charset="0"/>
                                        <a:ea typeface="Calibri"/>
                                        <a:cs typeface="Times New Roman"/>
                                      </a:rPr>
                                    </m:ctrlPr>
                                  </m:sSubPr>
                                  <m:e>
                                    <m:r>
                                      <a:rPr lang="en-US" sz="1800" b="1" i="1">
                                        <a:solidFill>
                                          <a:schemeClr val="tx1"/>
                                        </a:solidFill>
                                        <a:effectLst/>
                                        <a:latin typeface="Cambria Math"/>
                                        <a:ea typeface="Calibri"/>
                                        <a:cs typeface="Times New Roman"/>
                                      </a:rPr>
                                      <m:t>𝑮</m:t>
                                    </m:r>
                                  </m:e>
                                  <m:sub>
                                    <m:sSup>
                                      <m:sSupPr>
                                        <m:ctrlPr>
                                          <a:rPr lang="en-US" sz="1800" b="1" i="1">
                                            <a:solidFill>
                                              <a:schemeClr val="tx1"/>
                                            </a:solidFill>
                                            <a:effectLst/>
                                            <a:latin typeface="Cambria Math" panose="02040503050406030204" pitchFamily="18" charset="0"/>
                                            <a:ea typeface="Calibri"/>
                                            <a:cs typeface="Times New Roman"/>
                                          </a:rPr>
                                        </m:ctrlPr>
                                      </m:sSupPr>
                                      <m:e>
                                        <m:r>
                                          <a:rPr lang="en-US" sz="1800" b="1" i="1" smtClean="0">
                                            <a:solidFill>
                                              <a:schemeClr val="tx1"/>
                                            </a:solidFill>
                                            <a:effectLst/>
                                            <a:latin typeface="Cambria Math" panose="02040503050406030204" pitchFamily="18" charset="0"/>
                                            <a:ea typeface="Calibri"/>
                                            <a:cs typeface="Times New Roman"/>
                                          </a:rPr>
                                          <m:t>𝑯</m:t>
                                        </m:r>
                                      </m:e>
                                      <m:sup>
                                        <m:r>
                                          <a:rPr lang="en-US" sz="1800" b="1" i="1">
                                            <a:solidFill>
                                              <a:schemeClr val="tx1"/>
                                            </a:solidFill>
                                            <a:effectLst/>
                                            <a:latin typeface="Cambria Math"/>
                                            <a:ea typeface="Calibri"/>
                                            <a:cs typeface="Times New Roman"/>
                                          </a:rPr>
                                          <m:t>∗</m:t>
                                        </m:r>
                                      </m:sup>
                                    </m:sSup>
                                  </m:sub>
                                </m:sSub>
                                <m:r>
                                  <a:rPr lang="en-US" sz="1800" b="1" i="1" smtClean="0">
                                    <a:solidFill>
                                      <a:schemeClr val="tx1"/>
                                    </a:solidFill>
                                    <a:effectLst/>
                                    <a:latin typeface="Cambria Math"/>
                                    <a:ea typeface="Calibri"/>
                                    <a:cs typeface="Times New Roman"/>
                                  </a:rPr>
                                  <m:t>=</m:t>
                                </m:r>
                                <m:sSub>
                                  <m:sSubPr>
                                    <m:ctrlPr>
                                      <a:rPr lang="en-US" sz="1800" b="1" i="1" smtClean="0">
                                        <a:solidFill>
                                          <a:srgbClr val="FF0000"/>
                                        </a:solidFill>
                                        <a:effectLst/>
                                        <a:latin typeface="Cambria Math" panose="02040503050406030204" pitchFamily="18" charset="0"/>
                                        <a:ea typeface="Calibri"/>
                                        <a:cs typeface="Times New Roman"/>
                                      </a:rPr>
                                    </m:ctrlPr>
                                  </m:sSubPr>
                                  <m:e>
                                    <m:r>
                                      <a:rPr lang="en-US" sz="1800" b="1" i="1">
                                        <a:solidFill>
                                          <a:srgbClr val="FF0000"/>
                                        </a:solidFill>
                                        <a:effectLst/>
                                        <a:latin typeface="Cambria Math"/>
                                        <a:ea typeface="Calibri"/>
                                        <a:cs typeface="Times New Roman"/>
                                      </a:rPr>
                                      <m:t>𝑬</m:t>
                                    </m:r>
                                  </m:e>
                                  <m:sub>
                                    <m:r>
                                      <a:rPr lang="en-US" sz="1800" b="1" i="1">
                                        <a:solidFill>
                                          <a:srgbClr val="FF0000"/>
                                        </a:solidFill>
                                        <a:effectLst/>
                                        <a:latin typeface="Cambria Math"/>
                                        <a:ea typeface="Calibri"/>
                                        <a:cs typeface="Times New Roman"/>
                                      </a:rPr>
                                      <m:t>𝑫𝑭𝑻</m:t>
                                    </m:r>
                                  </m:sub>
                                </m:sSub>
                                <m:r>
                                  <a:rPr lang="en-US" sz="1800" b="1" i="1" smtClean="0">
                                    <a:solidFill>
                                      <a:schemeClr val="tx1"/>
                                    </a:solidFill>
                                    <a:effectLst/>
                                    <a:latin typeface="Cambria Math"/>
                                    <a:ea typeface="Calibri"/>
                                    <a:cs typeface="Times New Roman"/>
                                  </a:rPr>
                                  <m:t>+</m:t>
                                </m:r>
                                <m:r>
                                  <a:rPr lang="en-US" sz="1800" b="1" i="1" smtClean="0">
                                    <a:solidFill>
                                      <a:srgbClr val="00B0F0"/>
                                    </a:solidFill>
                                    <a:effectLst/>
                                    <a:latin typeface="Cambria Math"/>
                                    <a:ea typeface="Calibri"/>
                                    <a:cs typeface="Times New Roman"/>
                                  </a:rPr>
                                  <m:t>𝒁𝑷𝑽𝑬</m:t>
                                </m:r>
                                <m:r>
                                  <a:rPr lang="en-US" sz="1800" b="1" i="1" smtClean="0">
                                    <a:solidFill>
                                      <a:schemeClr val="tx1"/>
                                    </a:solidFill>
                                    <a:effectLst/>
                                    <a:latin typeface="Cambria Math"/>
                                    <a:ea typeface="Calibri"/>
                                    <a:cs typeface="Times New Roman"/>
                                  </a:rPr>
                                  <m:t>−</m:t>
                                </m:r>
                                <m:sSub>
                                  <m:sSubPr>
                                    <m:ctrlPr>
                                      <a:rPr lang="en-US" sz="1800" b="1" i="1" smtClean="0">
                                        <a:solidFill>
                                          <a:srgbClr val="00B0F0"/>
                                        </a:solidFill>
                                        <a:effectLst/>
                                        <a:latin typeface="Cambria Math" panose="02040503050406030204" pitchFamily="18" charset="0"/>
                                        <a:ea typeface="Calibri"/>
                                        <a:cs typeface="Times New Roman"/>
                                      </a:rPr>
                                    </m:ctrlPr>
                                  </m:sSubPr>
                                  <m:e>
                                    <m:r>
                                      <a:rPr lang="en-US" sz="1800" b="1" i="1">
                                        <a:solidFill>
                                          <a:srgbClr val="00B0F0"/>
                                        </a:solidFill>
                                        <a:effectLst/>
                                        <a:latin typeface="Cambria Math"/>
                                        <a:ea typeface="Calibri"/>
                                        <a:cs typeface="Times New Roman"/>
                                      </a:rPr>
                                      <m:t>𝑺</m:t>
                                    </m:r>
                                  </m:e>
                                  <m:sub>
                                    <m:r>
                                      <a:rPr lang="en-US" sz="1800" b="1" i="1">
                                        <a:solidFill>
                                          <a:srgbClr val="00B0F0"/>
                                        </a:solidFill>
                                        <a:effectLst/>
                                        <a:latin typeface="Cambria Math"/>
                                        <a:ea typeface="Calibri"/>
                                        <a:cs typeface="Times New Roman"/>
                                      </a:rPr>
                                      <m:t>𝒗𝒊𝒃</m:t>
                                    </m:r>
                                  </m:sub>
                                </m:sSub>
                                <m:r>
                                  <a:rPr lang="en-US" sz="1800" b="1" i="1" smtClean="0">
                                    <a:solidFill>
                                      <a:schemeClr val="accent6"/>
                                    </a:solidFill>
                                    <a:effectLst/>
                                    <a:latin typeface="Cambria Math"/>
                                    <a:ea typeface="Calibri"/>
                                    <a:cs typeface="Times New Roman"/>
                                  </a:rPr>
                                  <m:t>𝑻</m:t>
                                </m:r>
                              </m:oMath>
                            </m:oMathPara>
                          </a14:m>
                          <a:endParaRPr lang="en-US" sz="1800" b="1" dirty="0">
                            <a:solidFill>
                              <a:schemeClr val="accent6"/>
                            </a:solidFill>
                            <a:effectLst/>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0"/>
                      </a:ext>
                    </a:extLst>
                  </a:tr>
                </a:tbl>
              </a:graphicData>
            </a:graphic>
          </p:graphicFrame>
        </mc:Choice>
        <mc:Fallback xmlns="">
          <p:graphicFrame>
            <p:nvGraphicFramePr>
              <p:cNvPr id="13" name="Table 12"/>
              <p:cNvGraphicFramePr>
                <a:graphicFrameLocks noGrp="1"/>
              </p:cNvGraphicFramePr>
              <p:nvPr>
                <p:extLst>
                  <p:ext uri="{D42A27DB-BD31-4B8C-83A1-F6EECF244321}">
                    <p14:modId xmlns:p14="http://schemas.microsoft.com/office/powerpoint/2010/main" val="2020701538"/>
                  </p:ext>
                </p:extLst>
              </p:nvPr>
            </p:nvGraphicFramePr>
            <p:xfrm>
              <a:off x="1979195" y="5156029"/>
              <a:ext cx="3040380" cy="548640"/>
            </p:xfrm>
            <a:graphic>
              <a:graphicData uri="http://schemas.openxmlformats.org/drawingml/2006/table">
                <a:tbl>
                  <a:tblPr firstRow="1" firstCol="1" bandRow="1"/>
                  <a:tblGrid>
                    <a:gridCol w="3040380"/>
                  </a:tblGrid>
                  <a:tr h="548640">
                    <a:tc>
                      <a:txBody>
                        <a:bodyPr/>
                        <a:lstStyle/>
                        <a:p>
                          <a:endParaRPr lang="en-US"/>
                        </a:p>
                      </a:txBody>
                      <a:tcPr marL="68580" marR="68580" marT="0" marB="0">
                        <a:lnL>
                          <a:noFill/>
                        </a:lnL>
                        <a:lnR>
                          <a:noFill/>
                        </a:lnR>
                        <a:lnT>
                          <a:noFill/>
                        </a:lnT>
                        <a:lnB>
                          <a:noFill/>
                        </a:lnB>
                        <a:blipFill rotWithShape="0">
                          <a:blip r:embed="rId6"/>
                          <a:stretch>
                            <a:fillRect/>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27" name="Table 26"/>
              <p:cNvGraphicFramePr>
                <a:graphicFrameLocks noGrp="1"/>
              </p:cNvGraphicFramePr>
              <p:nvPr/>
            </p:nvGraphicFramePr>
            <p:xfrm>
              <a:off x="347826" y="5191439"/>
              <a:ext cx="1509193" cy="548640"/>
            </p:xfrm>
            <a:graphic>
              <a:graphicData uri="http://schemas.openxmlformats.org/drawingml/2006/table">
                <a:tbl>
                  <a:tblPr firstRow="1" firstCol="1" bandRow="1">
                    <a:tableStyleId>{5C22544A-7EE6-4342-B048-85BDC9FD1C3A}</a:tableStyleId>
                  </a:tblPr>
                  <a:tblGrid>
                    <a:gridCol w="1509193">
                      <a:extLst>
                        <a:ext uri="{9D8B030D-6E8A-4147-A177-3AD203B41FA5}">
                          <a16:colId xmlns:a16="http://schemas.microsoft.com/office/drawing/2014/main" val="20000"/>
                        </a:ext>
                      </a:extLst>
                    </a:gridCol>
                  </a:tblGrid>
                  <a:tr h="388367">
                    <a:tc>
                      <a:txBody>
                        <a:bodyPr/>
                        <a:lstStyle/>
                        <a:p>
                          <a:pPr marL="0" marR="0">
                            <a:lnSpc>
                              <a:spcPct val="200000"/>
                            </a:lnSpc>
                            <a:spcBef>
                              <a:spcPts val="0"/>
                            </a:spcBef>
                            <a:spcAft>
                              <a:spcPts val="0"/>
                            </a:spcAft>
                          </a:pPr>
                          <a14:m>
                            <m:oMathPara xmlns:m="http://schemas.openxmlformats.org/officeDocument/2006/math">
                              <m:oMathParaPr>
                                <m:jc m:val="left"/>
                              </m:oMathParaPr>
                              <m:oMath xmlns:m="http://schemas.openxmlformats.org/officeDocument/2006/math">
                                <m:sSub>
                                  <m:sSubPr>
                                    <m:ctrlPr>
                                      <a:rPr lang="en-US" sz="1800" b="1" i="1" smtClean="0">
                                        <a:solidFill>
                                          <a:srgbClr val="FF3300"/>
                                        </a:solidFill>
                                        <a:effectLst/>
                                        <a:latin typeface="Cambria Math" panose="02040503050406030204" pitchFamily="18" charset="0"/>
                                      </a:rPr>
                                    </m:ctrlPr>
                                  </m:sSubPr>
                                  <m:e>
                                    <m:r>
                                      <a:rPr lang="en-US" sz="1800" b="1" i="1">
                                        <a:solidFill>
                                          <a:srgbClr val="FF3300"/>
                                        </a:solidFill>
                                        <a:effectLst/>
                                        <a:latin typeface="Cambria Math"/>
                                      </a:rPr>
                                      <m:t>𝑮</m:t>
                                    </m:r>
                                  </m:e>
                                  <m:sub>
                                    <m:r>
                                      <a:rPr lang="en-US" sz="1800" b="1">
                                        <a:solidFill>
                                          <a:srgbClr val="FF3300"/>
                                        </a:solidFill>
                                        <a:effectLst/>
                                        <a:latin typeface="Cambria Math"/>
                                      </a:rPr>
                                      <m:t>∗</m:t>
                                    </m:r>
                                  </m:sub>
                                </m:sSub>
                                <m:r>
                                  <a:rPr lang="en-US" sz="1800" b="1" i="0" smtClean="0">
                                    <a:solidFill>
                                      <a:schemeClr val="tx1"/>
                                    </a:solidFill>
                                    <a:effectLst/>
                                    <a:latin typeface="Cambria Math"/>
                                  </a:rPr>
                                  <m:t>=</m:t>
                                </m:r>
                                <m:sSub>
                                  <m:sSubPr>
                                    <m:ctrlPr>
                                      <a:rPr lang="en-US" sz="1800" b="1" i="1" smtClean="0">
                                        <a:solidFill>
                                          <a:srgbClr val="FF3300"/>
                                        </a:solidFill>
                                        <a:effectLst/>
                                        <a:latin typeface="Cambria Math" panose="02040503050406030204" pitchFamily="18" charset="0"/>
                                      </a:rPr>
                                    </m:ctrlPr>
                                  </m:sSubPr>
                                  <m:e>
                                    <m:r>
                                      <a:rPr lang="en-US" sz="1800" b="1" i="1" smtClean="0">
                                        <a:solidFill>
                                          <a:srgbClr val="FF3300"/>
                                        </a:solidFill>
                                        <a:effectLst/>
                                        <a:latin typeface="Cambria Math"/>
                                      </a:rPr>
                                      <m:t>𝑬</m:t>
                                    </m:r>
                                  </m:e>
                                  <m:sub>
                                    <m:r>
                                      <a:rPr lang="en-US" sz="1800" b="1" i="1" smtClean="0">
                                        <a:solidFill>
                                          <a:srgbClr val="FF3300"/>
                                        </a:solidFill>
                                        <a:effectLst/>
                                        <a:latin typeface="Cambria Math"/>
                                      </a:rPr>
                                      <m:t>𝑫𝑭𝑻</m:t>
                                    </m:r>
                                  </m:sub>
                                </m:sSub>
                              </m:oMath>
                            </m:oMathPara>
                          </a14:m>
                          <a:endParaRPr lang="en-US" sz="1800" b="1" dirty="0">
                            <a:solidFill>
                              <a:srgbClr val="FF3300"/>
                            </a:solidFill>
                            <a:effectLst/>
                            <a:latin typeface="Calibri"/>
                            <a:ea typeface="Calibri"/>
                            <a:cs typeface="Times New Roman"/>
                          </a:endParaRPr>
                        </a:p>
                      </a:txBody>
                      <a:tcPr marL="68580" marR="68580" marT="0" marB="0">
                        <a:noFill/>
                      </a:tcPr>
                    </a:tc>
                    <a:extLst>
                      <a:ext uri="{0D108BD9-81ED-4DB2-BD59-A6C34878D82A}">
                        <a16:rowId xmlns:a16="http://schemas.microsoft.com/office/drawing/2014/main" val="10000"/>
                      </a:ext>
                    </a:extLst>
                  </a:tr>
                </a:tbl>
              </a:graphicData>
            </a:graphic>
          </p:graphicFrame>
        </mc:Choice>
        <mc:Fallback xmlns="">
          <p:graphicFrame>
            <p:nvGraphicFramePr>
              <p:cNvPr id="27" name="Table 26"/>
              <p:cNvGraphicFramePr>
                <a:graphicFrameLocks noGrp="1"/>
              </p:cNvGraphicFramePr>
              <p:nvPr>
                <p:extLst>
                  <p:ext uri="{D42A27DB-BD31-4B8C-83A1-F6EECF244321}">
                    <p14:modId xmlns:p14="http://schemas.microsoft.com/office/powerpoint/2010/main" val="511729830"/>
                  </p:ext>
                </p:extLst>
              </p:nvPr>
            </p:nvGraphicFramePr>
            <p:xfrm>
              <a:off x="347826" y="5191439"/>
              <a:ext cx="1509193" cy="548640"/>
            </p:xfrm>
            <a:graphic>
              <a:graphicData uri="http://schemas.openxmlformats.org/drawingml/2006/table">
                <a:tbl>
                  <a:tblPr firstRow="1" firstCol="1" bandRow="1">
                    <a:tableStyleId>{5C22544A-7EE6-4342-B048-85BDC9FD1C3A}</a:tableStyleId>
                  </a:tblPr>
                  <a:tblGrid>
                    <a:gridCol w="1509193"/>
                  </a:tblGrid>
                  <a:tr h="548640">
                    <a:tc>
                      <a:txBody>
                        <a:bodyPr/>
                        <a:lstStyle/>
                        <a:p>
                          <a:endParaRPr lang="en-US"/>
                        </a:p>
                      </a:txBody>
                      <a:tcPr marL="68580" marR="68580" marT="0" marB="0">
                        <a:blipFill rotWithShape="0">
                          <a:blip r:embed="rId7"/>
                          <a:stretch>
                            <a:fillRect l="-403" t="-1099" r="-1613" b="-4396"/>
                          </a:stretch>
                        </a:blipFill>
                      </a:tcPr>
                    </a:tc>
                  </a:tr>
                </a:tbl>
              </a:graphicData>
            </a:graphic>
          </p:graphicFrame>
        </mc:Fallback>
      </mc:AlternateContent>
      <p:sp>
        <p:nvSpPr>
          <p:cNvPr id="15" name="TextBox 14"/>
          <p:cNvSpPr txBox="1"/>
          <p:nvPr/>
        </p:nvSpPr>
        <p:spPr>
          <a:xfrm>
            <a:off x="7126324" y="3099809"/>
            <a:ext cx="646331" cy="369332"/>
          </a:xfrm>
          <a:prstGeom prst="rect">
            <a:avLst/>
          </a:prstGeom>
          <a:noFill/>
        </p:spPr>
        <p:txBody>
          <a:bodyPr wrap="none" rtlCol="0">
            <a:spAutoFit/>
          </a:bodyPr>
          <a:lstStyle/>
          <a:p>
            <a:pPr eaLnBrk="0" fontAlgn="base" hangingPunct="0">
              <a:spcBef>
                <a:spcPct val="0"/>
              </a:spcBef>
              <a:spcAft>
                <a:spcPct val="0"/>
              </a:spcAft>
            </a:pPr>
            <a:r>
              <a:rPr lang="en-US" b="1" dirty="0">
                <a:solidFill>
                  <a:srgbClr val="FF3300"/>
                </a:solidFill>
              </a:rPr>
              <a:t>DFT</a:t>
            </a:r>
          </a:p>
        </p:txBody>
      </p:sp>
      <p:sp>
        <p:nvSpPr>
          <p:cNvPr id="34" name="TextBox 33"/>
          <p:cNvSpPr txBox="1"/>
          <p:nvPr/>
        </p:nvSpPr>
        <p:spPr>
          <a:xfrm>
            <a:off x="7126324" y="3421439"/>
            <a:ext cx="1215888" cy="369332"/>
          </a:xfrm>
          <a:prstGeom prst="rect">
            <a:avLst/>
          </a:prstGeom>
          <a:noFill/>
        </p:spPr>
        <p:txBody>
          <a:bodyPr wrap="square" rtlCol="0">
            <a:spAutoFit/>
          </a:bodyPr>
          <a:lstStyle/>
          <a:p>
            <a:pPr eaLnBrk="0" fontAlgn="base" hangingPunct="0">
              <a:spcBef>
                <a:spcPct val="0"/>
              </a:spcBef>
              <a:spcAft>
                <a:spcPct val="0"/>
              </a:spcAft>
            </a:pPr>
            <a:r>
              <a:rPr lang="en-US" b="1" dirty="0">
                <a:solidFill>
                  <a:srgbClr val="00B0F0"/>
                </a:solidFill>
              </a:rPr>
              <a:t>DFT</a:t>
            </a:r>
            <a:r>
              <a:rPr lang="en-US" b="1" baseline="-25000" dirty="0">
                <a:solidFill>
                  <a:srgbClr val="00B0F0"/>
                </a:solidFill>
              </a:rPr>
              <a:t>VIB</a:t>
            </a:r>
            <a:endParaRPr lang="en-US" b="1" dirty="0">
              <a:solidFill>
                <a:srgbClr val="00B0F0"/>
              </a:solidFill>
            </a:endParaRPr>
          </a:p>
        </p:txBody>
      </p:sp>
      <p:sp>
        <p:nvSpPr>
          <p:cNvPr id="40" name="TextBox 39"/>
          <p:cNvSpPr txBox="1"/>
          <p:nvPr/>
        </p:nvSpPr>
        <p:spPr>
          <a:xfrm>
            <a:off x="7126324" y="3711529"/>
            <a:ext cx="1215888" cy="369332"/>
          </a:xfrm>
          <a:prstGeom prst="rect">
            <a:avLst/>
          </a:prstGeom>
          <a:noFill/>
        </p:spPr>
        <p:txBody>
          <a:bodyPr wrap="square" rtlCol="0">
            <a:spAutoFit/>
          </a:bodyPr>
          <a:lstStyle/>
          <a:p>
            <a:pPr eaLnBrk="0" fontAlgn="base" hangingPunct="0">
              <a:spcBef>
                <a:spcPct val="0"/>
              </a:spcBef>
              <a:spcAft>
                <a:spcPct val="0"/>
              </a:spcAft>
            </a:pPr>
            <a:r>
              <a:rPr lang="en-US" b="1" dirty="0">
                <a:solidFill>
                  <a:srgbClr val="00FF00"/>
                </a:solidFill>
              </a:rPr>
              <a:t>Stat </a:t>
            </a:r>
            <a:r>
              <a:rPr lang="en-US" b="1" dirty="0" err="1">
                <a:solidFill>
                  <a:srgbClr val="00FF00"/>
                </a:solidFill>
              </a:rPr>
              <a:t>Mech</a:t>
            </a:r>
            <a:endParaRPr lang="en-US" b="1" dirty="0">
              <a:solidFill>
                <a:srgbClr val="00FF00"/>
              </a:solidFill>
            </a:endParaRPr>
          </a:p>
        </p:txBody>
      </p:sp>
      <p:sp>
        <p:nvSpPr>
          <p:cNvPr id="43" name="TextBox 42"/>
          <p:cNvSpPr txBox="1"/>
          <p:nvPr/>
        </p:nvSpPr>
        <p:spPr>
          <a:xfrm>
            <a:off x="7126324" y="4019907"/>
            <a:ext cx="1308654" cy="369332"/>
          </a:xfrm>
          <a:prstGeom prst="rect">
            <a:avLst/>
          </a:prstGeom>
          <a:noFill/>
        </p:spPr>
        <p:txBody>
          <a:bodyPr wrap="square" rtlCol="0">
            <a:spAutoFit/>
          </a:bodyPr>
          <a:lstStyle/>
          <a:p>
            <a:pPr eaLnBrk="0" fontAlgn="base" hangingPunct="0">
              <a:spcBef>
                <a:spcPct val="0"/>
              </a:spcBef>
              <a:spcAft>
                <a:spcPct val="0"/>
              </a:spcAft>
            </a:pPr>
            <a:r>
              <a:rPr lang="en-US" b="1" dirty="0" err="1">
                <a:solidFill>
                  <a:srgbClr val="2D2DB9"/>
                </a:solidFill>
              </a:rPr>
              <a:t>Expt</a:t>
            </a:r>
            <a:r>
              <a:rPr lang="en-US" b="1" dirty="0">
                <a:solidFill>
                  <a:srgbClr val="2D2DB9"/>
                </a:solidFill>
              </a:rPr>
              <a:t>/Set</a:t>
            </a:r>
          </a:p>
        </p:txBody>
      </p:sp>
      <p:sp>
        <p:nvSpPr>
          <p:cNvPr id="2" name="Rectangle 1"/>
          <p:cNvSpPr/>
          <p:nvPr/>
        </p:nvSpPr>
        <p:spPr>
          <a:xfrm>
            <a:off x="7126324" y="3099809"/>
            <a:ext cx="1215888" cy="1416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31" name="TextBox 30"/>
          <p:cNvSpPr txBox="1"/>
          <p:nvPr/>
        </p:nvSpPr>
        <p:spPr>
          <a:xfrm>
            <a:off x="6451457" y="6350685"/>
            <a:ext cx="648072" cy="373692"/>
          </a:xfrm>
          <a:prstGeom prst="rect">
            <a:avLst/>
          </a:prstGeom>
          <a:noFill/>
        </p:spPr>
        <p:txBody>
          <a:bodyPr wrap="square" rtlCol="0">
            <a:spAutoFit/>
          </a:bodyPr>
          <a:lstStyle/>
          <a:p>
            <a:r>
              <a:rPr lang="en-US" b="1" dirty="0">
                <a:solidFill>
                  <a:prstClr val="white"/>
                </a:solidFill>
                <a:latin typeface="Calibri"/>
              </a:rPr>
              <a:t>(+q)</a:t>
            </a:r>
          </a:p>
        </p:txBody>
      </p:sp>
      <p:sp>
        <p:nvSpPr>
          <p:cNvPr id="6" name="TextBox 5"/>
          <p:cNvSpPr txBox="1"/>
          <p:nvPr/>
        </p:nvSpPr>
        <p:spPr>
          <a:xfrm>
            <a:off x="3608020" y="4335323"/>
            <a:ext cx="3604912" cy="338554"/>
          </a:xfrm>
          <a:prstGeom prst="rect">
            <a:avLst/>
          </a:prstGeom>
          <a:noFill/>
        </p:spPr>
        <p:txBody>
          <a:bodyPr wrap="square" rtlCol="0">
            <a:spAutoFit/>
          </a:bodyPr>
          <a:lstStyle/>
          <a:p>
            <a:pPr fontAlgn="base">
              <a:spcBef>
                <a:spcPct val="0"/>
              </a:spcBef>
              <a:spcAft>
                <a:spcPct val="0"/>
              </a:spcAft>
            </a:pPr>
            <a:r>
              <a:rPr lang="en-US" sz="1600" b="1" dirty="0">
                <a:solidFill>
                  <a:srgbClr val="000000"/>
                </a:solidFill>
              </a:rPr>
              <a:t>Or reference through H</a:t>
            </a:r>
            <a:r>
              <a:rPr lang="en-US" sz="1600" b="1" baseline="-25000" dirty="0">
                <a:solidFill>
                  <a:srgbClr val="000000"/>
                </a:solidFill>
              </a:rPr>
              <a:t>2</a:t>
            </a:r>
            <a:r>
              <a:rPr lang="en-US" sz="1600" b="1" dirty="0">
                <a:solidFill>
                  <a:srgbClr val="000000"/>
                </a:solidFill>
              </a:rPr>
              <a:t> gas and U</a:t>
            </a:r>
            <a:r>
              <a:rPr lang="en-US" sz="1600" b="1" baseline="-25000" dirty="0">
                <a:solidFill>
                  <a:srgbClr val="000000"/>
                </a:solidFill>
              </a:rPr>
              <a:t>RHE</a:t>
            </a:r>
            <a:endParaRPr lang="en-US" sz="1600" b="1" dirty="0">
              <a:solidFill>
                <a:srgbClr val="000000"/>
              </a:solidFill>
            </a:endParaRPr>
          </a:p>
        </p:txBody>
      </p:sp>
      <p:sp>
        <p:nvSpPr>
          <p:cNvPr id="32" name="文字方塊 20"/>
          <p:cNvSpPr txBox="1"/>
          <p:nvPr/>
        </p:nvSpPr>
        <p:spPr>
          <a:xfrm>
            <a:off x="616189" y="5666564"/>
            <a:ext cx="1584176" cy="646331"/>
          </a:xfrm>
          <a:prstGeom prst="rect">
            <a:avLst/>
          </a:prstGeom>
          <a:noFill/>
        </p:spPr>
        <p:txBody>
          <a:bodyPr wrap="square" rtlCol="0">
            <a:spAutoFit/>
          </a:bodyPr>
          <a:lstStyle/>
          <a:p>
            <a:r>
              <a:rPr lang="en-US" b="1" dirty="0">
                <a:solidFill>
                  <a:prstClr val="white"/>
                </a:solidFill>
                <a:latin typeface="Calibri"/>
              </a:rPr>
              <a:t>Adsorbate on Pt(111)</a:t>
            </a:r>
            <a:endParaRPr lang="en-US" b="1" baseline="-25000" dirty="0">
              <a:solidFill>
                <a:prstClr val="white"/>
              </a:solidFill>
              <a:latin typeface="Calibri"/>
            </a:endParaRPr>
          </a:p>
        </p:txBody>
      </p:sp>
      <p:sp>
        <p:nvSpPr>
          <p:cNvPr id="10243" name="Rectangle 2"/>
          <p:cNvSpPr>
            <a:spLocks noChangeArrowheads="1"/>
          </p:cNvSpPr>
          <p:nvPr/>
        </p:nvSpPr>
        <p:spPr bwMode="auto">
          <a:xfrm>
            <a:off x="0" y="69850"/>
            <a:ext cx="9142413" cy="758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eaLnBrk="0" fontAlgn="base" hangingPunct="0">
              <a:spcBef>
                <a:spcPct val="0"/>
              </a:spcBef>
              <a:spcAft>
                <a:spcPct val="0"/>
              </a:spcAft>
            </a:pPr>
            <a:r>
              <a:rPr lang="en-US" sz="2400" b="1" dirty="0">
                <a:solidFill>
                  <a:srgbClr val="000000"/>
                </a:solidFill>
              </a:rPr>
              <a:t>Ion adsorption free energies are calculated using a combination of DFT calculations, statistical mechanics, and experimental data</a:t>
            </a:r>
          </a:p>
        </p:txBody>
      </p:sp>
      <p:sp>
        <p:nvSpPr>
          <p:cNvPr id="103" name="TextBox 102"/>
          <p:cNvSpPr txBox="1"/>
          <p:nvPr/>
        </p:nvSpPr>
        <p:spPr>
          <a:xfrm>
            <a:off x="2317192" y="1596895"/>
            <a:ext cx="533400" cy="523220"/>
          </a:xfrm>
          <a:prstGeom prst="rect">
            <a:avLst/>
          </a:prstGeom>
          <a:noFill/>
          <a:ln>
            <a:noFill/>
          </a:ln>
        </p:spPr>
        <p:txBody>
          <a:bodyPr wrap="square" rtlCol="0">
            <a:spAutoFit/>
          </a:bodyPr>
          <a:lstStyle/>
          <a:p>
            <a:pPr algn="ctr" fontAlgn="base">
              <a:spcBef>
                <a:spcPct val="0"/>
              </a:spcBef>
              <a:spcAft>
                <a:spcPct val="0"/>
              </a:spcAft>
            </a:pPr>
            <a:r>
              <a:rPr lang="en-US" sz="2800" b="1" dirty="0">
                <a:solidFill>
                  <a:srgbClr val="000000"/>
                </a:solidFill>
              </a:rPr>
              <a:t>+</a:t>
            </a:r>
          </a:p>
        </p:txBody>
      </p:sp>
      <p:sp>
        <p:nvSpPr>
          <p:cNvPr id="114" name="TextBox 113"/>
          <p:cNvSpPr txBox="1"/>
          <p:nvPr/>
        </p:nvSpPr>
        <p:spPr>
          <a:xfrm>
            <a:off x="1410346" y="1598485"/>
            <a:ext cx="533400" cy="523220"/>
          </a:xfrm>
          <a:prstGeom prst="rect">
            <a:avLst/>
          </a:prstGeom>
          <a:noFill/>
          <a:ln>
            <a:noFill/>
          </a:ln>
        </p:spPr>
        <p:txBody>
          <a:bodyPr wrap="square" rtlCol="0">
            <a:spAutoFit/>
          </a:bodyPr>
          <a:lstStyle/>
          <a:p>
            <a:pPr algn="ctr" fontAlgn="base">
              <a:spcBef>
                <a:spcPct val="0"/>
              </a:spcBef>
              <a:spcAft>
                <a:spcPct val="0"/>
              </a:spcAft>
            </a:pPr>
            <a:r>
              <a:rPr lang="en-US" sz="2800" b="1" dirty="0">
                <a:solidFill>
                  <a:srgbClr val="000000"/>
                </a:solidFill>
              </a:rPr>
              <a:t>+</a:t>
            </a:r>
          </a:p>
        </p:txBody>
      </p:sp>
      <p:sp>
        <p:nvSpPr>
          <p:cNvPr id="115" name="TextBox 114"/>
          <p:cNvSpPr txBox="1"/>
          <p:nvPr/>
        </p:nvSpPr>
        <p:spPr>
          <a:xfrm>
            <a:off x="1867546" y="1597830"/>
            <a:ext cx="533400" cy="523220"/>
          </a:xfrm>
          <a:prstGeom prst="rect">
            <a:avLst/>
          </a:prstGeom>
          <a:noFill/>
          <a:ln>
            <a:noFill/>
          </a:ln>
        </p:spPr>
        <p:txBody>
          <a:bodyPr wrap="square" rtlCol="0">
            <a:spAutoFit/>
          </a:bodyPr>
          <a:lstStyle/>
          <a:p>
            <a:pPr algn="ctr" fontAlgn="base">
              <a:spcBef>
                <a:spcPct val="0"/>
              </a:spcBef>
              <a:spcAft>
                <a:spcPct val="0"/>
              </a:spcAft>
            </a:pPr>
            <a:r>
              <a:rPr lang="en-US" sz="2800" b="1" dirty="0">
                <a:solidFill>
                  <a:srgbClr val="000000"/>
                </a:solidFill>
              </a:rPr>
              <a:t>e</a:t>
            </a:r>
            <a:r>
              <a:rPr lang="en-US" sz="2800" b="1" baseline="30000" dirty="0">
                <a:solidFill>
                  <a:srgbClr val="000000"/>
                </a:solidFill>
              </a:rPr>
              <a:t>−</a:t>
            </a:r>
          </a:p>
        </p:txBody>
      </p:sp>
      <p:sp>
        <p:nvSpPr>
          <p:cNvPr id="116" name="Oval 115"/>
          <p:cNvSpPr>
            <a:spLocks noChangeAspect="1"/>
          </p:cNvSpPr>
          <p:nvPr/>
        </p:nvSpPr>
        <p:spPr>
          <a:xfrm>
            <a:off x="640907" y="1655665"/>
            <a:ext cx="438912" cy="438912"/>
          </a:xfrm>
          <a:prstGeom prst="ellipse">
            <a:avLst/>
          </a:prstGeom>
          <a:solidFill>
            <a:srgbClr val="00B050">
              <a:alpha val="65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17" name="TextBox 116"/>
          <p:cNvSpPr txBox="1"/>
          <p:nvPr/>
        </p:nvSpPr>
        <p:spPr>
          <a:xfrm>
            <a:off x="593286" y="1603400"/>
            <a:ext cx="533400" cy="523220"/>
          </a:xfrm>
          <a:prstGeom prst="rect">
            <a:avLst/>
          </a:prstGeom>
          <a:noFill/>
          <a:ln>
            <a:noFill/>
          </a:ln>
        </p:spPr>
        <p:txBody>
          <a:bodyPr wrap="square" rtlCol="0">
            <a:spAutoFit/>
          </a:bodyPr>
          <a:lstStyle/>
          <a:p>
            <a:pPr algn="ctr" fontAlgn="base">
              <a:spcBef>
                <a:spcPct val="0"/>
              </a:spcBef>
              <a:spcAft>
                <a:spcPct val="0"/>
              </a:spcAft>
            </a:pPr>
            <a:r>
              <a:rPr lang="en-US" sz="2800" b="1" dirty="0">
                <a:solidFill>
                  <a:srgbClr val="000000"/>
                </a:solidFill>
              </a:rPr>
              <a:t>+</a:t>
            </a:r>
          </a:p>
        </p:txBody>
      </p:sp>
      <p:grpSp>
        <p:nvGrpSpPr>
          <p:cNvPr id="118" name="Group 117"/>
          <p:cNvGrpSpPr/>
          <p:nvPr/>
        </p:nvGrpSpPr>
        <p:grpSpPr>
          <a:xfrm rot="2648705">
            <a:off x="857614" y="1326942"/>
            <a:ext cx="419100" cy="310140"/>
            <a:chOff x="476250" y="2009775"/>
            <a:chExt cx="419100" cy="310140"/>
          </a:xfrm>
        </p:grpSpPr>
        <p:sp>
          <p:nvSpPr>
            <p:cNvPr id="119" name="Oval 118"/>
            <p:cNvSpPr>
              <a:spLocks noChangeAspect="1"/>
            </p:cNvSpPr>
            <p:nvPr/>
          </p:nvSpPr>
          <p:spPr>
            <a:xfrm>
              <a:off x="579122" y="2063883"/>
              <a:ext cx="256032" cy="256032"/>
            </a:xfrm>
            <a:prstGeom prst="ellipse">
              <a:avLst/>
            </a:prstGeom>
            <a:solidFill>
              <a:srgbClr val="FF0000">
                <a:alpha val="65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20" name="Oval 119"/>
            <p:cNvSpPr>
              <a:spLocks noChangeAspect="1"/>
            </p:cNvSpPr>
            <p:nvPr/>
          </p:nvSpPr>
          <p:spPr>
            <a:xfrm>
              <a:off x="476250" y="2085975"/>
              <a:ext cx="166421" cy="166421"/>
            </a:xfrm>
            <a:prstGeom prst="ellipse">
              <a:avLst/>
            </a:prstGeom>
            <a:solidFill>
              <a:schemeClr val="bg1">
                <a:alpha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21" name="Oval 120"/>
            <p:cNvSpPr>
              <a:spLocks noChangeAspect="1"/>
            </p:cNvSpPr>
            <p:nvPr/>
          </p:nvSpPr>
          <p:spPr>
            <a:xfrm>
              <a:off x="728929" y="2009775"/>
              <a:ext cx="166421" cy="166421"/>
            </a:xfrm>
            <a:prstGeom prst="ellipse">
              <a:avLst/>
            </a:prstGeom>
            <a:solidFill>
              <a:schemeClr val="bg1">
                <a:alpha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grpSp>
      <p:grpSp>
        <p:nvGrpSpPr>
          <p:cNvPr id="122" name="Group 121"/>
          <p:cNvGrpSpPr/>
          <p:nvPr/>
        </p:nvGrpSpPr>
        <p:grpSpPr>
          <a:xfrm rot="19524240">
            <a:off x="269436" y="1494502"/>
            <a:ext cx="419100" cy="310140"/>
            <a:chOff x="476250" y="2009775"/>
            <a:chExt cx="419100" cy="310140"/>
          </a:xfrm>
        </p:grpSpPr>
        <p:sp>
          <p:nvSpPr>
            <p:cNvPr id="123" name="Oval 122"/>
            <p:cNvSpPr>
              <a:spLocks noChangeAspect="1"/>
            </p:cNvSpPr>
            <p:nvPr/>
          </p:nvSpPr>
          <p:spPr>
            <a:xfrm>
              <a:off x="579122" y="2063883"/>
              <a:ext cx="256032" cy="256032"/>
            </a:xfrm>
            <a:prstGeom prst="ellipse">
              <a:avLst/>
            </a:prstGeom>
            <a:solidFill>
              <a:srgbClr val="FF0000">
                <a:alpha val="65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24" name="Oval 123"/>
            <p:cNvSpPr>
              <a:spLocks noChangeAspect="1"/>
            </p:cNvSpPr>
            <p:nvPr/>
          </p:nvSpPr>
          <p:spPr>
            <a:xfrm>
              <a:off x="476250" y="2085975"/>
              <a:ext cx="166421" cy="166421"/>
            </a:xfrm>
            <a:prstGeom prst="ellipse">
              <a:avLst/>
            </a:prstGeom>
            <a:solidFill>
              <a:schemeClr val="bg1">
                <a:alpha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25" name="Oval 124"/>
            <p:cNvSpPr>
              <a:spLocks noChangeAspect="1"/>
            </p:cNvSpPr>
            <p:nvPr/>
          </p:nvSpPr>
          <p:spPr>
            <a:xfrm>
              <a:off x="728929" y="2009775"/>
              <a:ext cx="166421" cy="166421"/>
            </a:xfrm>
            <a:prstGeom prst="ellipse">
              <a:avLst/>
            </a:prstGeom>
            <a:solidFill>
              <a:schemeClr val="bg1">
                <a:alpha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grpSp>
      <p:grpSp>
        <p:nvGrpSpPr>
          <p:cNvPr id="126" name="Group 125"/>
          <p:cNvGrpSpPr/>
          <p:nvPr/>
        </p:nvGrpSpPr>
        <p:grpSpPr>
          <a:xfrm rot="13672109">
            <a:off x="421836" y="2158005"/>
            <a:ext cx="419100" cy="310140"/>
            <a:chOff x="476250" y="2009775"/>
            <a:chExt cx="419100" cy="310140"/>
          </a:xfrm>
        </p:grpSpPr>
        <p:sp>
          <p:nvSpPr>
            <p:cNvPr id="127" name="Oval 126"/>
            <p:cNvSpPr>
              <a:spLocks noChangeAspect="1"/>
            </p:cNvSpPr>
            <p:nvPr/>
          </p:nvSpPr>
          <p:spPr>
            <a:xfrm>
              <a:off x="579122" y="2063883"/>
              <a:ext cx="256032" cy="256032"/>
            </a:xfrm>
            <a:prstGeom prst="ellipse">
              <a:avLst/>
            </a:prstGeom>
            <a:solidFill>
              <a:srgbClr val="FF0000">
                <a:alpha val="65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28" name="Oval 127"/>
            <p:cNvSpPr>
              <a:spLocks noChangeAspect="1"/>
            </p:cNvSpPr>
            <p:nvPr/>
          </p:nvSpPr>
          <p:spPr>
            <a:xfrm>
              <a:off x="476250" y="2085975"/>
              <a:ext cx="166421" cy="166421"/>
            </a:xfrm>
            <a:prstGeom prst="ellipse">
              <a:avLst/>
            </a:prstGeom>
            <a:solidFill>
              <a:schemeClr val="bg1">
                <a:alpha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29" name="Oval 128"/>
            <p:cNvSpPr>
              <a:spLocks noChangeAspect="1"/>
            </p:cNvSpPr>
            <p:nvPr/>
          </p:nvSpPr>
          <p:spPr>
            <a:xfrm>
              <a:off x="728929" y="2009775"/>
              <a:ext cx="166421" cy="166421"/>
            </a:xfrm>
            <a:prstGeom prst="ellipse">
              <a:avLst/>
            </a:prstGeom>
            <a:solidFill>
              <a:schemeClr val="bg1">
                <a:alpha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grpSp>
      <p:grpSp>
        <p:nvGrpSpPr>
          <p:cNvPr id="130" name="Group 129"/>
          <p:cNvGrpSpPr/>
          <p:nvPr/>
        </p:nvGrpSpPr>
        <p:grpSpPr>
          <a:xfrm rot="7982406">
            <a:off x="1060127" y="2030122"/>
            <a:ext cx="419100" cy="310140"/>
            <a:chOff x="476250" y="2009775"/>
            <a:chExt cx="419100" cy="310140"/>
          </a:xfrm>
        </p:grpSpPr>
        <p:sp>
          <p:nvSpPr>
            <p:cNvPr id="131" name="Oval 130"/>
            <p:cNvSpPr>
              <a:spLocks noChangeAspect="1"/>
            </p:cNvSpPr>
            <p:nvPr/>
          </p:nvSpPr>
          <p:spPr>
            <a:xfrm>
              <a:off x="579122" y="2063883"/>
              <a:ext cx="256032" cy="256032"/>
            </a:xfrm>
            <a:prstGeom prst="ellipse">
              <a:avLst/>
            </a:prstGeom>
            <a:solidFill>
              <a:srgbClr val="FF0000">
                <a:alpha val="65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32" name="Oval 131"/>
            <p:cNvSpPr>
              <a:spLocks noChangeAspect="1"/>
            </p:cNvSpPr>
            <p:nvPr/>
          </p:nvSpPr>
          <p:spPr>
            <a:xfrm>
              <a:off x="476250" y="2085975"/>
              <a:ext cx="166421" cy="166421"/>
            </a:xfrm>
            <a:prstGeom prst="ellipse">
              <a:avLst/>
            </a:prstGeom>
            <a:solidFill>
              <a:schemeClr val="bg1">
                <a:alpha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sp>
          <p:nvSpPr>
            <p:cNvPr id="133" name="Oval 132"/>
            <p:cNvSpPr>
              <a:spLocks noChangeAspect="1"/>
            </p:cNvSpPr>
            <p:nvPr/>
          </p:nvSpPr>
          <p:spPr>
            <a:xfrm>
              <a:off x="728929" y="2009775"/>
              <a:ext cx="166421" cy="166421"/>
            </a:xfrm>
            <a:prstGeom prst="ellipse">
              <a:avLst/>
            </a:prstGeom>
            <a:solidFill>
              <a:schemeClr val="bg1">
                <a:alpha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FFFF"/>
                </a:solidFill>
              </a:endParaRPr>
            </a:p>
          </p:txBody>
        </p:sp>
      </p:grpSp>
      <mc:AlternateContent xmlns:mc="http://schemas.openxmlformats.org/markup-compatibility/2006" xmlns:a14="http://schemas.microsoft.com/office/drawing/2010/main">
        <mc:Choice Requires="a14">
          <p:sp>
            <p:nvSpPr>
              <p:cNvPr id="134" name="TextBox 133"/>
              <p:cNvSpPr txBox="1"/>
              <p:nvPr/>
            </p:nvSpPr>
            <p:spPr>
              <a:xfrm>
                <a:off x="1867546" y="2598056"/>
                <a:ext cx="4351448" cy="837665"/>
              </a:xfrm>
              <a:prstGeom prst="rect">
                <a:avLst/>
              </a:prstGeom>
              <a:noFill/>
            </p:spPr>
            <p:txBody>
              <a:bodyPr wrap="none"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000" i="1" smtClean="0">
                              <a:solidFill>
                                <a:srgbClr val="000000"/>
                              </a:solidFill>
                              <a:latin typeface="Cambria Math" panose="02040503050406030204" pitchFamily="18" charset="0"/>
                              <a:ea typeface="Cambria Math"/>
                            </a:rPr>
                          </m:ctrlPr>
                        </m:sSubPr>
                        <m:e>
                          <m:r>
                            <a:rPr lang="en-US" sz="2000" i="1">
                              <a:solidFill>
                                <a:srgbClr val="000000"/>
                              </a:solidFill>
                              <a:latin typeface="Cambria Math"/>
                              <a:ea typeface="Cambria Math"/>
                            </a:rPr>
                            <m:t>∆</m:t>
                          </m:r>
                          <m:r>
                            <a:rPr lang="en-US" sz="2000" i="1">
                              <a:solidFill>
                                <a:srgbClr val="000000"/>
                              </a:solidFill>
                              <a:latin typeface="Cambria Math"/>
                              <a:ea typeface="Cambria Math"/>
                            </a:rPr>
                            <m:t>𝐺</m:t>
                          </m:r>
                        </m:e>
                        <m:sub>
                          <m:r>
                            <a:rPr lang="en-US" sz="2000" i="1" smtClean="0">
                              <a:solidFill>
                                <a:srgbClr val="000000"/>
                              </a:solidFill>
                              <a:latin typeface="Cambria Math"/>
                              <a:ea typeface="Cambria Math"/>
                            </a:rPr>
                            <m:t>𝑎𝑑𝑠</m:t>
                          </m:r>
                        </m:sub>
                      </m:sSub>
                      <m:r>
                        <a:rPr lang="en-US" sz="2000" i="1" smtClean="0">
                          <a:solidFill>
                            <a:srgbClr val="000000"/>
                          </a:solidFill>
                          <a:latin typeface="Cambria Math"/>
                          <a:ea typeface="Cambria Math"/>
                        </a:rPr>
                        <m:t>= </m:t>
                      </m:r>
                      <m:nary>
                        <m:naryPr>
                          <m:chr m:val="∑"/>
                          <m:subHide m:val="on"/>
                          <m:supHide m:val="on"/>
                          <m:ctrlPr>
                            <a:rPr lang="en-US" sz="2000" i="1" smtClean="0">
                              <a:solidFill>
                                <a:srgbClr val="000000"/>
                              </a:solidFill>
                              <a:latin typeface="Cambria Math" panose="02040503050406030204" pitchFamily="18" charset="0"/>
                              <a:ea typeface="Cambria Math"/>
                            </a:rPr>
                          </m:ctrlPr>
                        </m:naryPr>
                        <m:sub/>
                        <m:sup/>
                        <m:e>
                          <m:sSub>
                            <m:sSubPr>
                              <m:ctrlPr>
                                <a:rPr lang="en-US" sz="2000" i="1" smtClean="0">
                                  <a:solidFill>
                                    <a:srgbClr val="000000"/>
                                  </a:solidFill>
                                  <a:latin typeface="Cambria Math" panose="02040503050406030204" pitchFamily="18" charset="0"/>
                                  <a:ea typeface="Cambria Math"/>
                                </a:rPr>
                              </m:ctrlPr>
                            </m:sSubPr>
                            <m:e>
                              <m:r>
                                <a:rPr lang="en-US" sz="2000" i="1" smtClean="0">
                                  <a:solidFill>
                                    <a:srgbClr val="000000"/>
                                  </a:solidFill>
                                  <a:latin typeface="Cambria Math"/>
                                  <a:ea typeface="Cambria Math"/>
                                </a:rPr>
                                <m:t>𝐺</m:t>
                              </m:r>
                            </m:e>
                            <m:sub>
                              <m:r>
                                <a:rPr lang="en-US" sz="2000" i="1" smtClean="0">
                                  <a:solidFill>
                                    <a:srgbClr val="000000"/>
                                  </a:solidFill>
                                  <a:latin typeface="Cambria Math"/>
                                  <a:ea typeface="Cambria Math"/>
                                </a:rPr>
                                <m:t>𝑝𝑟𝑜𝑑𝑢𝑐𝑡𝑠</m:t>
                              </m:r>
                            </m:sub>
                          </m:sSub>
                          <m:r>
                            <a:rPr lang="en-US" sz="2000" i="1" smtClean="0">
                              <a:solidFill>
                                <a:srgbClr val="000000"/>
                              </a:solidFill>
                              <a:latin typeface="Cambria Math"/>
                              <a:ea typeface="Cambria Math"/>
                            </a:rPr>
                            <m:t>−</m:t>
                          </m:r>
                        </m:e>
                      </m:nary>
                      <m:nary>
                        <m:naryPr>
                          <m:chr m:val="∑"/>
                          <m:subHide m:val="on"/>
                          <m:supHide m:val="on"/>
                          <m:ctrlPr>
                            <a:rPr lang="en-US" sz="2000" i="1">
                              <a:solidFill>
                                <a:srgbClr val="000000"/>
                              </a:solidFill>
                              <a:latin typeface="Cambria Math" panose="02040503050406030204" pitchFamily="18" charset="0"/>
                              <a:ea typeface="Cambria Math"/>
                            </a:rPr>
                          </m:ctrlPr>
                        </m:naryPr>
                        <m:sub/>
                        <m:sup/>
                        <m:e>
                          <m:sSub>
                            <m:sSubPr>
                              <m:ctrlPr>
                                <a:rPr lang="en-US" sz="2000" i="1">
                                  <a:solidFill>
                                    <a:srgbClr val="000000"/>
                                  </a:solidFill>
                                  <a:latin typeface="Cambria Math" panose="02040503050406030204" pitchFamily="18" charset="0"/>
                                  <a:ea typeface="Cambria Math"/>
                                </a:rPr>
                              </m:ctrlPr>
                            </m:sSubPr>
                            <m:e>
                              <m:r>
                                <a:rPr lang="en-US" sz="2000" i="1">
                                  <a:solidFill>
                                    <a:srgbClr val="000000"/>
                                  </a:solidFill>
                                  <a:latin typeface="Cambria Math"/>
                                  <a:ea typeface="Cambria Math"/>
                                </a:rPr>
                                <m:t>𝐺</m:t>
                              </m:r>
                            </m:e>
                            <m:sub>
                              <m:r>
                                <a:rPr lang="en-US" sz="2000" i="1" smtClean="0">
                                  <a:solidFill>
                                    <a:srgbClr val="000000"/>
                                  </a:solidFill>
                                  <a:latin typeface="Cambria Math"/>
                                  <a:ea typeface="Cambria Math"/>
                                </a:rPr>
                                <m:t>𝑟𝑒𝑎𝑐𝑡𝑎𝑛𝑡𝑠</m:t>
                              </m:r>
                            </m:sub>
                          </m:sSub>
                        </m:e>
                      </m:nary>
                    </m:oMath>
                  </m:oMathPara>
                </a14:m>
                <a:endParaRPr lang="en-US" sz="1200" dirty="0">
                  <a:solidFill>
                    <a:srgbClr val="000000"/>
                  </a:solidFill>
                </a:endParaRPr>
              </a:p>
            </p:txBody>
          </p:sp>
        </mc:Choice>
        <mc:Fallback xmlns="">
          <p:sp>
            <p:nvSpPr>
              <p:cNvPr id="134" name="TextBox 133"/>
              <p:cNvSpPr txBox="1">
                <a:spLocks noRot="1" noChangeAspect="1" noMove="1" noResize="1" noEditPoints="1" noAdjustHandles="1" noChangeArrowheads="1" noChangeShapeType="1" noTextEdit="1"/>
              </p:cNvSpPr>
              <p:nvPr/>
            </p:nvSpPr>
            <p:spPr>
              <a:xfrm>
                <a:off x="1867546" y="2598056"/>
                <a:ext cx="4351448" cy="83766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p:cNvSpPr txBox="1"/>
              <p:nvPr/>
            </p:nvSpPr>
            <p:spPr>
              <a:xfrm>
                <a:off x="2834355" y="6019132"/>
                <a:ext cx="5538504" cy="461665"/>
              </a:xfrm>
              <a:prstGeom prst="rect">
                <a:avLst/>
              </a:prstGeom>
              <a:noFill/>
            </p:spPr>
            <p:txBody>
              <a:bodyPr wrap="none" rtlCol="0">
                <a:spAutoFit/>
              </a:bodyPr>
              <a:lstStyle/>
              <a:p>
                <a:pPr defTabSz="4389120" fontAlgn="base">
                  <a:spcBef>
                    <a:spcPct val="0"/>
                  </a:spcBef>
                  <a:spcAft>
                    <a:spcPct val="0"/>
                  </a:spcAft>
                </a:pPr>
                <a14:m>
                  <m:oMath xmlns:m="http://schemas.openxmlformats.org/officeDocument/2006/math">
                    <m:sSub>
                      <m:sSubPr>
                        <m:ctrlPr>
                          <a:rPr lang="en-US" sz="2400" i="1" smtClean="0">
                            <a:solidFill>
                              <a:prstClr val="black"/>
                            </a:solidFill>
                            <a:latin typeface="Cambria Math" panose="02040503050406030204" pitchFamily="18" charset="0"/>
                            <a:ea typeface="Cambria Math"/>
                          </a:rPr>
                        </m:ctrlPr>
                      </m:sSubPr>
                      <m:e>
                        <m:r>
                          <a:rPr lang="en-US" sz="2400" i="1" smtClean="0">
                            <a:solidFill>
                              <a:prstClr val="black"/>
                            </a:solidFill>
                            <a:latin typeface="Cambria Math"/>
                            <a:ea typeface="Cambria Math"/>
                          </a:rPr>
                          <m:t>∆</m:t>
                        </m:r>
                        <m:r>
                          <a:rPr lang="en-US" sz="2400" i="1" smtClean="0">
                            <a:solidFill>
                              <a:prstClr val="black"/>
                            </a:solidFill>
                            <a:latin typeface="Cambria Math"/>
                            <a:ea typeface="Cambria Math"/>
                          </a:rPr>
                          <m:t>𝐺</m:t>
                        </m:r>
                      </m:e>
                      <m:sub>
                        <m:r>
                          <a:rPr lang="en-US" sz="2400" i="1" smtClean="0">
                            <a:solidFill>
                              <a:prstClr val="black"/>
                            </a:solidFill>
                            <a:latin typeface="Cambria Math"/>
                            <a:ea typeface="Cambria Math"/>
                          </a:rPr>
                          <m:t>𝑎𝑑𝑠</m:t>
                        </m:r>
                      </m:sub>
                    </m:sSub>
                    <m:d>
                      <m:dPr>
                        <m:ctrlPr>
                          <a:rPr lang="en-US" sz="2400" i="1" smtClean="0">
                            <a:solidFill>
                              <a:prstClr val="black"/>
                            </a:solidFill>
                            <a:latin typeface="Cambria Math" panose="02040503050406030204" pitchFamily="18" charset="0"/>
                            <a:ea typeface="Cambria Math"/>
                          </a:rPr>
                        </m:ctrlPr>
                      </m:dPr>
                      <m:e>
                        <m:sSub>
                          <m:sSubPr>
                            <m:ctrlPr>
                              <a:rPr lang="en-US" sz="2400" i="1" smtClean="0">
                                <a:solidFill>
                                  <a:prstClr val="black"/>
                                </a:solidFill>
                                <a:latin typeface="Cambria Math" panose="02040503050406030204" pitchFamily="18" charset="0"/>
                                <a:ea typeface="Cambria Math"/>
                              </a:rPr>
                            </m:ctrlPr>
                          </m:sSubPr>
                          <m:e>
                            <m:r>
                              <a:rPr lang="en-US" sz="2400" i="1" smtClean="0">
                                <a:solidFill>
                                  <a:prstClr val="black"/>
                                </a:solidFill>
                                <a:latin typeface="Cambria Math"/>
                                <a:ea typeface="Cambria Math"/>
                              </a:rPr>
                              <m:t>𝑈</m:t>
                            </m:r>
                          </m:e>
                          <m:sub>
                            <m:r>
                              <a:rPr lang="en-US" sz="2400" i="1" smtClean="0">
                                <a:solidFill>
                                  <a:prstClr val="black"/>
                                </a:solidFill>
                                <a:latin typeface="Cambria Math"/>
                                <a:ea typeface="Cambria Math"/>
                              </a:rPr>
                              <m:t>0</m:t>
                            </m:r>
                          </m:sub>
                        </m:sSub>
                      </m:e>
                    </m:d>
                    <m:r>
                      <a:rPr lang="en-US" sz="2400" i="1" smtClean="0">
                        <a:solidFill>
                          <a:prstClr val="black"/>
                        </a:solidFill>
                        <a:latin typeface="Cambria Math"/>
                        <a:ea typeface="Cambria Math"/>
                      </a:rPr>
                      <m:t>=0</m:t>
                    </m:r>
                    <m:r>
                      <a:rPr lang="en-US" sz="2400" i="1" smtClean="0">
                        <a:solidFill>
                          <a:prstClr val="black"/>
                        </a:solidFill>
                        <a:latin typeface="Cambria Math" panose="02040503050406030204" pitchFamily="18" charset="0"/>
                        <a:ea typeface="Cambria Math"/>
                      </a:rPr>
                      <m:t> →</m:t>
                    </m:r>
                  </m:oMath>
                </a14:m>
                <a:r>
                  <a:rPr lang="en-US" sz="2400" dirty="0">
                    <a:solidFill>
                      <a:prstClr val="black"/>
                    </a:solidFill>
                    <a:latin typeface="Calibri"/>
                  </a:rPr>
                  <a:t>equilibrium potential </a:t>
                </a:r>
                <a:r>
                  <a:rPr lang="en-US" sz="2400" i="1" dirty="0">
                    <a:solidFill>
                      <a:prstClr val="black"/>
                    </a:solidFill>
                    <a:latin typeface="Calibri"/>
                  </a:rPr>
                  <a:t>U</a:t>
                </a:r>
                <a:r>
                  <a:rPr lang="en-US" sz="2400" i="1" baseline="-25000" dirty="0">
                    <a:solidFill>
                      <a:prstClr val="black"/>
                    </a:solidFill>
                    <a:latin typeface="Calibri"/>
                  </a:rPr>
                  <a:t>0</a:t>
                </a:r>
                <a:endParaRPr lang="en-US" sz="2400" i="1" dirty="0">
                  <a:solidFill>
                    <a:prstClr val="black"/>
                  </a:solidFill>
                  <a:latin typeface="Calibri"/>
                </a:endParaRPr>
              </a:p>
            </p:txBody>
          </p:sp>
        </mc:Choice>
        <mc:Fallback xmlns="">
          <p:sp>
            <p:nvSpPr>
              <p:cNvPr id="143" name="TextBox 142"/>
              <p:cNvSpPr txBox="1">
                <a:spLocks noRot="1" noChangeAspect="1" noMove="1" noResize="1" noEditPoints="1" noAdjustHandles="1" noChangeArrowheads="1" noChangeShapeType="1" noTextEdit="1"/>
              </p:cNvSpPr>
              <p:nvPr/>
            </p:nvSpPr>
            <p:spPr>
              <a:xfrm>
                <a:off x="2834355" y="6019132"/>
                <a:ext cx="5538504" cy="461665"/>
              </a:xfrm>
              <a:prstGeom prst="rect">
                <a:avLst/>
              </a:prstGeom>
              <a:blipFill rotWithShape="0">
                <a:blip r:embed="rId9"/>
                <a:stretch>
                  <a:fillRect l="-330" t="-10526" b="-28947"/>
                </a:stretch>
              </a:blipFill>
            </p:spPr>
            <p:txBody>
              <a:bodyPr/>
              <a:lstStyle/>
              <a:p>
                <a:r>
                  <a:rPr lang="en-US">
                    <a:noFill/>
                  </a:rPr>
                  <a:t> </a:t>
                </a:r>
              </a:p>
            </p:txBody>
          </p:sp>
        </mc:Fallback>
      </mc:AlternateContent>
      <p:grpSp>
        <p:nvGrpSpPr>
          <p:cNvPr id="229" name="Group 228"/>
          <p:cNvGrpSpPr/>
          <p:nvPr/>
        </p:nvGrpSpPr>
        <p:grpSpPr>
          <a:xfrm>
            <a:off x="2850592" y="1522836"/>
            <a:ext cx="2043346" cy="955088"/>
            <a:chOff x="659166" y="3505200"/>
            <a:chExt cx="2043346" cy="955088"/>
          </a:xfrm>
        </p:grpSpPr>
        <p:sp>
          <p:nvSpPr>
            <p:cNvPr id="230" name="Oval 229"/>
            <p:cNvSpPr>
              <a:spLocks noChangeAspect="1"/>
            </p:cNvSpPr>
            <p:nvPr/>
          </p:nvSpPr>
          <p:spPr>
            <a:xfrm>
              <a:off x="676922"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1" name="Oval 230"/>
            <p:cNvSpPr>
              <a:spLocks noChangeAspect="1"/>
            </p:cNvSpPr>
            <p:nvPr/>
          </p:nvSpPr>
          <p:spPr>
            <a:xfrm>
              <a:off x="9254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2" name="Oval 231"/>
            <p:cNvSpPr>
              <a:spLocks noChangeAspect="1"/>
            </p:cNvSpPr>
            <p:nvPr/>
          </p:nvSpPr>
          <p:spPr>
            <a:xfrm>
              <a:off x="11540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3" name="Oval 232"/>
            <p:cNvSpPr>
              <a:spLocks noChangeAspect="1"/>
            </p:cNvSpPr>
            <p:nvPr/>
          </p:nvSpPr>
          <p:spPr>
            <a:xfrm>
              <a:off x="13826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4" name="Oval 233"/>
            <p:cNvSpPr>
              <a:spLocks noChangeAspect="1"/>
            </p:cNvSpPr>
            <p:nvPr/>
          </p:nvSpPr>
          <p:spPr>
            <a:xfrm>
              <a:off x="1600200"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5" name="Oval 234"/>
            <p:cNvSpPr>
              <a:spLocks noChangeAspect="1"/>
            </p:cNvSpPr>
            <p:nvPr/>
          </p:nvSpPr>
          <p:spPr>
            <a:xfrm>
              <a:off x="18398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6" name="Oval 235"/>
            <p:cNvSpPr>
              <a:spLocks noChangeAspect="1"/>
            </p:cNvSpPr>
            <p:nvPr/>
          </p:nvSpPr>
          <p:spPr>
            <a:xfrm>
              <a:off x="20684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7" name="Oval 236"/>
            <p:cNvSpPr>
              <a:spLocks noChangeAspect="1"/>
            </p:cNvSpPr>
            <p:nvPr/>
          </p:nvSpPr>
          <p:spPr>
            <a:xfrm>
              <a:off x="22970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8" name="Oval 237"/>
            <p:cNvSpPr>
              <a:spLocks noChangeAspect="1"/>
            </p:cNvSpPr>
            <p:nvPr/>
          </p:nvSpPr>
          <p:spPr>
            <a:xfrm>
              <a:off x="777537"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9" name="Oval 238"/>
            <p:cNvSpPr>
              <a:spLocks noChangeAspect="1"/>
            </p:cNvSpPr>
            <p:nvPr/>
          </p:nvSpPr>
          <p:spPr>
            <a:xfrm>
              <a:off x="10261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0" name="Oval 239"/>
            <p:cNvSpPr>
              <a:spLocks noChangeAspect="1"/>
            </p:cNvSpPr>
            <p:nvPr/>
          </p:nvSpPr>
          <p:spPr>
            <a:xfrm>
              <a:off x="12547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1" name="Oval 240"/>
            <p:cNvSpPr>
              <a:spLocks noChangeAspect="1"/>
            </p:cNvSpPr>
            <p:nvPr/>
          </p:nvSpPr>
          <p:spPr>
            <a:xfrm>
              <a:off x="14833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2" name="Oval 241"/>
            <p:cNvSpPr>
              <a:spLocks noChangeAspect="1"/>
            </p:cNvSpPr>
            <p:nvPr/>
          </p:nvSpPr>
          <p:spPr>
            <a:xfrm>
              <a:off x="1700815"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3" name="Oval 242"/>
            <p:cNvSpPr>
              <a:spLocks noChangeAspect="1"/>
            </p:cNvSpPr>
            <p:nvPr/>
          </p:nvSpPr>
          <p:spPr>
            <a:xfrm>
              <a:off x="19405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4" name="Oval 243"/>
            <p:cNvSpPr>
              <a:spLocks noChangeAspect="1"/>
            </p:cNvSpPr>
            <p:nvPr/>
          </p:nvSpPr>
          <p:spPr>
            <a:xfrm>
              <a:off x="21691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5" name="Oval 244"/>
            <p:cNvSpPr>
              <a:spLocks noChangeAspect="1"/>
            </p:cNvSpPr>
            <p:nvPr/>
          </p:nvSpPr>
          <p:spPr>
            <a:xfrm>
              <a:off x="23977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6" name="Oval 245"/>
            <p:cNvSpPr>
              <a:spLocks noChangeAspect="1"/>
            </p:cNvSpPr>
            <p:nvPr/>
          </p:nvSpPr>
          <p:spPr>
            <a:xfrm>
              <a:off x="659166"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7" name="Oval 246"/>
            <p:cNvSpPr>
              <a:spLocks noChangeAspect="1"/>
            </p:cNvSpPr>
            <p:nvPr/>
          </p:nvSpPr>
          <p:spPr>
            <a:xfrm>
              <a:off x="9077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8" name="Oval 247"/>
            <p:cNvSpPr>
              <a:spLocks noChangeAspect="1"/>
            </p:cNvSpPr>
            <p:nvPr/>
          </p:nvSpPr>
          <p:spPr>
            <a:xfrm>
              <a:off x="11363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9" name="Oval 248"/>
            <p:cNvSpPr>
              <a:spLocks noChangeAspect="1"/>
            </p:cNvSpPr>
            <p:nvPr/>
          </p:nvSpPr>
          <p:spPr>
            <a:xfrm>
              <a:off x="13649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0" name="Oval 249"/>
            <p:cNvSpPr>
              <a:spLocks noChangeAspect="1"/>
            </p:cNvSpPr>
            <p:nvPr/>
          </p:nvSpPr>
          <p:spPr>
            <a:xfrm>
              <a:off x="1582444"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1" name="Oval 250"/>
            <p:cNvSpPr>
              <a:spLocks noChangeAspect="1"/>
            </p:cNvSpPr>
            <p:nvPr/>
          </p:nvSpPr>
          <p:spPr>
            <a:xfrm>
              <a:off x="18221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2" name="Oval 251"/>
            <p:cNvSpPr>
              <a:spLocks noChangeAspect="1"/>
            </p:cNvSpPr>
            <p:nvPr/>
          </p:nvSpPr>
          <p:spPr>
            <a:xfrm>
              <a:off x="20507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3" name="Oval 252"/>
            <p:cNvSpPr>
              <a:spLocks noChangeAspect="1"/>
            </p:cNvSpPr>
            <p:nvPr/>
          </p:nvSpPr>
          <p:spPr>
            <a:xfrm>
              <a:off x="22793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4" name="Oval 253"/>
            <p:cNvSpPr>
              <a:spLocks noChangeAspect="1"/>
            </p:cNvSpPr>
            <p:nvPr/>
          </p:nvSpPr>
          <p:spPr>
            <a:xfrm>
              <a:off x="759781"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5" name="Oval 254"/>
            <p:cNvSpPr>
              <a:spLocks noChangeAspect="1"/>
            </p:cNvSpPr>
            <p:nvPr/>
          </p:nvSpPr>
          <p:spPr>
            <a:xfrm>
              <a:off x="10083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6" name="Oval 255"/>
            <p:cNvSpPr>
              <a:spLocks noChangeAspect="1"/>
            </p:cNvSpPr>
            <p:nvPr/>
          </p:nvSpPr>
          <p:spPr>
            <a:xfrm>
              <a:off x="12369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7" name="Oval 256"/>
            <p:cNvSpPr>
              <a:spLocks noChangeAspect="1"/>
            </p:cNvSpPr>
            <p:nvPr/>
          </p:nvSpPr>
          <p:spPr>
            <a:xfrm>
              <a:off x="14655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8" name="Oval 257"/>
            <p:cNvSpPr>
              <a:spLocks noChangeAspect="1"/>
            </p:cNvSpPr>
            <p:nvPr/>
          </p:nvSpPr>
          <p:spPr>
            <a:xfrm>
              <a:off x="1683059"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9" name="Oval 258"/>
            <p:cNvSpPr>
              <a:spLocks noChangeAspect="1"/>
            </p:cNvSpPr>
            <p:nvPr/>
          </p:nvSpPr>
          <p:spPr>
            <a:xfrm>
              <a:off x="19227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60" name="Oval 259"/>
            <p:cNvSpPr>
              <a:spLocks noChangeAspect="1"/>
            </p:cNvSpPr>
            <p:nvPr/>
          </p:nvSpPr>
          <p:spPr>
            <a:xfrm>
              <a:off x="21513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61" name="Oval 260"/>
            <p:cNvSpPr>
              <a:spLocks noChangeAspect="1"/>
            </p:cNvSpPr>
            <p:nvPr/>
          </p:nvSpPr>
          <p:spPr>
            <a:xfrm>
              <a:off x="23799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grpSp>
      <p:grpSp>
        <p:nvGrpSpPr>
          <p:cNvPr id="262" name="Group 261"/>
          <p:cNvGrpSpPr/>
          <p:nvPr/>
        </p:nvGrpSpPr>
        <p:grpSpPr>
          <a:xfrm>
            <a:off x="6027413" y="1520248"/>
            <a:ext cx="2043346" cy="955088"/>
            <a:chOff x="659166" y="3505200"/>
            <a:chExt cx="2043346" cy="955088"/>
          </a:xfrm>
        </p:grpSpPr>
        <p:sp>
          <p:nvSpPr>
            <p:cNvPr id="263" name="Oval 262"/>
            <p:cNvSpPr>
              <a:spLocks noChangeAspect="1"/>
            </p:cNvSpPr>
            <p:nvPr/>
          </p:nvSpPr>
          <p:spPr>
            <a:xfrm>
              <a:off x="676922"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64" name="Oval 263"/>
            <p:cNvSpPr>
              <a:spLocks noChangeAspect="1"/>
            </p:cNvSpPr>
            <p:nvPr/>
          </p:nvSpPr>
          <p:spPr>
            <a:xfrm>
              <a:off x="9254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65" name="Oval 264"/>
            <p:cNvSpPr>
              <a:spLocks noChangeAspect="1"/>
            </p:cNvSpPr>
            <p:nvPr/>
          </p:nvSpPr>
          <p:spPr>
            <a:xfrm>
              <a:off x="11540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66" name="Oval 265"/>
            <p:cNvSpPr>
              <a:spLocks noChangeAspect="1"/>
            </p:cNvSpPr>
            <p:nvPr/>
          </p:nvSpPr>
          <p:spPr>
            <a:xfrm>
              <a:off x="13826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67" name="Oval 266"/>
            <p:cNvSpPr>
              <a:spLocks noChangeAspect="1"/>
            </p:cNvSpPr>
            <p:nvPr/>
          </p:nvSpPr>
          <p:spPr>
            <a:xfrm>
              <a:off x="1600200"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68" name="Oval 267"/>
            <p:cNvSpPr>
              <a:spLocks noChangeAspect="1"/>
            </p:cNvSpPr>
            <p:nvPr/>
          </p:nvSpPr>
          <p:spPr>
            <a:xfrm>
              <a:off x="18398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69" name="Oval 268"/>
            <p:cNvSpPr>
              <a:spLocks noChangeAspect="1"/>
            </p:cNvSpPr>
            <p:nvPr/>
          </p:nvSpPr>
          <p:spPr>
            <a:xfrm>
              <a:off x="20684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0" name="Oval 269"/>
            <p:cNvSpPr>
              <a:spLocks noChangeAspect="1"/>
            </p:cNvSpPr>
            <p:nvPr/>
          </p:nvSpPr>
          <p:spPr>
            <a:xfrm>
              <a:off x="22970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1" name="Oval 270"/>
            <p:cNvSpPr>
              <a:spLocks noChangeAspect="1"/>
            </p:cNvSpPr>
            <p:nvPr/>
          </p:nvSpPr>
          <p:spPr>
            <a:xfrm>
              <a:off x="777537"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2" name="Oval 271"/>
            <p:cNvSpPr>
              <a:spLocks noChangeAspect="1"/>
            </p:cNvSpPr>
            <p:nvPr/>
          </p:nvSpPr>
          <p:spPr>
            <a:xfrm>
              <a:off x="10261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3" name="Oval 272"/>
            <p:cNvSpPr>
              <a:spLocks noChangeAspect="1"/>
            </p:cNvSpPr>
            <p:nvPr/>
          </p:nvSpPr>
          <p:spPr>
            <a:xfrm>
              <a:off x="12547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4" name="Oval 273"/>
            <p:cNvSpPr>
              <a:spLocks noChangeAspect="1"/>
            </p:cNvSpPr>
            <p:nvPr/>
          </p:nvSpPr>
          <p:spPr>
            <a:xfrm>
              <a:off x="14833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5" name="Oval 274"/>
            <p:cNvSpPr>
              <a:spLocks noChangeAspect="1"/>
            </p:cNvSpPr>
            <p:nvPr/>
          </p:nvSpPr>
          <p:spPr>
            <a:xfrm>
              <a:off x="1700815"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6" name="Oval 275"/>
            <p:cNvSpPr>
              <a:spLocks noChangeAspect="1"/>
            </p:cNvSpPr>
            <p:nvPr/>
          </p:nvSpPr>
          <p:spPr>
            <a:xfrm>
              <a:off x="19405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7" name="Oval 276"/>
            <p:cNvSpPr>
              <a:spLocks noChangeAspect="1"/>
            </p:cNvSpPr>
            <p:nvPr/>
          </p:nvSpPr>
          <p:spPr>
            <a:xfrm>
              <a:off x="21691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8" name="Oval 277"/>
            <p:cNvSpPr>
              <a:spLocks noChangeAspect="1"/>
            </p:cNvSpPr>
            <p:nvPr/>
          </p:nvSpPr>
          <p:spPr>
            <a:xfrm>
              <a:off x="23977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9" name="Oval 278"/>
            <p:cNvSpPr>
              <a:spLocks noChangeAspect="1"/>
            </p:cNvSpPr>
            <p:nvPr/>
          </p:nvSpPr>
          <p:spPr>
            <a:xfrm>
              <a:off x="659166"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0" name="Oval 279"/>
            <p:cNvSpPr>
              <a:spLocks noChangeAspect="1"/>
            </p:cNvSpPr>
            <p:nvPr/>
          </p:nvSpPr>
          <p:spPr>
            <a:xfrm>
              <a:off x="9077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1" name="Oval 280"/>
            <p:cNvSpPr>
              <a:spLocks noChangeAspect="1"/>
            </p:cNvSpPr>
            <p:nvPr/>
          </p:nvSpPr>
          <p:spPr>
            <a:xfrm>
              <a:off x="11363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2" name="Oval 281"/>
            <p:cNvSpPr>
              <a:spLocks noChangeAspect="1"/>
            </p:cNvSpPr>
            <p:nvPr/>
          </p:nvSpPr>
          <p:spPr>
            <a:xfrm>
              <a:off x="13649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3" name="Oval 282"/>
            <p:cNvSpPr>
              <a:spLocks noChangeAspect="1"/>
            </p:cNvSpPr>
            <p:nvPr/>
          </p:nvSpPr>
          <p:spPr>
            <a:xfrm>
              <a:off x="1582444"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4" name="Oval 283"/>
            <p:cNvSpPr>
              <a:spLocks noChangeAspect="1"/>
            </p:cNvSpPr>
            <p:nvPr/>
          </p:nvSpPr>
          <p:spPr>
            <a:xfrm>
              <a:off x="18221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5" name="Oval 284"/>
            <p:cNvSpPr>
              <a:spLocks noChangeAspect="1"/>
            </p:cNvSpPr>
            <p:nvPr/>
          </p:nvSpPr>
          <p:spPr>
            <a:xfrm>
              <a:off x="20507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6" name="Oval 285"/>
            <p:cNvSpPr>
              <a:spLocks noChangeAspect="1"/>
            </p:cNvSpPr>
            <p:nvPr/>
          </p:nvSpPr>
          <p:spPr>
            <a:xfrm>
              <a:off x="22793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7" name="Oval 286"/>
            <p:cNvSpPr>
              <a:spLocks noChangeAspect="1"/>
            </p:cNvSpPr>
            <p:nvPr/>
          </p:nvSpPr>
          <p:spPr>
            <a:xfrm>
              <a:off x="759781"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8" name="Oval 287"/>
            <p:cNvSpPr>
              <a:spLocks noChangeAspect="1"/>
            </p:cNvSpPr>
            <p:nvPr/>
          </p:nvSpPr>
          <p:spPr>
            <a:xfrm>
              <a:off x="10083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9" name="Oval 288"/>
            <p:cNvSpPr>
              <a:spLocks noChangeAspect="1"/>
            </p:cNvSpPr>
            <p:nvPr/>
          </p:nvSpPr>
          <p:spPr>
            <a:xfrm>
              <a:off x="12369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90" name="Oval 289"/>
            <p:cNvSpPr>
              <a:spLocks noChangeAspect="1"/>
            </p:cNvSpPr>
            <p:nvPr/>
          </p:nvSpPr>
          <p:spPr>
            <a:xfrm>
              <a:off x="14655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91" name="Oval 290"/>
            <p:cNvSpPr>
              <a:spLocks noChangeAspect="1"/>
            </p:cNvSpPr>
            <p:nvPr/>
          </p:nvSpPr>
          <p:spPr>
            <a:xfrm>
              <a:off x="1683059"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92" name="Oval 291"/>
            <p:cNvSpPr>
              <a:spLocks noChangeAspect="1"/>
            </p:cNvSpPr>
            <p:nvPr/>
          </p:nvSpPr>
          <p:spPr>
            <a:xfrm>
              <a:off x="19227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93" name="Oval 292"/>
            <p:cNvSpPr>
              <a:spLocks noChangeAspect="1"/>
            </p:cNvSpPr>
            <p:nvPr/>
          </p:nvSpPr>
          <p:spPr>
            <a:xfrm>
              <a:off x="21513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94" name="Oval 293"/>
            <p:cNvSpPr>
              <a:spLocks noChangeAspect="1"/>
            </p:cNvSpPr>
            <p:nvPr/>
          </p:nvSpPr>
          <p:spPr>
            <a:xfrm>
              <a:off x="23799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grpSp>
      <p:cxnSp>
        <p:nvCxnSpPr>
          <p:cNvPr id="295" name="Straight Arrow Connector 294"/>
          <p:cNvCxnSpPr/>
          <p:nvPr/>
        </p:nvCxnSpPr>
        <p:spPr>
          <a:xfrm flipV="1">
            <a:off x="5246363" y="1941556"/>
            <a:ext cx="457200" cy="380"/>
          </a:xfrm>
          <a:prstGeom prst="straightConnector1">
            <a:avLst/>
          </a:prstGeom>
          <a:noFill/>
          <a:ln w="28575" cap="flat" cmpd="sng" algn="ctr">
            <a:solidFill>
              <a:sysClr val="windowText" lastClr="000000"/>
            </a:solidFill>
            <a:prstDash val="solid"/>
            <a:tailEnd type="arrow"/>
          </a:ln>
          <a:effectLst/>
        </p:spPr>
      </p:cxnSp>
      <p:sp>
        <p:nvSpPr>
          <p:cNvPr id="296" name="Oval 295"/>
          <p:cNvSpPr>
            <a:spLocks noChangeAspect="1"/>
          </p:cNvSpPr>
          <p:nvPr/>
        </p:nvSpPr>
        <p:spPr>
          <a:xfrm>
            <a:off x="6784880" y="1175579"/>
            <a:ext cx="438912" cy="438912"/>
          </a:xfrm>
          <a:prstGeom prst="ellipse">
            <a:avLst/>
          </a:prstGeom>
          <a:solidFill>
            <a:srgbClr val="00B050">
              <a:alpha val="65000"/>
            </a:srgbClr>
          </a:solidFill>
          <a:ln w="12700" cap="flat" cmpd="sng" algn="ctr">
            <a:solidFill>
              <a:srgbClr val="00B050"/>
            </a:solidFill>
            <a:prstDash val="solid"/>
          </a:ln>
          <a:effectLst/>
        </p:spPr>
        <p:txBody>
          <a:bodyPr rtlCol="0" anchor="ctr"/>
          <a:lstStyle/>
          <a:p>
            <a:pPr algn="ctr">
              <a:defRPr/>
            </a:pPr>
            <a:endParaRPr lang="en-US" kern="0">
              <a:solidFill>
                <a:prstClr val="white"/>
              </a:solidFill>
              <a:latin typeface="Calibri"/>
            </a:endParaRPr>
          </a:p>
        </p:txBody>
      </p:sp>
      <p:grpSp>
        <p:nvGrpSpPr>
          <p:cNvPr id="297" name="Group 296"/>
          <p:cNvGrpSpPr/>
          <p:nvPr/>
        </p:nvGrpSpPr>
        <p:grpSpPr>
          <a:xfrm rot="4269003">
            <a:off x="7056179" y="887800"/>
            <a:ext cx="419100" cy="310140"/>
            <a:chOff x="476250" y="2009775"/>
            <a:chExt cx="419100" cy="310140"/>
          </a:xfrm>
        </p:grpSpPr>
        <p:sp>
          <p:nvSpPr>
            <p:cNvPr id="298" name="Oval 297"/>
            <p:cNvSpPr>
              <a:spLocks noChangeAspect="1"/>
            </p:cNvSpPr>
            <p:nvPr/>
          </p:nvSpPr>
          <p:spPr>
            <a:xfrm>
              <a:off x="579122" y="2063883"/>
              <a:ext cx="256032" cy="256032"/>
            </a:xfrm>
            <a:prstGeom prst="ellipse">
              <a:avLst/>
            </a:prstGeom>
            <a:solidFill>
              <a:srgbClr val="FF0000">
                <a:alpha val="65000"/>
              </a:srgbClr>
            </a:solidFill>
            <a:ln w="12700" cap="flat" cmpd="sng" algn="ctr">
              <a:solidFill>
                <a:srgbClr val="FF0000"/>
              </a:solidFill>
              <a:prstDash val="solid"/>
            </a:ln>
            <a:effectLst/>
          </p:spPr>
          <p:txBody>
            <a:bodyPr rtlCol="0" anchor="ctr"/>
            <a:lstStyle/>
            <a:p>
              <a:pPr algn="ctr">
                <a:defRPr/>
              </a:pPr>
              <a:endParaRPr lang="en-US" kern="0">
                <a:solidFill>
                  <a:prstClr val="white"/>
                </a:solidFill>
                <a:latin typeface="Calibri"/>
              </a:endParaRPr>
            </a:p>
          </p:txBody>
        </p:sp>
        <p:sp>
          <p:nvSpPr>
            <p:cNvPr id="299" name="Oval 298"/>
            <p:cNvSpPr>
              <a:spLocks noChangeAspect="1"/>
            </p:cNvSpPr>
            <p:nvPr/>
          </p:nvSpPr>
          <p:spPr>
            <a:xfrm>
              <a:off x="476250" y="2085975"/>
              <a:ext cx="166421" cy="166421"/>
            </a:xfrm>
            <a:prstGeom prst="ellipse">
              <a:avLst/>
            </a:prstGeom>
            <a:solidFill>
              <a:sysClr val="window" lastClr="FFFFFF">
                <a:alpha val="65000"/>
              </a:sysClr>
            </a:solidFill>
            <a:ln w="12700"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sp>
          <p:nvSpPr>
            <p:cNvPr id="300" name="Oval 299"/>
            <p:cNvSpPr>
              <a:spLocks noChangeAspect="1"/>
            </p:cNvSpPr>
            <p:nvPr/>
          </p:nvSpPr>
          <p:spPr>
            <a:xfrm>
              <a:off x="728929" y="2009775"/>
              <a:ext cx="166421" cy="166421"/>
            </a:xfrm>
            <a:prstGeom prst="ellipse">
              <a:avLst/>
            </a:prstGeom>
            <a:solidFill>
              <a:sysClr val="window" lastClr="FFFFFF">
                <a:alpha val="65000"/>
              </a:sysClr>
            </a:solidFill>
            <a:ln w="12700"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grpSp>
      <p:grpSp>
        <p:nvGrpSpPr>
          <p:cNvPr id="301" name="Group 300"/>
          <p:cNvGrpSpPr/>
          <p:nvPr/>
        </p:nvGrpSpPr>
        <p:grpSpPr>
          <a:xfrm rot="18778602">
            <a:off x="6386113" y="1000768"/>
            <a:ext cx="419100" cy="310140"/>
            <a:chOff x="476250" y="2009775"/>
            <a:chExt cx="419100" cy="310140"/>
          </a:xfrm>
        </p:grpSpPr>
        <p:sp>
          <p:nvSpPr>
            <p:cNvPr id="302" name="Oval 301"/>
            <p:cNvSpPr>
              <a:spLocks noChangeAspect="1"/>
            </p:cNvSpPr>
            <p:nvPr/>
          </p:nvSpPr>
          <p:spPr>
            <a:xfrm>
              <a:off x="579122" y="2063883"/>
              <a:ext cx="256032" cy="256032"/>
            </a:xfrm>
            <a:prstGeom prst="ellipse">
              <a:avLst/>
            </a:prstGeom>
            <a:solidFill>
              <a:srgbClr val="FF0000">
                <a:alpha val="65000"/>
              </a:srgbClr>
            </a:solidFill>
            <a:ln w="12700" cap="flat" cmpd="sng" algn="ctr">
              <a:solidFill>
                <a:srgbClr val="FF0000"/>
              </a:solidFill>
              <a:prstDash val="solid"/>
            </a:ln>
            <a:effectLst/>
          </p:spPr>
          <p:txBody>
            <a:bodyPr rtlCol="0" anchor="ctr"/>
            <a:lstStyle/>
            <a:p>
              <a:pPr algn="ctr">
                <a:defRPr/>
              </a:pPr>
              <a:endParaRPr lang="en-US" kern="0">
                <a:solidFill>
                  <a:prstClr val="white"/>
                </a:solidFill>
                <a:latin typeface="Calibri"/>
              </a:endParaRPr>
            </a:p>
          </p:txBody>
        </p:sp>
        <p:sp>
          <p:nvSpPr>
            <p:cNvPr id="303" name="Oval 302"/>
            <p:cNvSpPr>
              <a:spLocks noChangeAspect="1"/>
            </p:cNvSpPr>
            <p:nvPr/>
          </p:nvSpPr>
          <p:spPr>
            <a:xfrm>
              <a:off x="476250" y="2085975"/>
              <a:ext cx="166421" cy="166421"/>
            </a:xfrm>
            <a:prstGeom prst="ellipse">
              <a:avLst/>
            </a:prstGeom>
            <a:solidFill>
              <a:sysClr val="window" lastClr="FFFFFF">
                <a:alpha val="65000"/>
              </a:sysClr>
            </a:solidFill>
            <a:ln w="12700"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sp>
          <p:nvSpPr>
            <p:cNvPr id="304" name="Oval 303"/>
            <p:cNvSpPr>
              <a:spLocks noChangeAspect="1"/>
            </p:cNvSpPr>
            <p:nvPr/>
          </p:nvSpPr>
          <p:spPr>
            <a:xfrm>
              <a:off x="728929" y="2009775"/>
              <a:ext cx="166421" cy="166421"/>
            </a:xfrm>
            <a:prstGeom prst="ellipse">
              <a:avLst/>
            </a:prstGeom>
            <a:solidFill>
              <a:sysClr val="window" lastClr="FFFFFF">
                <a:alpha val="65000"/>
              </a:sysClr>
            </a:solidFill>
            <a:ln w="12700"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grpSp>
      <p:grpSp>
        <p:nvGrpSpPr>
          <p:cNvPr id="305" name="Group 304"/>
          <p:cNvGrpSpPr/>
          <p:nvPr/>
        </p:nvGrpSpPr>
        <p:grpSpPr>
          <a:xfrm rot="4269003">
            <a:off x="3986980" y="1094792"/>
            <a:ext cx="419100" cy="310140"/>
            <a:chOff x="476250" y="2009775"/>
            <a:chExt cx="419100" cy="310140"/>
          </a:xfrm>
        </p:grpSpPr>
        <p:sp>
          <p:nvSpPr>
            <p:cNvPr id="306" name="Oval 305"/>
            <p:cNvSpPr>
              <a:spLocks noChangeAspect="1"/>
            </p:cNvSpPr>
            <p:nvPr/>
          </p:nvSpPr>
          <p:spPr>
            <a:xfrm>
              <a:off x="579122" y="2063883"/>
              <a:ext cx="256032" cy="256032"/>
            </a:xfrm>
            <a:prstGeom prst="ellipse">
              <a:avLst/>
            </a:prstGeom>
            <a:solidFill>
              <a:srgbClr val="FF0000">
                <a:alpha val="65000"/>
              </a:srgbClr>
            </a:solidFill>
            <a:ln w="12700" cap="flat" cmpd="sng" algn="ctr">
              <a:solidFill>
                <a:srgbClr val="FF0000"/>
              </a:solidFill>
              <a:prstDash val="solid"/>
            </a:ln>
            <a:effectLst/>
          </p:spPr>
          <p:txBody>
            <a:bodyPr rtlCol="0" anchor="ctr"/>
            <a:lstStyle/>
            <a:p>
              <a:pPr algn="ctr">
                <a:defRPr/>
              </a:pPr>
              <a:endParaRPr lang="en-US" kern="0">
                <a:solidFill>
                  <a:prstClr val="white"/>
                </a:solidFill>
                <a:latin typeface="Calibri"/>
              </a:endParaRPr>
            </a:p>
          </p:txBody>
        </p:sp>
        <p:sp>
          <p:nvSpPr>
            <p:cNvPr id="307" name="Oval 306"/>
            <p:cNvSpPr>
              <a:spLocks noChangeAspect="1"/>
            </p:cNvSpPr>
            <p:nvPr/>
          </p:nvSpPr>
          <p:spPr>
            <a:xfrm>
              <a:off x="476250" y="2085975"/>
              <a:ext cx="166421" cy="166421"/>
            </a:xfrm>
            <a:prstGeom prst="ellipse">
              <a:avLst/>
            </a:prstGeom>
            <a:solidFill>
              <a:sysClr val="window" lastClr="FFFFFF">
                <a:alpha val="65000"/>
              </a:sysClr>
            </a:solidFill>
            <a:ln w="12700"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sp>
          <p:nvSpPr>
            <p:cNvPr id="308" name="Oval 307"/>
            <p:cNvSpPr>
              <a:spLocks noChangeAspect="1"/>
            </p:cNvSpPr>
            <p:nvPr/>
          </p:nvSpPr>
          <p:spPr>
            <a:xfrm>
              <a:off x="728929" y="2009775"/>
              <a:ext cx="166421" cy="166421"/>
            </a:xfrm>
            <a:prstGeom prst="ellipse">
              <a:avLst/>
            </a:prstGeom>
            <a:solidFill>
              <a:sysClr val="window" lastClr="FFFFFF">
                <a:alpha val="65000"/>
              </a:sysClr>
            </a:solidFill>
            <a:ln w="12700"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grpSp>
      <p:grpSp>
        <p:nvGrpSpPr>
          <p:cNvPr id="309" name="Group 308"/>
          <p:cNvGrpSpPr/>
          <p:nvPr/>
        </p:nvGrpSpPr>
        <p:grpSpPr>
          <a:xfrm rot="1061733">
            <a:off x="3507598" y="1139520"/>
            <a:ext cx="419100" cy="310140"/>
            <a:chOff x="476250" y="2009775"/>
            <a:chExt cx="419100" cy="310140"/>
          </a:xfrm>
        </p:grpSpPr>
        <p:sp>
          <p:nvSpPr>
            <p:cNvPr id="310" name="Oval 309"/>
            <p:cNvSpPr>
              <a:spLocks noChangeAspect="1"/>
            </p:cNvSpPr>
            <p:nvPr/>
          </p:nvSpPr>
          <p:spPr>
            <a:xfrm>
              <a:off x="579122" y="2063883"/>
              <a:ext cx="256032" cy="256032"/>
            </a:xfrm>
            <a:prstGeom prst="ellipse">
              <a:avLst/>
            </a:prstGeom>
            <a:solidFill>
              <a:srgbClr val="FF0000">
                <a:alpha val="65000"/>
              </a:srgbClr>
            </a:solidFill>
            <a:ln w="12700" cap="flat" cmpd="sng" algn="ctr">
              <a:solidFill>
                <a:srgbClr val="FF0000"/>
              </a:solidFill>
              <a:prstDash val="solid"/>
            </a:ln>
            <a:effectLst/>
          </p:spPr>
          <p:txBody>
            <a:bodyPr rtlCol="0" anchor="ctr"/>
            <a:lstStyle/>
            <a:p>
              <a:pPr algn="ctr">
                <a:defRPr/>
              </a:pPr>
              <a:endParaRPr lang="en-US" kern="0">
                <a:solidFill>
                  <a:prstClr val="white"/>
                </a:solidFill>
                <a:latin typeface="Calibri"/>
              </a:endParaRPr>
            </a:p>
          </p:txBody>
        </p:sp>
        <p:sp>
          <p:nvSpPr>
            <p:cNvPr id="311" name="Oval 310"/>
            <p:cNvSpPr>
              <a:spLocks noChangeAspect="1"/>
            </p:cNvSpPr>
            <p:nvPr/>
          </p:nvSpPr>
          <p:spPr>
            <a:xfrm>
              <a:off x="476250" y="2085975"/>
              <a:ext cx="166421" cy="166421"/>
            </a:xfrm>
            <a:prstGeom prst="ellipse">
              <a:avLst/>
            </a:prstGeom>
            <a:solidFill>
              <a:sysClr val="window" lastClr="FFFFFF">
                <a:alpha val="65000"/>
              </a:sysClr>
            </a:solidFill>
            <a:ln w="12700"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sp>
          <p:nvSpPr>
            <p:cNvPr id="312" name="Oval 311"/>
            <p:cNvSpPr>
              <a:spLocks noChangeAspect="1"/>
            </p:cNvSpPr>
            <p:nvPr/>
          </p:nvSpPr>
          <p:spPr>
            <a:xfrm>
              <a:off x="728929" y="2009775"/>
              <a:ext cx="166421" cy="166421"/>
            </a:xfrm>
            <a:prstGeom prst="ellipse">
              <a:avLst/>
            </a:prstGeom>
            <a:solidFill>
              <a:sysClr val="window" lastClr="FFFFFF">
                <a:alpha val="65000"/>
              </a:sysClr>
            </a:solidFill>
            <a:ln w="12700"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grpSp>
    </p:spTree>
    <p:extLst>
      <p:ext uri="{BB962C8B-B14F-4D97-AF65-F5344CB8AC3E}">
        <p14:creationId xmlns:p14="http://schemas.microsoft.com/office/powerpoint/2010/main" val="419710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31" grpId="0"/>
      <p:bldP spid="6" grpId="0"/>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TextBox 30"/>
          <p:cNvSpPr txBox="1"/>
          <p:nvPr/>
        </p:nvSpPr>
        <p:spPr>
          <a:xfrm>
            <a:off x="6451457" y="6350685"/>
            <a:ext cx="648072" cy="373692"/>
          </a:xfrm>
          <a:prstGeom prst="rect">
            <a:avLst/>
          </a:prstGeom>
          <a:noFill/>
        </p:spPr>
        <p:txBody>
          <a:bodyPr wrap="square" rtlCol="0">
            <a:spAutoFit/>
          </a:bodyPr>
          <a:lstStyle/>
          <a:p>
            <a:r>
              <a:rPr lang="en-US" b="1" dirty="0">
                <a:solidFill>
                  <a:prstClr val="white"/>
                </a:solidFill>
                <a:latin typeface="Calibri"/>
              </a:rPr>
              <a:t>(+q)</a:t>
            </a:r>
          </a:p>
        </p:txBody>
      </p:sp>
      <p:sp>
        <p:nvSpPr>
          <p:cNvPr id="32" name="文字方塊 20"/>
          <p:cNvSpPr txBox="1"/>
          <p:nvPr/>
        </p:nvSpPr>
        <p:spPr>
          <a:xfrm>
            <a:off x="616189" y="5666564"/>
            <a:ext cx="1584176" cy="646331"/>
          </a:xfrm>
          <a:prstGeom prst="rect">
            <a:avLst/>
          </a:prstGeom>
          <a:noFill/>
        </p:spPr>
        <p:txBody>
          <a:bodyPr wrap="square" rtlCol="0">
            <a:spAutoFit/>
          </a:bodyPr>
          <a:lstStyle/>
          <a:p>
            <a:r>
              <a:rPr lang="en-US" b="1" dirty="0">
                <a:solidFill>
                  <a:prstClr val="white"/>
                </a:solidFill>
                <a:latin typeface="Calibri"/>
              </a:rPr>
              <a:t>Adsorbate on Pt(111)</a:t>
            </a:r>
            <a:endParaRPr lang="en-US" b="1" baseline="-25000" dirty="0">
              <a:solidFill>
                <a:prstClr val="white"/>
              </a:solidFill>
              <a:latin typeface="Calibri"/>
            </a:endParaRPr>
          </a:p>
        </p:txBody>
      </p:sp>
      <p:sp>
        <p:nvSpPr>
          <p:cNvPr id="10243" name="Rectangle 2"/>
          <p:cNvSpPr>
            <a:spLocks noChangeArrowheads="1"/>
          </p:cNvSpPr>
          <p:nvPr/>
        </p:nvSpPr>
        <p:spPr bwMode="auto">
          <a:xfrm>
            <a:off x="0" y="69850"/>
            <a:ext cx="9142413" cy="758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eaLnBrk="0" fontAlgn="base" hangingPunct="0">
              <a:spcBef>
                <a:spcPct val="0"/>
              </a:spcBef>
              <a:spcAft>
                <a:spcPct val="0"/>
              </a:spcAft>
            </a:pPr>
            <a:r>
              <a:rPr lang="en-US" sz="2400" b="1" dirty="0">
                <a:solidFill>
                  <a:srgbClr val="000000"/>
                </a:solidFill>
              </a:rPr>
              <a:t>How to include the electrochemical interface in the model?</a:t>
            </a:r>
          </a:p>
        </p:txBody>
      </p:sp>
      <p:grpSp>
        <p:nvGrpSpPr>
          <p:cNvPr id="229" name="Group 228"/>
          <p:cNvGrpSpPr/>
          <p:nvPr/>
        </p:nvGrpSpPr>
        <p:grpSpPr>
          <a:xfrm>
            <a:off x="313869" y="1473675"/>
            <a:ext cx="2043346" cy="955088"/>
            <a:chOff x="659166" y="3505200"/>
            <a:chExt cx="2043346" cy="955088"/>
          </a:xfrm>
        </p:grpSpPr>
        <p:sp>
          <p:nvSpPr>
            <p:cNvPr id="230" name="Oval 229"/>
            <p:cNvSpPr>
              <a:spLocks noChangeAspect="1"/>
            </p:cNvSpPr>
            <p:nvPr/>
          </p:nvSpPr>
          <p:spPr>
            <a:xfrm>
              <a:off x="676922"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1" name="Oval 230"/>
            <p:cNvSpPr>
              <a:spLocks noChangeAspect="1"/>
            </p:cNvSpPr>
            <p:nvPr/>
          </p:nvSpPr>
          <p:spPr>
            <a:xfrm>
              <a:off x="9254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2" name="Oval 231"/>
            <p:cNvSpPr>
              <a:spLocks noChangeAspect="1"/>
            </p:cNvSpPr>
            <p:nvPr/>
          </p:nvSpPr>
          <p:spPr>
            <a:xfrm>
              <a:off x="11540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3" name="Oval 232"/>
            <p:cNvSpPr>
              <a:spLocks noChangeAspect="1"/>
            </p:cNvSpPr>
            <p:nvPr/>
          </p:nvSpPr>
          <p:spPr>
            <a:xfrm>
              <a:off x="13826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4" name="Oval 233"/>
            <p:cNvSpPr>
              <a:spLocks noChangeAspect="1"/>
            </p:cNvSpPr>
            <p:nvPr/>
          </p:nvSpPr>
          <p:spPr>
            <a:xfrm>
              <a:off x="1600200"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5" name="Oval 234"/>
            <p:cNvSpPr>
              <a:spLocks noChangeAspect="1"/>
            </p:cNvSpPr>
            <p:nvPr/>
          </p:nvSpPr>
          <p:spPr>
            <a:xfrm>
              <a:off x="18398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6" name="Oval 235"/>
            <p:cNvSpPr>
              <a:spLocks noChangeAspect="1"/>
            </p:cNvSpPr>
            <p:nvPr/>
          </p:nvSpPr>
          <p:spPr>
            <a:xfrm>
              <a:off x="20684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7" name="Oval 236"/>
            <p:cNvSpPr>
              <a:spLocks noChangeAspect="1"/>
            </p:cNvSpPr>
            <p:nvPr/>
          </p:nvSpPr>
          <p:spPr>
            <a:xfrm>
              <a:off x="22970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8" name="Oval 237"/>
            <p:cNvSpPr>
              <a:spLocks noChangeAspect="1"/>
            </p:cNvSpPr>
            <p:nvPr/>
          </p:nvSpPr>
          <p:spPr>
            <a:xfrm>
              <a:off x="777537"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39" name="Oval 238"/>
            <p:cNvSpPr>
              <a:spLocks noChangeAspect="1"/>
            </p:cNvSpPr>
            <p:nvPr/>
          </p:nvSpPr>
          <p:spPr>
            <a:xfrm>
              <a:off x="10261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0" name="Oval 239"/>
            <p:cNvSpPr>
              <a:spLocks noChangeAspect="1"/>
            </p:cNvSpPr>
            <p:nvPr/>
          </p:nvSpPr>
          <p:spPr>
            <a:xfrm>
              <a:off x="12547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1" name="Oval 240"/>
            <p:cNvSpPr>
              <a:spLocks noChangeAspect="1"/>
            </p:cNvSpPr>
            <p:nvPr/>
          </p:nvSpPr>
          <p:spPr>
            <a:xfrm>
              <a:off x="14833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2" name="Oval 241"/>
            <p:cNvSpPr>
              <a:spLocks noChangeAspect="1"/>
            </p:cNvSpPr>
            <p:nvPr/>
          </p:nvSpPr>
          <p:spPr>
            <a:xfrm>
              <a:off x="1700815"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3" name="Oval 242"/>
            <p:cNvSpPr>
              <a:spLocks noChangeAspect="1"/>
            </p:cNvSpPr>
            <p:nvPr/>
          </p:nvSpPr>
          <p:spPr>
            <a:xfrm>
              <a:off x="19405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4" name="Oval 243"/>
            <p:cNvSpPr>
              <a:spLocks noChangeAspect="1"/>
            </p:cNvSpPr>
            <p:nvPr/>
          </p:nvSpPr>
          <p:spPr>
            <a:xfrm>
              <a:off x="21691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5" name="Oval 244"/>
            <p:cNvSpPr>
              <a:spLocks noChangeAspect="1"/>
            </p:cNvSpPr>
            <p:nvPr/>
          </p:nvSpPr>
          <p:spPr>
            <a:xfrm>
              <a:off x="23977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6" name="Oval 245"/>
            <p:cNvSpPr>
              <a:spLocks noChangeAspect="1"/>
            </p:cNvSpPr>
            <p:nvPr/>
          </p:nvSpPr>
          <p:spPr>
            <a:xfrm>
              <a:off x="659166"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7" name="Oval 246"/>
            <p:cNvSpPr>
              <a:spLocks noChangeAspect="1"/>
            </p:cNvSpPr>
            <p:nvPr/>
          </p:nvSpPr>
          <p:spPr>
            <a:xfrm>
              <a:off x="9077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8" name="Oval 247"/>
            <p:cNvSpPr>
              <a:spLocks noChangeAspect="1"/>
            </p:cNvSpPr>
            <p:nvPr/>
          </p:nvSpPr>
          <p:spPr>
            <a:xfrm>
              <a:off x="11363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49" name="Oval 248"/>
            <p:cNvSpPr>
              <a:spLocks noChangeAspect="1"/>
            </p:cNvSpPr>
            <p:nvPr/>
          </p:nvSpPr>
          <p:spPr>
            <a:xfrm>
              <a:off x="13649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0" name="Oval 249"/>
            <p:cNvSpPr>
              <a:spLocks noChangeAspect="1"/>
            </p:cNvSpPr>
            <p:nvPr/>
          </p:nvSpPr>
          <p:spPr>
            <a:xfrm>
              <a:off x="1582444"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1" name="Oval 250"/>
            <p:cNvSpPr>
              <a:spLocks noChangeAspect="1"/>
            </p:cNvSpPr>
            <p:nvPr/>
          </p:nvSpPr>
          <p:spPr>
            <a:xfrm>
              <a:off x="18221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2" name="Oval 251"/>
            <p:cNvSpPr>
              <a:spLocks noChangeAspect="1"/>
            </p:cNvSpPr>
            <p:nvPr/>
          </p:nvSpPr>
          <p:spPr>
            <a:xfrm>
              <a:off x="20507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3" name="Oval 252"/>
            <p:cNvSpPr>
              <a:spLocks noChangeAspect="1"/>
            </p:cNvSpPr>
            <p:nvPr/>
          </p:nvSpPr>
          <p:spPr>
            <a:xfrm>
              <a:off x="22793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4" name="Oval 253"/>
            <p:cNvSpPr>
              <a:spLocks noChangeAspect="1"/>
            </p:cNvSpPr>
            <p:nvPr/>
          </p:nvSpPr>
          <p:spPr>
            <a:xfrm>
              <a:off x="759781"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5" name="Oval 254"/>
            <p:cNvSpPr>
              <a:spLocks noChangeAspect="1"/>
            </p:cNvSpPr>
            <p:nvPr/>
          </p:nvSpPr>
          <p:spPr>
            <a:xfrm>
              <a:off x="10083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6" name="Oval 255"/>
            <p:cNvSpPr>
              <a:spLocks noChangeAspect="1"/>
            </p:cNvSpPr>
            <p:nvPr/>
          </p:nvSpPr>
          <p:spPr>
            <a:xfrm>
              <a:off x="12369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7" name="Oval 256"/>
            <p:cNvSpPr>
              <a:spLocks noChangeAspect="1"/>
            </p:cNvSpPr>
            <p:nvPr/>
          </p:nvSpPr>
          <p:spPr>
            <a:xfrm>
              <a:off x="14655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8" name="Oval 257"/>
            <p:cNvSpPr>
              <a:spLocks noChangeAspect="1"/>
            </p:cNvSpPr>
            <p:nvPr/>
          </p:nvSpPr>
          <p:spPr>
            <a:xfrm>
              <a:off x="1683059"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59" name="Oval 258"/>
            <p:cNvSpPr>
              <a:spLocks noChangeAspect="1"/>
            </p:cNvSpPr>
            <p:nvPr/>
          </p:nvSpPr>
          <p:spPr>
            <a:xfrm>
              <a:off x="19227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60" name="Oval 259"/>
            <p:cNvSpPr>
              <a:spLocks noChangeAspect="1"/>
            </p:cNvSpPr>
            <p:nvPr/>
          </p:nvSpPr>
          <p:spPr>
            <a:xfrm>
              <a:off x="21513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61" name="Oval 260"/>
            <p:cNvSpPr>
              <a:spLocks noChangeAspect="1"/>
            </p:cNvSpPr>
            <p:nvPr/>
          </p:nvSpPr>
          <p:spPr>
            <a:xfrm>
              <a:off x="23799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grpSp>
      <p:grpSp>
        <p:nvGrpSpPr>
          <p:cNvPr id="262" name="Group 261"/>
          <p:cNvGrpSpPr/>
          <p:nvPr/>
        </p:nvGrpSpPr>
        <p:grpSpPr>
          <a:xfrm>
            <a:off x="2477967" y="1510416"/>
            <a:ext cx="2043346" cy="955088"/>
            <a:chOff x="659166" y="3505200"/>
            <a:chExt cx="2043346" cy="955088"/>
          </a:xfrm>
        </p:grpSpPr>
        <p:sp>
          <p:nvSpPr>
            <p:cNvPr id="263" name="Oval 262"/>
            <p:cNvSpPr>
              <a:spLocks noChangeAspect="1"/>
            </p:cNvSpPr>
            <p:nvPr/>
          </p:nvSpPr>
          <p:spPr>
            <a:xfrm>
              <a:off x="676922"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64" name="Oval 263"/>
            <p:cNvSpPr>
              <a:spLocks noChangeAspect="1"/>
            </p:cNvSpPr>
            <p:nvPr/>
          </p:nvSpPr>
          <p:spPr>
            <a:xfrm>
              <a:off x="9254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65" name="Oval 264"/>
            <p:cNvSpPr>
              <a:spLocks noChangeAspect="1"/>
            </p:cNvSpPr>
            <p:nvPr/>
          </p:nvSpPr>
          <p:spPr>
            <a:xfrm>
              <a:off x="11540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66" name="Oval 265"/>
            <p:cNvSpPr>
              <a:spLocks noChangeAspect="1"/>
            </p:cNvSpPr>
            <p:nvPr/>
          </p:nvSpPr>
          <p:spPr>
            <a:xfrm>
              <a:off x="13826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67" name="Oval 266"/>
            <p:cNvSpPr>
              <a:spLocks noChangeAspect="1"/>
            </p:cNvSpPr>
            <p:nvPr/>
          </p:nvSpPr>
          <p:spPr>
            <a:xfrm>
              <a:off x="1600200"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68" name="Oval 267"/>
            <p:cNvSpPr>
              <a:spLocks noChangeAspect="1"/>
            </p:cNvSpPr>
            <p:nvPr/>
          </p:nvSpPr>
          <p:spPr>
            <a:xfrm>
              <a:off x="18398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69" name="Oval 268"/>
            <p:cNvSpPr>
              <a:spLocks noChangeAspect="1"/>
            </p:cNvSpPr>
            <p:nvPr/>
          </p:nvSpPr>
          <p:spPr>
            <a:xfrm>
              <a:off x="20684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0" name="Oval 269"/>
            <p:cNvSpPr>
              <a:spLocks noChangeAspect="1"/>
            </p:cNvSpPr>
            <p:nvPr/>
          </p:nvSpPr>
          <p:spPr>
            <a:xfrm>
              <a:off x="2297097" y="3505200"/>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1" name="Oval 270"/>
            <p:cNvSpPr>
              <a:spLocks noChangeAspect="1"/>
            </p:cNvSpPr>
            <p:nvPr/>
          </p:nvSpPr>
          <p:spPr>
            <a:xfrm>
              <a:off x="777537"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2" name="Oval 271"/>
            <p:cNvSpPr>
              <a:spLocks noChangeAspect="1"/>
            </p:cNvSpPr>
            <p:nvPr/>
          </p:nvSpPr>
          <p:spPr>
            <a:xfrm>
              <a:off x="10261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3" name="Oval 272"/>
            <p:cNvSpPr>
              <a:spLocks noChangeAspect="1"/>
            </p:cNvSpPr>
            <p:nvPr/>
          </p:nvSpPr>
          <p:spPr>
            <a:xfrm>
              <a:off x="12547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4" name="Oval 273"/>
            <p:cNvSpPr>
              <a:spLocks noChangeAspect="1"/>
            </p:cNvSpPr>
            <p:nvPr/>
          </p:nvSpPr>
          <p:spPr>
            <a:xfrm>
              <a:off x="14833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5" name="Oval 274"/>
            <p:cNvSpPr>
              <a:spLocks noChangeAspect="1"/>
            </p:cNvSpPr>
            <p:nvPr/>
          </p:nvSpPr>
          <p:spPr>
            <a:xfrm>
              <a:off x="1700815"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6" name="Oval 275"/>
            <p:cNvSpPr>
              <a:spLocks noChangeAspect="1"/>
            </p:cNvSpPr>
            <p:nvPr/>
          </p:nvSpPr>
          <p:spPr>
            <a:xfrm>
              <a:off x="19405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7" name="Oval 276"/>
            <p:cNvSpPr>
              <a:spLocks noChangeAspect="1"/>
            </p:cNvSpPr>
            <p:nvPr/>
          </p:nvSpPr>
          <p:spPr>
            <a:xfrm>
              <a:off x="21691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8" name="Oval 277"/>
            <p:cNvSpPr>
              <a:spLocks noChangeAspect="1"/>
            </p:cNvSpPr>
            <p:nvPr/>
          </p:nvSpPr>
          <p:spPr>
            <a:xfrm>
              <a:off x="2397712" y="37160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79" name="Oval 278"/>
            <p:cNvSpPr>
              <a:spLocks noChangeAspect="1"/>
            </p:cNvSpPr>
            <p:nvPr/>
          </p:nvSpPr>
          <p:spPr>
            <a:xfrm>
              <a:off x="659166"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0" name="Oval 279"/>
            <p:cNvSpPr>
              <a:spLocks noChangeAspect="1"/>
            </p:cNvSpPr>
            <p:nvPr/>
          </p:nvSpPr>
          <p:spPr>
            <a:xfrm>
              <a:off x="9077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1" name="Oval 280"/>
            <p:cNvSpPr>
              <a:spLocks noChangeAspect="1"/>
            </p:cNvSpPr>
            <p:nvPr/>
          </p:nvSpPr>
          <p:spPr>
            <a:xfrm>
              <a:off x="11363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2" name="Oval 281"/>
            <p:cNvSpPr>
              <a:spLocks noChangeAspect="1"/>
            </p:cNvSpPr>
            <p:nvPr/>
          </p:nvSpPr>
          <p:spPr>
            <a:xfrm>
              <a:off x="13649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3" name="Oval 282"/>
            <p:cNvSpPr>
              <a:spLocks noChangeAspect="1"/>
            </p:cNvSpPr>
            <p:nvPr/>
          </p:nvSpPr>
          <p:spPr>
            <a:xfrm>
              <a:off x="1582444"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4" name="Oval 283"/>
            <p:cNvSpPr>
              <a:spLocks noChangeAspect="1"/>
            </p:cNvSpPr>
            <p:nvPr/>
          </p:nvSpPr>
          <p:spPr>
            <a:xfrm>
              <a:off x="18221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5" name="Oval 284"/>
            <p:cNvSpPr>
              <a:spLocks noChangeAspect="1"/>
            </p:cNvSpPr>
            <p:nvPr/>
          </p:nvSpPr>
          <p:spPr>
            <a:xfrm>
              <a:off x="20507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6" name="Oval 285"/>
            <p:cNvSpPr>
              <a:spLocks noChangeAspect="1"/>
            </p:cNvSpPr>
            <p:nvPr/>
          </p:nvSpPr>
          <p:spPr>
            <a:xfrm>
              <a:off x="2279341" y="3944644"/>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7" name="Oval 286"/>
            <p:cNvSpPr>
              <a:spLocks noChangeAspect="1"/>
            </p:cNvSpPr>
            <p:nvPr/>
          </p:nvSpPr>
          <p:spPr>
            <a:xfrm>
              <a:off x="759781"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8" name="Oval 287"/>
            <p:cNvSpPr>
              <a:spLocks noChangeAspect="1"/>
            </p:cNvSpPr>
            <p:nvPr/>
          </p:nvSpPr>
          <p:spPr>
            <a:xfrm>
              <a:off x="10083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89" name="Oval 288"/>
            <p:cNvSpPr>
              <a:spLocks noChangeAspect="1"/>
            </p:cNvSpPr>
            <p:nvPr/>
          </p:nvSpPr>
          <p:spPr>
            <a:xfrm>
              <a:off x="12369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90" name="Oval 289"/>
            <p:cNvSpPr>
              <a:spLocks noChangeAspect="1"/>
            </p:cNvSpPr>
            <p:nvPr/>
          </p:nvSpPr>
          <p:spPr>
            <a:xfrm>
              <a:off x="14655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91" name="Oval 290"/>
            <p:cNvSpPr>
              <a:spLocks noChangeAspect="1"/>
            </p:cNvSpPr>
            <p:nvPr/>
          </p:nvSpPr>
          <p:spPr>
            <a:xfrm>
              <a:off x="1683059"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92" name="Oval 291"/>
            <p:cNvSpPr>
              <a:spLocks noChangeAspect="1"/>
            </p:cNvSpPr>
            <p:nvPr/>
          </p:nvSpPr>
          <p:spPr>
            <a:xfrm>
              <a:off x="19227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93" name="Oval 292"/>
            <p:cNvSpPr>
              <a:spLocks noChangeAspect="1"/>
            </p:cNvSpPr>
            <p:nvPr/>
          </p:nvSpPr>
          <p:spPr>
            <a:xfrm>
              <a:off x="21513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sp>
          <p:nvSpPr>
            <p:cNvPr id="294" name="Oval 293"/>
            <p:cNvSpPr>
              <a:spLocks noChangeAspect="1"/>
            </p:cNvSpPr>
            <p:nvPr/>
          </p:nvSpPr>
          <p:spPr>
            <a:xfrm>
              <a:off x="2379956" y="4155488"/>
              <a:ext cx="304800" cy="304800"/>
            </a:xfrm>
            <a:prstGeom prst="ellipse">
              <a:avLst/>
            </a:prstGeom>
            <a:solidFill>
              <a:srgbClr val="4F81BD">
                <a:alpha val="65000"/>
              </a:srgbClr>
            </a:solidFill>
            <a:ln w="12700" cap="flat" cmpd="sng" algn="ctr">
              <a:solidFill>
                <a:srgbClr val="4F81BD">
                  <a:shade val="50000"/>
                </a:srgbClr>
              </a:solidFill>
              <a:prstDash val="solid"/>
            </a:ln>
            <a:effectLst/>
          </p:spPr>
          <p:txBody>
            <a:bodyPr rtlCol="0" anchor="ctr"/>
            <a:lstStyle/>
            <a:p>
              <a:pPr algn="ctr">
                <a:defRPr/>
              </a:pPr>
              <a:endParaRPr lang="en-US" kern="0">
                <a:solidFill>
                  <a:prstClr val="white"/>
                </a:solidFill>
                <a:latin typeface="Calibri"/>
              </a:endParaRPr>
            </a:p>
          </p:txBody>
        </p:sp>
      </p:grpSp>
      <p:sp>
        <p:nvSpPr>
          <p:cNvPr id="296" name="Oval 295"/>
          <p:cNvSpPr>
            <a:spLocks noChangeAspect="1"/>
          </p:cNvSpPr>
          <p:nvPr/>
        </p:nvSpPr>
        <p:spPr>
          <a:xfrm>
            <a:off x="3235434" y="1165747"/>
            <a:ext cx="438912" cy="438912"/>
          </a:xfrm>
          <a:prstGeom prst="ellipse">
            <a:avLst/>
          </a:prstGeom>
          <a:solidFill>
            <a:srgbClr val="00B050">
              <a:alpha val="65000"/>
            </a:srgbClr>
          </a:solidFill>
          <a:ln w="12700" cap="flat" cmpd="sng" algn="ctr">
            <a:solidFill>
              <a:srgbClr val="00B050"/>
            </a:solidFill>
            <a:prstDash val="solid"/>
          </a:ln>
          <a:effectLst/>
        </p:spPr>
        <p:txBody>
          <a:bodyPr rtlCol="0" anchor="ctr"/>
          <a:lstStyle/>
          <a:p>
            <a:pPr algn="ctr">
              <a:defRPr/>
            </a:pPr>
            <a:endParaRPr lang="en-US" kern="0">
              <a:solidFill>
                <a:prstClr val="white"/>
              </a:solidFill>
              <a:latin typeface="Calibri"/>
            </a:endParaRPr>
          </a:p>
        </p:txBody>
      </p:sp>
      <p:grpSp>
        <p:nvGrpSpPr>
          <p:cNvPr id="297" name="Group 296"/>
          <p:cNvGrpSpPr/>
          <p:nvPr/>
        </p:nvGrpSpPr>
        <p:grpSpPr>
          <a:xfrm rot="4269003">
            <a:off x="3506733" y="877968"/>
            <a:ext cx="419100" cy="310140"/>
            <a:chOff x="476250" y="2009775"/>
            <a:chExt cx="419100" cy="310140"/>
          </a:xfrm>
        </p:grpSpPr>
        <p:sp>
          <p:nvSpPr>
            <p:cNvPr id="298" name="Oval 297"/>
            <p:cNvSpPr>
              <a:spLocks noChangeAspect="1"/>
            </p:cNvSpPr>
            <p:nvPr/>
          </p:nvSpPr>
          <p:spPr>
            <a:xfrm>
              <a:off x="579122" y="2063883"/>
              <a:ext cx="256032" cy="256032"/>
            </a:xfrm>
            <a:prstGeom prst="ellipse">
              <a:avLst/>
            </a:prstGeom>
            <a:solidFill>
              <a:srgbClr val="FF0000">
                <a:alpha val="65000"/>
              </a:srgbClr>
            </a:solidFill>
            <a:ln w="12700" cap="flat" cmpd="sng" algn="ctr">
              <a:solidFill>
                <a:srgbClr val="FF0000"/>
              </a:solidFill>
              <a:prstDash val="solid"/>
            </a:ln>
            <a:effectLst/>
          </p:spPr>
          <p:txBody>
            <a:bodyPr rtlCol="0" anchor="ctr"/>
            <a:lstStyle/>
            <a:p>
              <a:pPr algn="ctr">
                <a:defRPr/>
              </a:pPr>
              <a:endParaRPr lang="en-US" kern="0">
                <a:solidFill>
                  <a:prstClr val="white"/>
                </a:solidFill>
                <a:latin typeface="Calibri"/>
              </a:endParaRPr>
            </a:p>
          </p:txBody>
        </p:sp>
        <p:sp>
          <p:nvSpPr>
            <p:cNvPr id="299" name="Oval 298"/>
            <p:cNvSpPr>
              <a:spLocks noChangeAspect="1"/>
            </p:cNvSpPr>
            <p:nvPr/>
          </p:nvSpPr>
          <p:spPr>
            <a:xfrm>
              <a:off x="476250" y="2085975"/>
              <a:ext cx="166421" cy="166421"/>
            </a:xfrm>
            <a:prstGeom prst="ellipse">
              <a:avLst/>
            </a:prstGeom>
            <a:solidFill>
              <a:sysClr val="window" lastClr="FFFFFF">
                <a:alpha val="65000"/>
              </a:sysClr>
            </a:solidFill>
            <a:ln w="12700"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sp>
          <p:nvSpPr>
            <p:cNvPr id="300" name="Oval 299"/>
            <p:cNvSpPr>
              <a:spLocks noChangeAspect="1"/>
            </p:cNvSpPr>
            <p:nvPr/>
          </p:nvSpPr>
          <p:spPr>
            <a:xfrm>
              <a:off x="728929" y="2009775"/>
              <a:ext cx="166421" cy="166421"/>
            </a:xfrm>
            <a:prstGeom prst="ellipse">
              <a:avLst/>
            </a:prstGeom>
            <a:solidFill>
              <a:sysClr val="window" lastClr="FFFFFF">
                <a:alpha val="65000"/>
              </a:sysClr>
            </a:solidFill>
            <a:ln w="12700"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grpSp>
      <p:grpSp>
        <p:nvGrpSpPr>
          <p:cNvPr id="301" name="Group 300"/>
          <p:cNvGrpSpPr/>
          <p:nvPr/>
        </p:nvGrpSpPr>
        <p:grpSpPr>
          <a:xfrm rot="18778602">
            <a:off x="2836667" y="990936"/>
            <a:ext cx="419100" cy="310140"/>
            <a:chOff x="476250" y="2009775"/>
            <a:chExt cx="419100" cy="310140"/>
          </a:xfrm>
        </p:grpSpPr>
        <p:sp>
          <p:nvSpPr>
            <p:cNvPr id="302" name="Oval 301"/>
            <p:cNvSpPr>
              <a:spLocks noChangeAspect="1"/>
            </p:cNvSpPr>
            <p:nvPr/>
          </p:nvSpPr>
          <p:spPr>
            <a:xfrm>
              <a:off x="579122" y="2063883"/>
              <a:ext cx="256032" cy="256032"/>
            </a:xfrm>
            <a:prstGeom prst="ellipse">
              <a:avLst/>
            </a:prstGeom>
            <a:solidFill>
              <a:srgbClr val="FF0000">
                <a:alpha val="65000"/>
              </a:srgbClr>
            </a:solidFill>
            <a:ln w="12700" cap="flat" cmpd="sng" algn="ctr">
              <a:solidFill>
                <a:srgbClr val="FF0000"/>
              </a:solidFill>
              <a:prstDash val="solid"/>
            </a:ln>
            <a:effectLst/>
          </p:spPr>
          <p:txBody>
            <a:bodyPr rtlCol="0" anchor="ctr"/>
            <a:lstStyle/>
            <a:p>
              <a:pPr algn="ctr">
                <a:defRPr/>
              </a:pPr>
              <a:endParaRPr lang="en-US" kern="0">
                <a:solidFill>
                  <a:prstClr val="white"/>
                </a:solidFill>
                <a:latin typeface="Calibri"/>
              </a:endParaRPr>
            </a:p>
          </p:txBody>
        </p:sp>
        <p:sp>
          <p:nvSpPr>
            <p:cNvPr id="303" name="Oval 302"/>
            <p:cNvSpPr>
              <a:spLocks noChangeAspect="1"/>
            </p:cNvSpPr>
            <p:nvPr/>
          </p:nvSpPr>
          <p:spPr>
            <a:xfrm>
              <a:off x="476250" y="2085975"/>
              <a:ext cx="166421" cy="166421"/>
            </a:xfrm>
            <a:prstGeom prst="ellipse">
              <a:avLst/>
            </a:prstGeom>
            <a:solidFill>
              <a:sysClr val="window" lastClr="FFFFFF">
                <a:alpha val="65000"/>
              </a:sysClr>
            </a:solidFill>
            <a:ln w="12700"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sp>
          <p:nvSpPr>
            <p:cNvPr id="304" name="Oval 303"/>
            <p:cNvSpPr>
              <a:spLocks noChangeAspect="1"/>
            </p:cNvSpPr>
            <p:nvPr/>
          </p:nvSpPr>
          <p:spPr>
            <a:xfrm>
              <a:off x="728929" y="2009775"/>
              <a:ext cx="166421" cy="166421"/>
            </a:xfrm>
            <a:prstGeom prst="ellipse">
              <a:avLst/>
            </a:prstGeom>
            <a:solidFill>
              <a:sysClr val="window" lastClr="FFFFFF">
                <a:alpha val="65000"/>
              </a:sysClr>
            </a:solidFill>
            <a:ln w="12700"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grpSp>
      <p:grpSp>
        <p:nvGrpSpPr>
          <p:cNvPr id="305" name="Group 304"/>
          <p:cNvGrpSpPr/>
          <p:nvPr/>
        </p:nvGrpSpPr>
        <p:grpSpPr>
          <a:xfrm rot="4269003">
            <a:off x="1450257" y="1045631"/>
            <a:ext cx="419100" cy="310140"/>
            <a:chOff x="476250" y="2009775"/>
            <a:chExt cx="419100" cy="310140"/>
          </a:xfrm>
        </p:grpSpPr>
        <p:sp>
          <p:nvSpPr>
            <p:cNvPr id="306" name="Oval 305"/>
            <p:cNvSpPr>
              <a:spLocks noChangeAspect="1"/>
            </p:cNvSpPr>
            <p:nvPr/>
          </p:nvSpPr>
          <p:spPr>
            <a:xfrm>
              <a:off x="579122" y="2063883"/>
              <a:ext cx="256032" cy="256032"/>
            </a:xfrm>
            <a:prstGeom prst="ellipse">
              <a:avLst/>
            </a:prstGeom>
            <a:solidFill>
              <a:srgbClr val="FF0000">
                <a:alpha val="65000"/>
              </a:srgbClr>
            </a:solidFill>
            <a:ln w="12700" cap="flat" cmpd="sng" algn="ctr">
              <a:solidFill>
                <a:srgbClr val="FF0000"/>
              </a:solidFill>
              <a:prstDash val="solid"/>
            </a:ln>
            <a:effectLst/>
          </p:spPr>
          <p:txBody>
            <a:bodyPr rtlCol="0" anchor="ctr"/>
            <a:lstStyle/>
            <a:p>
              <a:pPr algn="ctr">
                <a:defRPr/>
              </a:pPr>
              <a:endParaRPr lang="en-US" kern="0">
                <a:solidFill>
                  <a:prstClr val="white"/>
                </a:solidFill>
                <a:latin typeface="Calibri"/>
              </a:endParaRPr>
            </a:p>
          </p:txBody>
        </p:sp>
        <p:sp>
          <p:nvSpPr>
            <p:cNvPr id="307" name="Oval 306"/>
            <p:cNvSpPr>
              <a:spLocks noChangeAspect="1"/>
            </p:cNvSpPr>
            <p:nvPr/>
          </p:nvSpPr>
          <p:spPr>
            <a:xfrm>
              <a:off x="476250" y="2085975"/>
              <a:ext cx="166421" cy="166421"/>
            </a:xfrm>
            <a:prstGeom prst="ellipse">
              <a:avLst/>
            </a:prstGeom>
            <a:solidFill>
              <a:sysClr val="window" lastClr="FFFFFF">
                <a:alpha val="65000"/>
              </a:sysClr>
            </a:solidFill>
            <a:ln w="12700"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sp>
          <p:nvSpPr>
            <p:cNvPr id="308" name="Oval 307"/>
            <p:cNvSpPr>
              <a:spLocks noChangeAspect="1"/>
            </p:cNvSpPr>
            <p:nvPr/>
          </p:nvSpPr>
          <p:spPr>
            <a:xfrm>
              <a:off x="728929" y="2009775"/>
              <a:ext cx="166421" cy="166421"/>
            </a:xfrm>
            <a:prstGeom prst="ellipse">
              <a:avLst/>
            </a:prstGeom>
            <a:solidFill>
              <a:sysClr val="window" lastClr="FFFFFF">
                <a:alpha val="65000"/>
              </a:sysClr>
            </a:solidFill>
            <a:ln w="12700"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grpSp>
      <p:grpSp>
        <p:nvGrpSpPr>
          <p:cNvPr id="309" name="Group 308"/>
          <p:cNvGrpSpPr/>
          <p:nvPr/>
        </p:nvGrpSpPr>
        <p:grpSpPr>
          <a:xfrm rot="1061733">
            <a:off x="970875" y="1090359"/>
            <a:ext cx="419100" cy="310140"/>
            <a:chOff x="476250" y="2009775"/>
            <a:chExt cx="419100" cy="310140"/>
          </a:xfrm>
        </p:grpSpPr>
        <p:sp>
          <p:nvSpPr>
            <p:cNvPr id="310" name="Oval 309"/>
            <p:cNvSpPr>
              <a:spLocks noChangeAspect="1"/>
            </p:cNvSpPr>
            <p:nvPr/>
          </p:nvSpPr>
          <p:spPr>
            <a:xfrm>
              <a:off x="579122" y="2063883"/>
              <a:ext cx="256032" cy="256032"/>
            </a:xfrm>
            <a:prstGeom prst="ellipse">
              <a:avLst/>
            </a:prstGeom>
            <a:solidFill>
              <a:srgbClr val="FF0000">
                <a:alpha val="65000"/>
              </a:srgbClr>
            </a:solidFill>
            <a:ln w="12700" cap="flat" cmpd="sng" algn="ctr">
              <a:solidFill>
                <a:srgbClr val="FF0000"/>
              </a:solidFill>
              <a:prstDash val="solid"/>
            </a:ln>
            <a:effectLst/>
          </p:spPr>
          <p:txBody>
            <a:bodyPr rtlCol="0" anchor="ctr"/>
            <a:lstStyle/>
            <a:p>
              <a:pPr algn="ctr">
                <a:defRPr/>
              </a:pPr>
              <a:endParaRPr lang="en-US" kern="0">
                <a:solidFill>
                  <a:prstClr val="white"/>
                </a:solidFill>
                <a:latin typeface="Calibri"/>
              </a:endParaRPr>
            </a:p>
          </p:txBody>
        </p:sp>
        <p:sp>
          <p:nvSpPr>
            <p:cNvPr id="311" name="Oval 310"/>
            <p:cNvSpPr>
              <a:spLocks noChangeAspect="1"/>
            </p:cNvSpPr>
            <p:nvPr/>
          </p:nvSpPr>
          <p:spPr>
            <a:xfrm>
              <a:off x="476250" y="2085975"/>
              <a:ext cx="166421" cy="166421"/>
            </a:xfrm>
            <a:prstGeom prst="ellipse">
              <a:avLst/>
            </a:prstGeom>
            <a:solidFill>
              <a:sysClr val="window" lastClr="FFFFFF">
                <a:alpha val="65000"/>
              </a:sysClr>
            </a:solidFill>
            <a:ln w="12700"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sp>
          <p:nvSpPr>
            <p:cNvPr id="312" name="Oval 311"/>
            <p:cNvSpPr>
              <a:spLocks noChangeAspect="1"/>
            </p:cNvSpPr>
            <p:nvPr/>
          </p:nvSpPr>
          <p:spPr>
            <a:xfrm>
              <a:off x="728929" y="2009775"/>
              <a:ext cx="166421" cy="166421"/>
            </a:xfrm>
            <a:prstGeom prst="ellipse">
              <a:avLst/>
            </a:prstGeom>
            <a:solidFill>
              <a:sysClr val="window" lastClr="FFFFFF">
                <a:alpha val="65000"/>
              </a:sysClr>
            </a:solidFill>
            <a:ln w="12700" cap="flat" cmpd="sng" algn="ctr">
              <a:solidFill>
                <a:sysClr val="windowText" lastClr="000000"/>
              </a:solidFill>
              <a:prstDash val="solid"/>
            </a:ln>
            <a:effectLst/>
          </p:spPr>
          <p:txBody>
            <a:bodyPr rtlCol="0" anchor="ctr"/>
            <a:lstStyle/>
            <a:p>
              <a:pPr algn="ctr">
                <a:defRPr/>
              </a:pPr>
              <a:endParaRPr lang="en-US" kern="0">
                <a:solidFill>
                  <a:prstClr val="white"/>
                </a:solidFill>
                <a:latin typeface="Calibri"/>
              </a:endParaRPr>
            </a:p>
          </p:txBody>
        </p:sp>
      </p:grpSp>
      <p:sp>
        <p:nvSpPr>
          <p:cNvPr id="3" name="TextBox 2"/>
          <p:cNvSpPr txBox="1"/>
          <p:nvPr/>
        </p:nvSpPr>
        <p:spPr>
          <a:xfrm>
            <a:off x="171298" y="3882093"/>
            <a:ext cx="8849538" cy="2862322"/>
          </a:xfrm>
          <a:prstGeom prst="rect">
            <a:avLst/>
          </a:prstGeom>
          <a:noFill/>
        </p:spPr>
        <p:txBody>
          <a:bodyPr wrap="none" rtlCol="0">
            <a:spAutoFit/>
          </a:bodyPr>
          <a:lstStyle/>
          <a:p>
            <a:r>
              <a:rPr lang="en-US" dirty="0"/>
              <a:t>Choice 1 - ignore electrochemical interface entirely – use vacuum</a:t>
            </a:r>
          </a:p>
          <a:p>
            <a:endParaRPr lang="en-US" dirty="0"/>
          </a:p>
          <a:p>
            <a:r>
              <a:rPr lang="en-US" dirty="0"/>
              <a:t>Choice 2 – add </a:t>
            </a:r>
            <a:r>
              <a:rPr lang="en-US" u="sng" dirty="0"/>
              <a:t>solvation</a:t>
            </a:r>
            <a:r>
              <a:rPr lang="en-US" dirty="0"/>
              <a:t>, ignore </a:t>
            </a:r>
            <a:r>
              <a:rPr lang="en-US" u="sng" dirty="0"/>
              <a:t>electrification</a:t>
            </a:r>
          </a:p>
          <a:p>
            <a:endParaRPr lang="en-US" u="sng" dirty="0"/>
          </a:p>
          <a:p>
            <a:r>
              <a:rPr lang="en-US" dirty="0"/>
              <a:t>Choice 3 – add </a:t>
            </a:r>
            <a:r>
              <a:rPr lang="en-US" u="sng" dirty="0"/>
              <a:t>electrification</a:t>
            </a:r>
            <a:r>
              <a:rPr lang="en-US" dirty="0"/>
              <a:t> through external field, ignore </a:t>
            </a:r>
            <a:r>
              <a:rPr lang="en-US" u="sng" dirty="0"/>
              <a:t>solvation</a:t>
            </a:r>
          </a:p>
          <a:p>
            <a:endParaRPr lang="en-US" dirty="0"/>
          </a:p>
          <a:p>
            <a:r>
              <a:rPr lang="en-US" dirty="0"/>
              <a:t>Choice 4 – add coupled </a:t>
            </a:r>
            <a:r>
              <a:rPr lang="en-US" u="sng" dirty="0"/>
              <a:t>solvation</a:t>
            </a:r>
            <a:r>
              <a:rPr lang="en-US" dirty="0"/>
              <a:t> and </a:t>
            </a:r>
            <a:r>
              <a:rPr lang="en-US" u="sng" dirty="0" err="1"/>
              <a:t>electrificiation</a:t>
            </a:r>
            <a:endParaRPr lang="en-US" u="sng" dirty="0"/>
          </a:p>
          <a:p>
            <a:endParaRPr lang="en-US" u="sng" dirty="0"/>
          </a:p>
          <a:p>
            <a:r>
              <a:rPr lang="en-US" u="sng" dirty="0"/>
              <a:t>For all of these, we can try putting the feature in the DFT model, or use an “analytical” model</a:t>
            </a:r>
          </a:p>
          <a:p>
            <a:r>
              <a:rPr lang="en-US" u="sng" dirty="0"/>
              <a:t>to include the interaction of the electronic system with solvent/electrification “post-hoc”</a:t>
            </a:r>
          </a:p>
        </p:txBody>
      </p:sp>
      <p:pic>
        <p:nvPicPr>
          <p:cNvPr id="4098" name="Picture 2" descr="Double layer (surface science) - Wikipedia">
            <a:extLst>
              <a:ext uri="{FF2B5EF4-FFF2-40B4-BE49-F238E27FC236}">
                <a16:creationId xmlns:a16="http://schemas.microsoft.com/office/drawing/2014/main" id="{754D7D4F-98F1-5700-2C32-AF99A88A84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57028" y="766787"/>
            <a:ext cx="3576788" cy="3107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487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C5ED6D4-7D9A-44F7-91F2-C4B2256C2906}" type="slidenum">
              <a:rPr lang="en-US" smtClean="0">
                <a:solidFill>
                  <a:prstClr val="black">
                    <a:tint val="75000"/>
                  </a:prstClr>
                </a:solidFill>
              </a:rPr>
              <a:pPr/>
              <a:t>26</a:t>
            </a:fld>
            <a:endParaRPr lang="en-US">
              <a:solidFill>
                <a:prstClr val="black">
                  <a:tint val="75000"/>
                </a:prstClr>
              </a:solidFill>
            </a:endParaRPr>
          </a:p>
        </p:txBody>
      </p:sp>
      <p:sp>
        <p:nvSpPr>
          <p:cNvPr id="5" name="Title 2"/>
          <p:cNvSpPr txBox="1">
            <a:spLocks/>
          </p:cNvSpPr>
          <p:nvPr/>
        </p:nvSpPr>
        <p:spPr>
          <a:xfrm>
            <a:off x="76200" y="0"/>
            <a:ext cx="8915400" cy="1187420"/>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sz="3200" dirty="0">
                <a:solidFill>
                  <a:srgbClr val="1F497D"/>
                </a:solidFill>
                <a:latin typeface="Arial" panose="020B0604020202020204" pitchFamily="34" charset="0"/>
                <a:cs typeface="Arial" panose="020B0604020202020204" pitchFamily="34" charset="0"/>
              </a:rPr>
              <a:t>Solvation modeled through explicit H</a:t>
            </a:r>
            <a:r>
              <a:rPr lang="en-US" sz="3200" baseline="-25000" dirty="0">
                <a:solidFill>
                  <a:srgbClr val="1F497D"/>
                </a:solidFill>
                <a:latin typeface="Arial" panose="020B0604020202020204" pitchFamily="34" charset="0"/>
                <a:cs typeface="Arial" panose="020B0604020202020204" pitchFamily="34" charset="0"/>
              </a:rPr>
              <a:t>2</a:t>
            </a:r>
            <a:r>
              <a:rPr lang="en-US" sz="3200" dirty="0">
                <a:solidFill>
                  <a:srgbClr val="1F497D"/>
                </a:solidFill>
                <a:latin typeface="Arial" panose="020B0604020202020204" pitchFamily="34" charset="0"/>
                <a:cs typeface="Arial" panose="020B0604020202020204" pitchFamily="34" charset="0"/>
              </a:rPr>
              <a:t>O molecules</a:t>
            </a:r>
          </a:p>
        </p:txBody>
      </p:sp>
      <p:sp>
        <p:nvSpPr>
          <p:cNvPr id="113" name="TextBox 112"/>
          <p:cNvSpPr txBox="1"/>
          <p:nvPr/>
        </p:nvSpPr>
        <p:spPr>
          <a:xfrm>
            <a:off x="0" y="6596390"/>
            <a:ext cx="4323516" cy="261610"/>
          </a:xfrm>
          <a:prstGeom prst="rect">
            <a:avLst/>
          </a:prstGeom>
          <a:noFill/>
        </p:spPr>
        <p:txBody>
          <a:bodyPr wrap="square" rtlCol="0">
            <a:spAutoFit/>
          </a:bodyPr>
          <a:lstStyle/>
          <a:p>
            <a:r>
              <a:rPr lang="en-US" sz="1100" dirty="0">
                <a:solidFill>
                  <a:prstClr val="black"/>
                </a:solidFill>
                <a:latin typeface="Times New Roman" pitchFamily="18" charset="0"/>
                <a:cs typeface="Times New Roman" panose="02020603050405020304" pitchFamily="18" charset="0"/>
              </a:rPr>
              <a:t>J.N. Mills, I.T. McCrum, M.J. Janik.</a:t>
            </a:r>
            <a:r>
              <a:rPr lang="en-US" sz="1100" i="1" dirty="0">
                <a:solidFill>
                  <a:prstClr val="black"/>
                </a:solidFill>
                <a:latin typeface="Times New Roman" pitchFamily="18" charset="0"/>
                <a:cs typeface="Times New Roman" panose="02020603050405020304" pitchFamily="18" charset="0"/>
              </a:rPr>
              <a:t> Phys. Chem. Chem. Phys</a:t>
            </a:r>
            <a:r>
              <a:rPr lang="en-US" sz="1100" dirty="0">
                <a:solidFill>
                  <a:prstClr val="black"/>
                </a:solidFill>
                <a:latin typeface="Times New Roman" pitchFamily="18" charset="0"/>
                <a:cs typeface="Times New Roman" panose="02020603050405020304" pitchFamily="18" charset="0"/>
              </a:rPr>
              <a:t>.. (2014)</a:t>
            </a:r>
          </a:p>
        </p:txBody>
      </p:sp>
      <p:pic>
        <p:nvPicPr>
          <p:cNvPr id="1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64" y="1043026"/>
            <a:ext cx="4338970" cy="267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882617"/>
            <a:ext cx="4452512" cy="294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V="1">
            <a:off x="7848600" y="2135688"/>
            <a:ext cx="0" cy="533400"/>
          </a:xfrm>
          <a:prstGeom prst="straightConnector1">
            <a:avLst/>
          </a:prstGeom>
          <a:ln w="22225" cap="flat">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950198" y="2269299"/>
            <a:ext cx="838200" cy="338554"/>
          </a:xfrm>
          <a:prstGeom prst="rect">
            <a:avLst/>
          </a:prstGeom>
          <a:noFill/>
        </p:spPr>
        <p:txBody>
          <a:bodyPr wrap="square" rtlCol="0">
            <a:spAutoFit/>
          </a:bodyPr>
          <a:lstStyle/>
          <a:p>
            <a:r>
              <a:rPr lang="en-US" sz="1600" dirty="0">
                <a:solidFill>
                  <a:prstClr val="black"/>
                </a:solidFill>
                <a:latin typeface="Arial" panose="020B0604020202020204" pitchFamily="34" charset="0"/>
                <a:cs typeface="Arial" panose="020B0604020202020204" pitchFamily="34" charset="0"/>
              </a:rPr>
              <a:t>&gt; 1 eV</a:t>
            </a:r>
          </a:p>
        </p:txBody>
      </p:sp>
      <p:graphicFrame>
        <p:nvGraphicFramePr>
          <p:cNvPr id="117" name="Table 116"/>
          <p:cNvGraphicFramePr>
            <a:graphicFrameLocks noGrp="1"/>
          </p:cNvGraphicFramePr>
          <p:nvPr>
            <p:extLst>
              <p:ext uri="{D42A27DB-BD31-4B8C-83A1-F6EECF244321}">
                <p14:modId xmlns:p14="http://schemas.microsoft.com/office/powerpoint/2010/main" val="2047776581"/>
              </p:ext>
            </p:extLst>
          </p:nvPr>
        </p:nvGraphicFramePr>
        <p:xfrm>
          <a:off x="88367" y="4117953"/>
          <a:ext cx="1980842" cy="1005840"/>
        </p:xfrm>
        <a:graphic>
          <a:graphicData uri="http://schemas.openxmlformats.org/drawingml/2006/table">
            <a:tbl>
              <a:tblPr firstRow="1" bandRow="1">
                <a:tableStyleId>{5C22544A-7EE6-4342-B048-85BDC9FD1C3A}</a:tableStyleId>
              </a:tblPr>
              <a:tblGrid>
                <a:gridCol w="990421">
                  <a:extLst>
                    <a:ext uri="{9D8B030D-6E8A-4147-A177-3AD203B41FA5}">
                      <a16:colId xmlns:a16="http://schemas.microsoft.com/office/drawing/2014/main" val="20000"/>
                    </a:ext>
                  </a:extLst>
                </a:gridCol>
                <a:gridCol w="990421">
                  <a:extLst>
                    <a:ext uri="{9D8B030D-6E8A-4147-A177-3AD203B41FA5}">
                      <a16:colId xmlns:a16="http://schemas.microsoft.com/office/drawing/2014/main" val="20001"/>
                    </a:ext>
                  </a:extLst>
                </a:gridCol>
              </a:tblGrid>
              <a:tr h="240030">
                <a:tc gridSpan="2">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sz="1600" dirty="0"/>
                    </a:p>
                  </a:txBody>
                  <a:tcPr/>
                </a:tc>
                <a:extLst>
                  <a:ext uri="{0D108BD9-81ED-4DB2-BD59-A6C34878D82A}">
                    <a16:rowId xmlns:a16="http://schemas.microsoft.com/office/drawing/2014/main" val="10000"/>
                  </a:ext>
                </a:extLst>
              </a:tr>
              <a:tr h="240030">
                <a:tc>
                  <a:txBody>
                    <a:bodyPr/>
                    <a:lstStyle/>
                    <a:p>
                      <a:endParaRPr lang="en-US" sz="1600" dirty="0"/>
                    </a:p>
                  </a:txBody>
                  <a:tcPr>
                    <a:lnL w="12700" cap="flat" cmpd="sng" algn="ctr">
                      <a:solidFill>
                        <a:schemeClr val="tx1"/>
                      </a:solidFill>
                      <a:prstDash val="solid"/>
                      <a:round/>
                      <a:headEnd type="none" w="med" len="med"/>
                      <a:tailEnd type="none" w="med" len="med"/>
                    </a:lnL>
                  </a:tcPr>
                </a:tc>
                <a:tc>
                  <a:txBody>
                    <a:bodyPr/>
                    <a:lstStyle/>
                    <a:p>
                      <a:endParaRPr lang="en-US" sz="16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240030">
                <a:tc>
                  <a:txBody>
                    <a:bodyPr/>
                    <a:lstStyle/>
                    <a:p>
                      <a:r>
                        <a:rPr lang="en-US" sz="1600" dirty="0"/>
                        <a:t>OH*</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sz="1600" dirty="0"/>
                        <a:t>0.052</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16" name="Table 115"/>
          <p:cNvGraphicFramePr>
            <a:graphicFrameLocks noGrp="1"/>
          </p:cNvGraphicFramePr>
          <p:nvPr>
            <p:extLst>
              <p:ext uri="{D42A27DB-BD31-4B8C-83A1-F6EECF244321}">
                <p14:modId xmlns:p14="http://schemas.microsoft.com/office/powerpoint/2010/main" val="293156876"/>
              </p:ext>
            </p:extLst>
          </p:nvPr>
        </p:nvGraphicFramePr>
        <p:xfrm>
          <a:off x="88367" y="3824254"/>
          <a:ext cx="1980842" cy="1005840"/>
        </p:xfrm>
        <a:graphic>
          <a:graphicData uri="http://schemas.openxmlformats.org/drawingml/2006/table">
            <a:tbl>
              <a:tblPr firstRow="1" bandRow="1">
                <a:tableStyleId>{5C22544A-7EE6-4342-B048-85BDC9FD1C3A}</a:tableStyleId>
              </a:tblPr>
              <a:tblGrid>
                <a:gridCol w="990421">
                  <a:extLst>
                    <a:ext uri="{9D8B030D-6E8A-4147-A177-3AD203B41FA5}">
                      <a16:colId xmlns:a16="http://schemas.microsoft.com/office/drawing/2014/main" val="20000"/>
                    </a:ext>
                  </a:extLst>
                </a:gridCol>
                <a:gridCol w="990421">
                  <a:extLst>
                    <a:ext uri="{9D8B030D-6E8A-4147-A177-3AD203B41FA5}">
                      <a16:colId xmlns:a16="http://schemas.microsoft.com/office/drawing/2014/main" val="20001"/>
                    </a:ext>
                  </a:extLst>
                </a:gridCol>
              </a:tblGrid>
              <a:tr h="240030">
                <a:tc gridSpan="2">
                  <a:txBody>
                    <a:bodyPr/>
                    <a:lstStyle/>
                    <a:p>
                      <a:r>
                        <a:rPr lang="en-US" sz="1600" dirty="0"/>
                        <a:t>Dipole Moment</a:t>
                      </a:r>
                      <a:r>
                        <a:rPr lang="en-US" sz="1600" baseline="0" dirty="0"/>
                        <a:t> (</a:t>
                      </a:r>
                      <a:r>
                        <a:rPr lang="en-US" sz="1600" baseline="0" dirty="0" err="1"/>
                        <a:t>e</a:t>
                      </a:r>
                      <a:r>
                        <a:rPr lang="en-US" sz="1600" baseline="0" dirty="0" err="1">
                          <a:latin typeface="Calibri"/>
                        </a:rPr>
                        <a:t>Å</a:t>
                      </a:r>
                      <a:r>
                        <a:rPr lang="en-US" sz="1600" baseline="0" dirty="0"/>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sz="1600" dirty="0"/>
                    </a:p>
                  </a:txBody>
                  <a:tcPr/>
                </a:tc>
                <a:extLst>
                  <a:ext uri="{0D108BD9-81ED-4DB2-BD59-A6C34878D82A}">
                    <a16:rowId xmlns:a16="http://schemas.microsoft.com/office/drawing/2014/main" val="10000"/>
                  </a:ext>
                </a:extLst>
              </a:tr>
              <a:tr h="240030">
                <a:tc>
                  <a:txBody>
                    <a:bodyPr/>
                    <a:lstStyle/>
                    <a:p>
                      <a:r>
                        <a:rPr lang="en-US" sz="1600" dirty="0"/>
                        <a:t>H*</a:t>
                      </a:r>
                    </a:p>
                  </a:txBody>
                  <a:tcPr>
                    <a:lnL w="12700" cap="flat" cmpd="sng" algn="ctr">
                      <a:solidFill>
                        <a:schemeClr val="tx1"/>
                      </a:solidFill>
                      <a:prstDash val="solid"/>
                      <a:round/>
                      <a:headEnd type="none" w="med" len="med"/>
                      <a:tailEnd type="none" w="med" len="med"/>
                    </a:lnL>
                  </a:tcPr>
                </a:tc>
                <a:tc>
                  <a:txBody>
                    <a:bodyPr/>
                    <a:lstStyle/>
                    <a:p>
                      <a:r>
                        <a:rPr lang="en-US" sz="1600" dirty="0"/>
                        <a:t>-0.016</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240030">
                <a:tc>
                  <a:txBody>
                    <a:bodyPr/>
                    <a:lstStyle/>
                    <a:p>
                      <a:r>
                        <a:rPr lang="en-US" sz="1600" dirty="0"/>
                        <a:t>Na*</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sz="1600" dirty="0"/>
                        <a:t>-0.83</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25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2161" y="3838922"/>
            <a:ext cx="414065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0" name="Straight Arrow Connector 259"/>
          <p:cNvCxnSpPr/>
          <p:nvPr/>
        </p:nvCxnSpPr>
        <p:spPr>
          <a:xfrm>
            <a:off x="6467736" y="4921464"/>
            <a:ext cx="1524000" cy="0"/>
          </a:xfrm>
          <a:prstGeom prst="straightConnector1">
            <a:avLst/>
          </a:prstGeom>
          <a:ln w="19050">
            <a:solidFill>
              <a:srgbClr val="FF000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6467736" y="4819863"/>
            <a:ext cx="0" cy="220133"/>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7991736" y="4828327"/>
            <a:ext cx="0" cy="220133"/>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263" name="TextBox 262"/>
          <p:cNvSpPr txBox="1"/>
          <p:nvPr/>
        </p:nvSpPr>
        <p:spPr>
          <a:xfrm>
            <a:off x="6902486" y="4777528"/>
            <a:ext cx="708250" cy="307777"/>
          </a:xfrm>
          <a:prstGeom prst="rect">
            <a:avLst/>
          </a:prstGeom>
          <a:solidFill>
            <a:schemeClr val="bg1"/>
          </a:solidFill>
        </p:spPr>
        <p:txBody>
          <a:bodyPr wrap="square" rtlCol="0">
            <a:spAutoFit/>
          </a:bodyPr>
          <a:lstStyle/>
          <a:p>
            <a:r>
              <a:rPr lang="en-US" sz="1400" dirty="0">
                <a:latin typeface="Arial" panose="020B0604020202020204" pitchFamily="34" charset="0"/>
                <a:cs typeface="Arial" panose="020B0604020202020204" pitchFamily="34" charset="0"/>
              </a:rPr>
              <a:t>0.6 eV</a:t>
            </a:r>
          </a:p>
        </p:txBody>
      </p:sp>
      <p:pic>
        <p:nvPicPr>
          <p:cNvPr id="264" name="Picture 263"/>
          <p:cNvPicPr>
            <a:picLocks noChangeAspect="1"/>
          </p:cNvPicPr>
          <p:nvPr/>
        </p:nvPicPr>
        <p:blipFill rotWithShape="1">
          <a:blip r:embed="rId5" cstate="print">
            <a:extLst>
              <a:ext uri="{28A0092B-C50C-407E-A947-70E740481C1C}">
                <a14:useLocalDpi xmlns:a14="http://schemas.microsoft.com/office/drawing/2010/main" val="0"/>
              </a:ext>
            </a:extLst>
          </a:blip>
          <a:srcRect l="20364" t="5180" r="18981" b="5345"/>
          <a:stretch/>
        </p:blipFill>
        <p:spPr>
          <a:xfrm rot="10800000">
            <a:off x="2161758" y="3879530"/>
            <a:ext cx="2812427" cy="1901128"/>
          </a:xfrm>
          <a:prstGeom prst="rect">
            <a:avLst/>
          </a:prstGeom>
        </p:spPr>
      </p:pic>
      <p:sp>
        <p:nvSpPr>
          <p:cNvPr id="2" name="TextBox 1"/>
          <p:cNvSpPr txBox="1"/>
          <p:nvPr/>
        </p:nvSpPr>
        <p:spPr>
          <a:xfrm>
            <a:off x="75126" y="5742904"/>
            <a:ext cx="7602979" cy="923330"/>
          </a:xfrm>
          <a:prstGeom prst="rect">
            <a:avLst/>
          </a:prstGeom>
          <a:noFill/>
        </p:spPr>
        <p:txBody>
          <a:bodyPr wrap="none" rtlCol="0">
            <a:spAutoFit/>
          </a:bodyPr>
          <a:lstStyle/>
          <a:p>
            <a:r>
              <a:rPr lang="en-US" dirty="0"/>
              <a:t>Large dipoles, propensity for specific solvation dictate solvent inclusion</a:t>
            </a:r>
          </a:p>
          <a:p>
            <a:r>
              <a:rPr lang="en-US" dirty="0"/>
              <a:t>Solvation can vary from inconsequential to a 1 eV choice</a:t>
            </a:r>
          </a:p>
          <a:p>
            <a:r>
              <a:rPr lang="en-US" dirty="0"/>
              <a:t>Goal is to get “relative solvation energy” between initial, transition, final states </a:t>
            </a:r>
          </a:p>
        </p:txBody>
      </p:sp>
    </p:spTree>
    <p:extLst>
      <p:ext uri="{BB962C8B-B14F-4D97-AF65-F5344CB8AC3E}">
        <p14:creationId xmlns:p14="http://schemas.microsoft.com/office/powerpoint/2010/main" val="2800864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3" name="Rectangle 2"/>
          <p:cNvSpPr>
            <a:spLocks noChangeArrowheads="1"/>
          </p:cNvSpPr>
          <p:nvPr/>
        </p:nvSpPr>
        <p:spPr bwMode="auto">
          <a:xfrm>
            <a:off x="0" y="69850"/>
            <a:ext cx="9142413" cy="758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eaLnBrk="0" fontAlgn="base" hangingPunct="0">
              <a:spcBef>
                <a:spcPct val="0"/>
              </a:spcBef>
              <a:spcAft>
                <a:spcPct val="0"/>
              </a:spcAft>
            </a:pPr>
            <a:endParaRPr lang="en-US" sz="2400" b="1" dirty="0">
              <a:solidFill>
                <a:srgbClr val="000000"/>
              </a:solidFill>
            </a:endParaRPr>
          </a:p>
        </p:txBody>
      </p:sp>
      <p:sp>
        <p:nvSpPr>
          <p:cNvPr id="43" name="TextBox 42"/>
          <p:cNvSpPr txBox="1"/>
          <p:nvPr/>
        </p:nvSpPr>
        <p:spPr>
          <a:xfrm>
            <a:off x="262126" y="3124200"/>
            <a:ext cx="2557273" cy="3693319"/>
          </a:xfrm>
          <a:prstGeom prst="rect">
            <a:avLst/>
          </a:prstGeom>
          <a:noFill/>
        </p:spPr>
        <p:txBody>
          <a:bodyPr wrap="square" rtlCol="0">
            <a:spAutoFit/>
          </a:bodyPr>
          <a:lstStyle/>
          <a:p>
            <a:pPr eaLnBrk="0" fontAlgn="base" hangingPunct="0">
              <a:spcBef>
                <a:spcPct val="0"/>
              </a:spcBef>
              <a:spcAft>
                <a:spcPct val="0"/>
              </a:spcAft>
            </a:pPr>
            <a:r>
              <a:rPr lang="en-US" b="1" dirty="0">
                <a:solidFill>
                  <a:srgbClr val="2D2DB9"/>
                </a:solidFill>
              </a:rPr>
              <a:t>Pros:  </a:t>
            </a:r>
          </a:p>
          <a:p>
            <a:pPr eaLnBrk="0" fontAlgn="base" hangingPunct="0">
              <a:spcBef>
                <a:spcPct val="0"/>
              </a:spcBef>
              <a:spcAft>
                <a:spcPct val="0"/>
              </a:spcAft>
            </a:pPr>
            <a:r>
              <a:rPr lang="en-US" b="1" dirty="0">
                <a:solidFill>
                  <a:srgbClr val="2D2DB9"/>
                </a:solidFill>
              </a:rPr>
              <a:t>-Can capture differences in strong hydrogen bonds</a:t>
            </a:r>
          </a:p>
          <a:p>
            <a:pPr eaLnBrk="0" fontAlgn="base" hangingPunct="0">
              <a:spcBef>
                <a:spcPct val="0"/>
              </a:spcBef>
              <a:spcAft>
                <a:spcPct val="0"/>
              </a:spcAft>
            </a:pPr>
            <a:r>
              <a:rPr lang="en-US" b="1" dirty="0">
                <a:solidFill>
                  <a:srgbClr val="2D2DB9"/>
                </a:solidFill>
              </a:rPr>
              <a:t>-Computationally facile</a:t>
            </a:r>
          </a:p>
          <a:p>
            <a:pPr eaLnBrk="0" fontAlgn="base" hangingPunct="0">
              <a:spcBef>
                <a:spcPct val="0"/>
              </a:spcBef>
              <a:spcAft>
                <a:spcPct val="0"/>
              </a:spcAft>
            </a:pPr>
            <a:endParaRPr lang="en-US" b="1" dirty="0">
              <a:solidFill>
                <a:srgbClr val="2D2DB9"/>
              </a:solidFill>
            </a:endParaRPr>
          </a:p>
          <a:p>
            <a:pPr eaLnBrk="0" fontAlgn="base" hangingPunct="0">
              <a:spcBef>
                <a:spcPct val="0"/>
              </a:spcBef>
              <a:spcAft>
                <a:spcPct val="0"/>
              </a:spcAft>
            </a:pPr>
            <a:r>
              <a:rPr lang="en-US" b="1" dirty="0">
                <a:solidFill>
                  <a:srgbClr val="FF0000"/>
                </a:solidFill>
              </a:rPr>
              <a:t>Cons: </a:t>
            </a:r>
          </a:p>
          <a:p>
            <a:pPr eaLnBrk="0" fontAlgn="base" hangingPunct="0">
              <a:spcBef>
                <a:spcPct val="0"/>
              </a:spcBef>
              <a:spcAft>
                <a:spcPct val="0"/>
              </a:spcAft>
            </a:pPr>
            <a:r>
              <a:rPr lang="en-US" b="1" dirty="0">
                <a:solidFill>
                  <a:srgbClr val="FF0000"/>
                </a:solidFill>
              </a:rPr>
              <a:t>-Water structure unrestricted in density (surface normal)</a:t>
            </a:r>
          </a:p>
          <a:p>
            <a:pPr eaLnBrk="0" fontAlgn="base" hangingPunct="0">
              <a:spcBef>
                <a:spcPct val="0"/>
              </a:spcBef>
              <a:spcAft>
                <a:spcPct val="0"/>
              </a:spcAft>
            </a:pPr>
            <a:r>
              <a:rPr lang="en-US" b="1" dirty="0">
                <a:solidFill>
                  <a:srgbClr val="FF0000"/>
                </a:solidFill>
              </a:rPr>
              <a:t>Referencing between structures challenging</a:t>
            </a:r>
          </a:p>
          <a:p>
            <a:pPr eaLnBrk="0" fontAlgn="base" hangingPunct="0">
              <a:spcBef>
                <a:spcPct val="0"/>
              </a:spcBef>
              <a:spcAft>
                <a:spcPct val="0"/>
              </a:spcAft>
            </a:pPr>
            <a:r>
              <a:rPr lang="en-US" b="1" dirty="0">
                <a:solidFill>
                  <a:srgbClr val="FF0000"/>
                </a:solidFill>
              </a:rPr>
              <a:t>Static, local minima</a:t>
            </a:r>
          </a:p>
        </p:txBody>
      </p:sp>
      <p:sp>
        <p:nvSpPr>
          <p:cNvPr id="21" name="文字方塊 8"/>
          <p:cNvSpPr txBox="1"/>
          <p:nvPr/>
        </p:nvSpPr>
        <p:spPr>
          <a:xfrm>
            <a:off x="299089" y="731065"/>
            <a:ext cx="2736304" cy="369332"/>
          </a:xfrm>
          <a:prstGeom prst="rect">
            <a:avLst/>
          </a:prstGeom>
          <a:noFill/>
        </p:spPr>
        <p:txBody>
          <a:bodyPr wrap="square" rtlCol="0">
            <a:spAutoFit/>
          </a:bodyPr>
          <a:lstStyle/>
          <a:p>
            <a:r>
              <a:rPr lang="en-US" dirty="0">
                <a:solidFill>
                  <a:prstClr val="black"/>
                </a:solidFill>
                <a:latin typeface="Calibri"/>
              </a:rPr>
              <a:t>Micro-solvation</a:t>
            </a:r>
          </a:p>
        </p:txBody>
      </p:sp>
      <p:sp>
        <p:nvSpPr>
          <p:cNvPr id="22" name="文字方塊 9"/>
          <p:cNvSpPr txBox="1"/>
          <p:nvPr/>
        </p:nvSpPr>
        <p:spPr>
          <a:xfrm>
            <a:off x="3135657" y="731064"/>
            <a:ext cx="2880320" cy="369332"/>
          </a:xfrm>
          <a:prstGeom prst="rect">
            <a:avLst/>
          </a:prstGeom>
          <a:noFill/>
        </p:spPr>
        <p:txBody>
          <a:bodyPr wrap="square" rtlCol="0">
            <a:spAutoFit/>
          </a:bodyPr>
          <a:lstStyle/>
          <a:p>
            <a:r>
              <a:rPr lang="en-US" dirty="0">
                <a:solidFill>
                  <a:prstClr val="black"/>
                </a:solidFill>
                <a:latin typeface="Calibri"/>
              </a:rPr>
              <a:t>Fully explicit solvation</a:t>
            </a:r>
          </a:p>
        </p:txBody>
      </p:sp>
      <p:grpSp>
        <p:nvGrpSpPr>
          <p:cNvPr id="24" name="群組 21"/>
          <p:cNvGrpSpPr/>
          <p:nvPr/>
        </p:nvGrpSpPr>
        <p:grpSpPr>
          <a:xfrm>
            <a:off x="413443" y="1112241"/>
            <a:ext cx="1613681" cy="2025516"/>
            <a:chOff x="2454263" y="1844824"/>
            <a:chExt cx="1613681" cy="2025516"/>
          </a:xfrm>
        </p:grpSpPr>
        <p:pic>
          <p:nvPicPr>
            <p:cNvPr id="25" name="Picture 2"/>
            <p:cNvPicPr>
              <a:picLocks noChangeAspect="1" noChangeArrowheads="1"/>
            </p:cNvPicPr>
            <p:nvPr/>
          </p:nvPicPr>
          <p:blipFill>
            <a:blip r:embed="rId3" cstate="print"/>
            <a:srcRect t="2231" r="6031"/>
            <a:stretch>
              <a:fillRect/>
            </a:stretch>
          </p:blipFill>
          <p:spPr bwMode="auto">
            <a:xfrm>
              <a:off x="2454263" y="1844824"/>
              <a:ext cx="1397657" cy="2021519"/>
            </a:xfrm>
            <a:prstGeom prst="rect">
              <a:avLst/>
            </a:prstGeom>
            <a:noFill/>
            <a:ln w="9525">
              <a:noFill/>
              <a:miter lim="800000"/>
              <a:headEnd/>
              <a:tailEnd/>
            </a:ln>
          </p:spPr>
        </p:pic>
        <p:sp>
          <p:nvSpPr>
            <p:cNvPr id="26" name="文字方塊 20"/>
            <p:cNvSpPr txBox="1"/>
            <p:nvPr/>
          </p:nvSpPr>
          <p:spPr>
            <a:xfrm>
              <a:off x="2483768" y="3501008"/>
              <a:ext cx="1584176" cy="369332"/>
            </a:xfrm>
            <a:prstGeom prst="rect">
              <a:avLst/>
            </a:prstGeom>
            <a:noFill/>
          </p:spPr>
          <p:txBody>
            <a:bodyPr wrap="square" rtlCol="0">
              <a:spAutoFit/>
            </a:bodyPr>
            <a:lstStyle/>
            <a:p>
              <a:r>
                <a:rPr lang="en-US" b="1" dirty="0">
                  <a:solidFill>
                    <a:prstClr val="white"/>
                  </a:solidFill>
                  <a:latin typeface="Calibri"/>
                </a:rPr>
                <a:t>8H</a:t>
              </a:r>
              <a:r>
                <a:rPr lang="en-US" b="1" baseline="-25000" dirty="0">
                  <a:solidFill>
                    <a:prstClr val="white"/>
                  </a:solidFill>
                  <a:latin typeface="Calibri"/>
                </a:rPr>
                <a:t>2</a:t>
              </a:r>
              <a:r>
                <a:rPr lang="en-US" b="1" dirty="0">
                  <a:solidFill>
                    <a:prstClr val="white"/>
                  </a:solidFill>
                  <a:latin typeface="Calibri"/>
                </a:rPr>
                <a:t>O + SO</a:t>
              </a:r>
              <a:r>
                <a:rPr lang="en-US" b="1" baseline="-25000" dirty="0">
                  <a:solidFill>
                    <a:prstClr val="white"/>
                  </a:solidFill>
                  <a:latin typeface="Calibri"/>
                </a:rPr>
                <a:t>4</a:t>
              </a:r>
            </a:p>
          </p:txBody>
        </p:sp>
      </p:grpSp>
      <p:pic>
        <p:nvPicPr>
          <p:cNvPr id="28" name="Picture 5"/>
          <p:cNvPicPr/>
          <p:nvPr/>
        </p:nvPicPr>
        <p:blipFill rotWithShape="1">
          <a:blip r:embed="rId4" cstate="print"/>
          <a:srcRect l="27206" t="10407" r="25023" b="3539"/>
          <a:stretch/>
        </p:blipFill>
        <p:spPr bwMode="auto">
          <a:xfrm>
            <a:off x="3395483" y="1088553"/>
            <a:ext cx="1584176" cy="2592288"/>
          </a:xfrm>
          <a:prstGeom prst="rect">
            <a:avLst/>
          </a:prstGeom>
          <a:ln>
            <a:noFill/>
          </a:ln>
          <a:extLst>
            <a:ext uri="{53640926-AAD7-44D8-BBD7-CCE9431645EC}">
              <a14:shadowObscured xmlns:a14="http://schemas.microsoft.com/office/drawing/2010/main"/>
            </a:ext>
          </a:extLst>
        </p:spPr>
      </p:pic>
      <p:sp>
        <p:nvSpPr>
          <p:cNvPr id="31" name="TextBox 30"/>
          <p:cNvSpPr txBox="1"/>
          <p:nvPr/>
        </p:nvSpPr>
        <p:spPr>
          <a:xfrm>
            <a:off x="3863535" y="3321787"/>
            <a:ext cx="648072" cy="373692"/>
          </a:xfrm>
          <a:prstGeom prst="rect">
            <a:avLst/>
          </a:prstGeom>
          <a:noFill/>
        </p:spPr>
        <p:txBody>
          <a:bodyPr wrap="square" rtlCol="0">
            <a:spAutoFit/>
          </a:bodyPr>
          <a:lstStyle/>
          <a:p>
            <a:r>
              <a:rPr lang="en-US" b="1" dirty="0">
                <a:solidFill>
                  <a:prstClr val="white"/>
                </a:solidFill>
                <a:latin typeface="Calibri"/>
              </a:rPr>
              <a:t>(+q)</a:t>
            </a:r>
          </a:p>
        </p:txBody>
      </p:sp>
      <p:sp>
        <p:nvSpPr>
          <p:cNvPr id="35" name="Rectangle 34"/>
          <p:cNvSpPr/>
          <p:nvPr/>
        </p:nvSpPr>
        <p:spPr>
          <a:xfrm>
            <a:off x="454901" y="1142232"/>
            <a:ext cx="461553" cy="216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endParaRPr>
          </a:p>
        </p:txBody>
      </p:sp>
      <p:sp>
        <p:nvSpPr>
          <p:cNvPr id="32" name="Rectangle 2"/>
          <p:cNvSpPr>
            <a:spLocks noChangeArrowheads="1"/>
          </p:cNvSpPr>
          <p:nvPr/>
        </p:nvSpPr>
        <p:spPr bwMode="auto">
          <a:xfrm>
            <a:off x="20917" y="60886"/>
            <a:ext cx="9142413" cy="758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eaLnBrk="0" fontAlgn="base" hangingPunct="0">
              <a:spcBef>
                <a:spcPct val="0"/>
              </a:spcBef>
              <a:spcAft>
                <a:spcPct val="0"/>
              </a:spcAft>
            </a:pPr>
            <a:r>
              <a:rPr lang="en-US" sz="2400" b="1" dirty="0">
                <a:solidFill>
                  <a:srgbClr val="000000"/>
                </a:solidFill>
              </a:rPr>
              <a:t>All solvent models have their pros and cons, and inherent imperfections will limit absolute accuracy</a:t>
            </a:r>
          </a:p>
        </p:txBody>
      </p:sp>
      <p:sp>
        <p:nvSpPr>
          <p:cNvPr id="19" name="TextBox 18"/>
          <p:cNvSpPr txBox="1"/>
          <p:nvPr/>
        </p:nvSpPr>
        <p:spPr>
          <a:xfrm>
            <a:off x="3155577" y="3783935"/>
            <a:ext cx="2557273" cy="2585323"/>
          </a:xfrm>
          <a:prstGeom prst="rect">
            <a:avLst/>
          </a:prstGeom>
          <a:noFill/>
        </p:spPr>
        <p:txBody>
          <a:bodyPr wrap="square" rtlCol="0">
            <a:spAutoFit/>
          </a:bodyPr>
          <a:lstStyle/>
          <a:p>
            <a:pPr eaLnBrk="0" fontAlgn="base" hangingPunct="0">
              <a:spcBef>
                <a:spcPct val="0"/>
              </a:spcBef>
              <a:spcAft>
                <a:spcPct val="0"/>
              </a:spcAft>
            </a:pPr>
            <a:r>
              <a:rPr lang="en-US" b="1" dirty="0">
                <a:solidFill>
                  <a:srgbClr val="2D2DB9"/>
                </a:solidFill>
              </a:rPr>
              <a:t>Pros:  </a:t>
            </a:r>
          </a:p>
          <a:p>
            <a:pPr eaLnBrk="0" fontAlgn="base" hangingPunct="0">
              <a:spcBef>
                <a:spcPct val="0"/>
              </a:spcBef>
              <a:spcAft>
                <a:spcPct val="0"/>
              </a:spcAft>
            </a:pPr>
            <a:r>
              <a:rPr lang="en-US" b="1" dirty="0">
                <a:solidFill>
                  <a:srgbClr val="2D2DB9"/>
                </a:solidFill>
              </a:rPr>
              <a:t>-Can vary density</a:t>
            </a:r>
          </a:p>
          <a:p>
            <a:pPr eaLnBrk="0" fontAlgn="base" hangingPunct="0">
              <a:spcBef>
                <a:spcPct val="0"/>
              </a:spcBef>
              <a:spcAft>
                <a:spcPct val="0"/>
              </a:spcAft>
            </a:pPr>
            <a:endParaRPr lang="en-US" b="1" dirty="0">
              <a:solidFill>
                <a:srgbClr val="2D2DB9"/>
              </a:solidFill>
            </a:endParaRPr>
          </a:p>
          <a:p>
            <a:pPr eaLnBrk="0" fontAlgn="base" hangingPunct="0">
              <a:spcBef>
                <a:spcPct val="0"/>
              </a:spcBef>
              <a:spcAft>
                <a:spcPct val="0"/>
              </a:spcAft>
            </a:pPr>
            <a:r>
              <a:rPr lang="en-US" b="1" dirty="0">
                <a:solidFill>
                  <a:srgbClr val="FF0000"/>
                </a:solidFill>
              </a:rPr>
              <a:t>Cons: </a:t>
            </a:r>
          </a:p>
          <a:p>
            <a:pPr eaLnBrk="0" fontAlgn="base" hangingPunct="0">
              <a:spcBef>
                <a:spcPct val="0"/>
              </a:spcBef>
              <a:spcAft>
                <a:spcPct val="0"/>
              </a:spcAft>
            </a:pPr>
            <a:r>
              <a:rPr lang="en-US" b="1" dirty="0">
                <a:solidFill>
                  <a:srgbClr val="FF0000"/>
                </a:solidFill>
              </a:rPr>
              <a:t>-Computationally more intense</a:t>
            </a:r>
          </a:p>
          <a:p>
            <a:pPr eaLnBrk="0" fontAlgn="base" hangingPunct="0">
              <a:spcBef>
                <a:spcPct val="0"/>
              </a:spcBef>
              <a:spcAft>
                <a:spcPct val="0"/>
              </a:spcAft>
            </a:pPr>
            <a:r>
              <a:rPr lang="en-US" b="1" dirty="0">
                <a:solidFill>
                  <a:srgbClr val="FF0000"/>
                </a:solidFill>
              </a:rPr>
              <a:t>-Still a local minima (ice-like) and now there are more minima</a:t>
            </a:r>
          </a:p>
        </p:txBody>
      </p:sp>
      <p:sp>
        <p:nvSpPr>
          <p:cNvPr id="3" name="Rectangle 2"/>
          <p:cNvSpPr/>
          <p:nvPr/>
        </p:nvSpPr>
        <p:spPr>
          <a:xfrm>
            <a:off x="5869551" y="5550976"/>
            <a:ext cx="4572000" cy="1384995"/>
          </a:xfrm>
          <a:prstGeom prst="rect">
            <a:avLst/>
          </a:prstGeom>
        </p:spPr>
        <p:txBody>
          <a:bodyPr>
            <a:spAutoFit/>
          </a:bodyPr>
          <a:lstStyle/>
          <a:p>
            <a:pPr fontAlgn="base">
              <a:spcBef>
                <a:spcPct val="0"/>
              </a:spcBef>
              <a:spcAft>
                <a:spcPct val="0"/>
              </a:spcAft>
            </a:pPr>
            <a:r>
              <a:rPr lang="en-US" sz="1200" dirty="0">
                <a:solidFill>
                  <a:srgbClr val="000000"/>
                </a:solidFill>
                <a:latin typeface="Helvetica" panose="020B0604020202020204" pitchFamily="34" charset="0"/>
              </a:rPr>
              <a:t>R. </a:t>
            </a:r>
            <a:r>
              <a:rPr lang="en-US" sz="1200" dirty="0" err="1">
                <a:solidFill>
                  <a:srgbClr val="000000"/>
                </a:solidFill>
                <a:latin typeface="Helvetica" panose="020B0604020202020204" pitchFamily="34" charset="0"/>
              </a:rPr>
              <a:t>Jinnouchi</a:t>
            </a:r>
            <a:r>
              <a:rPr lang="en-US" sz="1200" dirty="0">
                <a:solidFill>
                  <a:srgbClr val="000000"/>
                </a:solidFill>
                <a:latin typeface="Helvetica" panose="020B0604020202020204" pitchFamily="34" charset="0"/>
              </a:rPr>
              <a:t> and A. B. Anderson</a:t>
            </a:r>
          </a:p>
          <a:p>
            <a:pPr fontAlgn="base">
              <a:spcBef>
                <a:spcPct val="0"/>
              </a:spcBef>
              <a:spcAft>
                <a:spcPct val="0"/>
              </a:spcAft>
            </a:pPr>
            <a:r>
              <a:rPr lang="en-US" sz="1200" dirty="0">
                <a:solidFill>
                  <a:srgbClr val="000000"/>
                </a:solidFill>
                <a:latin typeface="Helvetica" panose="020B0604020202020204" pitchFamily="34" charset="0"/>
              </a:rPr>
              <a:t>Phys. Rev. B77, 2454170-24541718 (2008)</a:t>
            </a:r>
          </a:p>
          <a:p>
            <a:pPr fontAlgn="base">
              <a:spcBef>
                <a:spcPct val="0"/>
              </a:spcBef>
              <a:spcAft>
                <a:spcPct val="0"/>
              </a:spcAft>
            </a:pPr>
            <a:endParaRPr lang="en-US" sz="1200" dirty="0">
              <a:solidFill>
                <a:srgbClr val="000000"/>
              </a:solidFill>
              <a:latin typeface="Helvetica" panose="020B0604020202020204" pitchFamily="34" charset="0"/>
            </a:endParaRPr>
          </a:p>
          <a:p>
            <a:pPr fontAlgn="base">
              <a:spcBef>
                <a:spcPct val="0"/>
              </a:spcBef>
              <a:spcAft>
                <a:spcPct val="0"/>
              </a:spcAft>
            </a:pPr>
            <a:r>
              <a:rPr lang="en-US" sz="1200" dirty="0" err="1">
                <a:solidFill>
                  <a:srgbClr val="000000"/>
                </a:solidFill>
                <a:latin typeface="Helvetica" panose="020B0604020202020204" pitchFamily="34" charset="0"/>
              </a:rPr>
              <a:t>Dabo</a:t>
            </a:r>
            <a:r>
              <a:rPr lang="en-US" sz="1200" dirty="0">
                <a:solidFill>
                  <a:srgbClr val="000000"/>
                </a:solidFill>
                <a:latin typeface="Helvetica" panose="020B0604020202020204" pitchFamily="34" charset="0"/>
              </a:rPr>
              <a:t> (Penn State)</a:t>
            </a:r>
          </a:p>
          <a:p>
            <a:pPr fontAlgn="base">
              <a:spcBef>
                <a:spcPct val="0"/>
              </a:spcBef>
              <a:spcAft>
                <a:spcPct val="0"/>
              </a:spcAft>
            </a:pPr>
            <a:r>
              <a:rPr lang="en-US" sz="1200" dirty="0">
                <a:solidFill>
                  <a:srgbClr val="000000"/>
                </a:solidFill>
                <a:latin typeface="Helvetica" panose="020B0604020202020204" pitchFamily="34" charset="0"/>
              </a:rPr>
              <a:t>Arias  (Cornell)</a:t>
            </a:r>
          </a:p>
          <a:p>
            <a:pPr fontAlgn="base">
              <a:spcBef>
                <a:spcPct val="0"/>
              </a:spcBef>
              <a:spcAft>
                <a:spcPct val="0"/>
              </a:spcAft>
            </a:pPr>
            <a:r>
              <a:rPr lang="en-US" sz="1200" dirty="0" err="1">
                <a:solidFill>
                  <a:srgbClr val="000000"/>
                </a:solidFill>
                <a:latin typeface="Helvetica" panose="020B0604020202020204" pitchFamily="34" charset="0"/>
              </a:rPr>
              <a:t>Sundararaman</a:t>
            </a:r>
            <a:r>
              <a:rPr lang="en-US" sz="1200" dirty="0">
                <a:solidFill>
                  <a:srgbClr val="000000"/>
                </a:solidFill>
                <a:latin typeface="Helvetica" panose="020B0604020202020204" pitchFamily="34" charset="0"/>
              </a:rPr>
              <a:t>   (RPI) </a:t>
            </a:r>
          </a:p>
          <a:p>
            <a:pPr fontAlgn="base">
              <a:spcBef>
                <a:spcPct val="0"/>
              </a:spcBef>
              <a:spcAft>
                <a:spcPct val="0"/>
              </a:spcAft>
            </a:pPr>
            <a:endParaRPr lang="en-US" sz="1200" dirty="0">
              <a:solidFill>
                <a:srgbClr val="000000"/>
              </a:solidFill>
              <a:latin typeface="Helvetica" panose="020B0604020202020204" pitchFamily="34" charset="0"/>
            </a:endParaRPr>
          </a:p>
        </p:txBody>
      </p:sp>
      <p:sp>
        <p:nvSpPr>
          <p:cNvPr id="23" name="TextBox 22"/>
          <p:cNvSpPr txBox="1"/>
          <p:nvPr/>
        </p:nvSpPr>
        <p:spPr>
          <a:xfrm>
            <a:off x="6011675" y="3518578"/>
            <a:ext cx="2956019" cy="2031325"/>
          </a:xfrm>
          <a:prstGeom prst="rect">
            <a:avLst/>
          </a:prstGeom>
          <a:noFill/>
        </p:spPr>
        <p:txBody>
          <a:bodyPr wrap="square" rtlCol="0">
            <a:spAutoFit/>
          </a:bodyPr>
          <a:lstStyle/>
          <a:p>
            <a:pPr eaLnBrk="0" fontAlgn="base" hangingPunct="0">
              <a:spcBef>
                <a:spcPct val="0"/>
              </a:spcBef>
              <a:spcAft>
                <a:spcPct val="0"/>
              </a:spcAft>
            </a:pPr>
            <a:r>
              <a:rPr lang="en-US" b="1" dirty="0">
                <a:solidFill>
                  <a:srgbClr val="2D2DB9"/>
                </a:solidFill>
              </a:rPr>
              <a:t>Pros:  </a:t>
            </a:r>
          </a:p>
          <a:p>
            <a:pPr eaLnBrk="0" fontAlgn="base" hangingPunct="0">
              <a:spcBef>
                <a:spcPct val="0"/>
              </a:spcBef>
              <a:spcAft>
                <a:spcPct val="0"/>
              </a:spcAft>
            </a:pPr>
            <a:r>
              <a:rPr lang="en-US" b="1" dirty="0">
                <a:solidFill>
                  <a:srgbClr val="2D2DB9"/>
                </a:solidFill>
              </a:rPr>
              <a:t>-Not “static” (averaged), not only local</a:t>
            </a:r>
          </a:p>
          <a:p>
            <a:pPr eaLnBrk="0" fontAlgn="base" hangingPunct="0">
              <a:spcBef>
                <a:spcPct val="0"/>
              </a:spcBef>
              <a:spcAft>
                <a:spcPct val="0"/>
              </a:spcAft>
            </a:pPr>
            <a:endParaRPr lang="en-US" b="1" dirty="0">
              <a:solidFill>
                <a:srgbClr val="2D2DB9"/>
              </a:solidFill>
            </a:endParaRPr>
          </a:p>
          <a:p>
            <a:pPr eaLnBrk="0" fontAlgn="base" hangingPunct="0">
              <a:spcBef>
                <a:spcPct val="0"/>
              </a:spcBef>
              <a:spcAft>
                <a:spcPct val="0"/>
              </a:spcAft>
            </a:pPr>
            <a:r>
              <a:rPr lang="en-US" b="1" dirty="0">
                <a:solidFill>
                  <a:srgbClr val="FF0000"/>
                </a:solidFill>
              </a:rPr>
              <a:t>Cons: </a:t>
            </a:r>
          </a:p>
          <a:p>
            <a:pPr eaLnBrk="0" fontAlgn="base" hangingPunct="0">
              <a:spcBef>
                <a:spcPct val="0"/>
              </a:spcBef>
              <a:spcAft>
                <a:spcPct val="0"/>
              </a:spcAft>
            </a:pPr>
            <a:r>
              <a:rPr lang="en-US" b="1" dirty="0">
                <a:solidFill>
                  <a:srgbClr val="FF0000"/>
                </a:solidFill>
              </a:rPr>
              <a:t>-requires parameterization</a:t>
            </a:r>
          </a:p>
          <a:p>
            <a:pPr eaLnBrk="0" fontAlgn="base" hangingPunct="0">
              <a:spcBef>
                <a:spcPct val="0"/>
              </a:spcBef>
              <a:spcAft>
                <a:spcPct val="0"/>
              </a:spcAft>
            </a:pPr>
            <a:r>
              <a:rPr lang="en-US" b="1" dirty="0">
                <a:solidFill>
                  <a:srgbClr val="FF0000"/>
                </a:solidFill>
              </a:rPr>
              <a:t>-specific solvation dilemma</a:t>
            </a:r>
          </a:p>
        </p:txBody>
      </p:sp>
      <p:pic>
        <p:nvPicPr>
          <p:cNvPr id="2" name="Picture 1"/>
          <p:cNvPicPr>
            <a:picLocks noChangeAspect="1"/>
          </p:cNvPicPr>
          <p:nvPr/>
        </p:nvPicPr>
        <p:blipFill>
          <a:blip r:embed="rId5"/>
          <a:stretch>
            <a:fillRect/>
          </a:stretch>
        </p:blipFill>
        <p:spPr>
          <a:xfrm>
            <a:off x="6762050" y="1095739"/>
            <a:ext cx="1141875" cy="1904000"/>
          </a:xfrm>
          <a:prstGeom prst="rect">
            <a:avLst/>
          </a:prstGeom>
        </p:spPr>
      </p:pic>
      <p:pic>
        <p:nvPicPr>
          <p:cNvPr id="4" name="Picture 3"/>
          <p:cNvPicPr>
            <a:picLocks noChangeAspect="1"/>
          </p:cNvPicPr>
          <p:nvPr/>
        </p:nvPicPr>
        <p:blipFill>
          <a:blip r:embed="rId6"/>
          <a:stretch>
            <a:fillRect/>
          </a:stretch>
        </p:blipFill>
        <p:spPr>
          <a:xfrm>
            <a:off x="6166644" y="3049220"/>
            <a:ext cx="2332688" cy="535500"/>
          </a:xfrm>
          <a:prstGeom prst="rect">
            <a:avLst/>
          </a:prstGeom>
        </p:spPr>
      </p:pic>
      <p:sp>
        <p:nvSpPr>
          <p:cNvPr id="20" name="文字方塊 8"/>
          <p:cNvSpPr txBox="1"/>
          <p:nvPr/>
        </p:nvSpPr>
        <p:spPr>
          <a:xfrm>
            <a:off x="5984972" y="741901"/>
            <a:ext cx="2736304" cy="369332"/>
          </a:xfrm>
          <a:prstGeom prst="rect">
            <a:avLst/>
          </a:prstGeom>
          <a:noFill/>
        </p:spPr>
        <p:txBody>
          <a:bodyPr wrap="square" rtlCol="0">
            <a:spAutoFit/>
          </a:bodyPr>
          <a:lstStyle/>
          <a:p>
            <a:r>
              <a:rPr lang="en-US" dirty="0">
                <a:solidFill>
                  <a:prstClr val="black"/>
                </a:solidFill>
                <a:latin typeface="Calibri"/>
              </a:rPr>
              <a:t>Continuum solvation </a:t>
            </a:r>
          </a:p>
        </p:txBody>
      </p:sp>
      <p:cxnSp>
        <p:nvCxnSpPr>
          <p:cNvPr id="6" name="Straight Connector 5"/>
          <p:cNvCxnSpPr/>
          <p:nvPr/>
        </p:nvCxnSpPr>
        <p:spPr>
          <a:xfrm>
            <a:off x="2819399" y="914400"/>
            <a:ext cx="0" cy="579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791200" y="914400"/>
            <a:ext cx="0" cy="57912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68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3" name="Rectangle 2"/>
          <p:cNvSpPr>
            <a:spLocks noChangeArrowheads="1"/>
          </p:cNvSpPr>
          <p:nvPr/>
        </p:nvSpPr>
        <p:spPr bwMode="auto">
          <a:xfrm>
            <a:off x="0" y="69850"/>
            <a:ext cx="9142413" cy="758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eaLnBrk="0" fontAlgn="base" hangingPunct="0">
              <a:spcBef>
                <a:spcPct val="0"/>
              </a:spcBef>
              <a:spcAft>
                <a:spcPct val="0"/>
              </a:spcAft>
            </a:pPr>
            <a:endParaRPr lang="en-US" sz="2400" b="1" dirty="0">
              <a:solidFill>
                <a:srgbClr val="000000"/>
              </a:solidFill>
            </a:endParaRPr>
          </a:p>
        </p:txBody>
      </p:sp>
      <p:sp>
        <p:nvSpPr>
          <p:cNvPr id="21" name="文字方塊 8"/>
          <p:cNvSpPr txBox="1"/>
          <p:nvPr/>
        </p:nvSpPr>
        <p:spPr>
          <a:xfrm>
            <a:off x="125771" y="641417"/>
            <a:ext cx="2736304" cy="369332"/>
          </a:xfrm>
          <a:prstGeom prst="rect">
            <a:avLst/>
          </a:prstGeom>
          <a:noFill/>
        </p:spPr>
        <p:txBody>
          <a:bodyPr wrap="square" rtlCol="0">
            <a:spAutoFit/>
          </a:bodyPr>
          <a:lstStyle/>
          <a:p>
            <a:r>
              <a:rPr lang="en-US" b="1" dirty="0">
                <a:solidFill>
                  <a:prstClr val="black"/>
                </a:solidFill>
                <a:latin typeface="Calibri"/>
              </a:rPr>
              <a:t>Post-hoc electric field:</a:t>
            </a:r>
          </a:p>
        </p:txBody>
      </p:sp>
      <p:sp>
        <p:nvSpPr>
          <p:cNvPr id="22" name="文字方塊 9"/>
          <p:cNvSpPr txBox="1"/>
          <p:nvPr/>
        </p:nvSpPr>
        <p:spPr>
          <a:xfrm>
            <a:off x="942388" y="4577981"/>
            <a:ext cx="2880320" cy="646331"/>
          </a:xfrm>
          <a:prstGeom prst="rect">
            <a:avLst/>
          </a:prstGeom>
          <a:noFill/>
        </p:spPr>
        <p:txBody>
          <a:bodyPr wrap="square" rtlCol="0">
            <a:spAutoFit/>
          </a:bodyPr>
          <a:lstStyle/>
          <a:p>
            <a:r>
              <a:rPr lang="en-US" b="1" dirty="0">
                <a:solidFill>
                  <a:prstClr val="black"/>
                </a:solidFill>
                <a:latin typeface="Calibri"/>
              </a:rPr>
              <a:t>Continuum Poisson-Boltzmann Ion Distribution:</a:t>
            </a:r>
          </a:p>
        </p:txBody>
      </p:sp>
      <p:sp>
        <p:nvSpPr>
          <p:cNvPr id="32" name="Rectangle 2"/>
          <p:cNvSpPr>
            <a:spLocks noChangeArrowheads="1"/>
          </p:cNvSpPr>
          <p:nvPr/>
        </p:nvSpPr>
        <p:spPr bwMode="auto">
          <a:xfrm>
            <a:off x="20917" y="60886"/>
            <a:ext cx="9142413" cy="758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eaLnBrk="0" fontAlgn="base" hangingPunct="0">
              <a:spcBef>
                <a:spcPct val="0"/>
              </a:spcBef>
              <a:spcAft>
                <a:spcPct val="0"/>
              </a:spcAft>
            </a:pPr>
            <a:r>
              <a:rPr lang="en-US" sz="2400" b="1" dirty="0">
                <a:solidFill>
                  <a:srgbClr val="000000"/>
                </a:solidFill>
              </a:rPr>
              <a:t>DFT Models can capture electrification of the electrocatalytic interface</a:t>
            </a:r>
          </a:p>
        </p:txBody>
      </p:sp>
      <p:pic>
        <p:nvPicPr>
          <p:cNvPr id="2" name="Picture 1"/>
          <p:cNvPicPr>
            <a:picLocks noChangeAspect="1"/>
          </p:cNvPicPr>
          <p:nvPr/>
        </p:nvPicPr>
        <p:blipFill>
          <a:blip r:embed="rId3"/>
          <a:stretch>
            <a:fillRect/>
          </a:stretch>
        </p:blipFill>
        <p:spPr>
          <a:xfrm>
            <a:off x="3886200" y="4441313"/>
            <a:ext cx="4372175" cy="649234"/>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32457" t="56548" r="31093"/>
          <a:stretch/>
        </p:blipFill>
        <p:spPr bwMode="auto">
          <a:xfrm>
            <a:off x="262126" y="4579748"/>
            <a:ext cx="3095116" cy="2059833"/>
          </a:xfrm>
          <a:prstGeom prst="rect">
            <a:avLst/>
          </a:prstGeom>
          <a:noFill/>
          <a:ln>
            <a:noFill/>
          </a:ln>
          <a:effectLst/>
        </p:spPr>
      </p:pic>
      <mc:AlternateContent xmlns:mc="http://schemas.openxmlformats.org/markup-compatibility/2006" xmlns:a14="http://schemas.microsoft.com/office/drawing/2010/main">
        <mc:Choice Requires="a14">
          <p:sp>
            <p:nvSpPr>
              <p:cNvPr id="18" name="Rectangle 17"/>
              <p:cNvSpPr/>
              <p:nvPr/>
            </p:nvSpPr>
            <p:spPr>
              <a:xfrm>
                <a:off x="2586007" y="733576"/>
                <a:ext cx="7813814" cy="795089"/>
              </a:xfrm>
              <a:prstGeom prst="rect">
                <a:avLst/>
              </a:prstGeom>
            </p:spPr>
            <p:txBody>
              <a:bodyPr wrap="square">
                <a:spAutoFit/>
              </a:bodyPr>
              <a:lstStyle/>
              <a:p>
                <a:pPr eaLnBrk="0" fontAlgn="base" hangingPunct="0">
                  <a:spcBef>
                    <a:spcPct val="0"/>
                  </a:spcBef>
                  <a:spcAft>
                    <a:spcPct val="0"/>
                  </a:spcAft>
                </a:pPr>
                <a:r>
                  <a:rPr lang="en-US" b="1" i="1" dirty="0">
                    <a:solidFill>
                      <a:srgbClr val="000000"/>
                    </a:solidFill>
                    <a:ea typeface="Calibri"/>
                    <a:cs typeface="Times New Roman"/>
                  </a:rPr>
                  <a:t>G</a:t>
                </a:r>
                <a:r>
                  <a:rPr lang="en-US" b="1" i="1" baseline="-25000" dirty="0">
                    <a:solidFill>
                      <a:srgbClr val="000000"/>
                    </a:solidFill>
                    <a:ea typeface="Calibri"/>
                    <a:cs typeface="Times New Roman"/>
                  </a:rPr>
                  <a:t>A*</a:t>
                </a:r>
                <a14:m>
                  <m:oMath xmlns:m="http://schemas.openxmlformats.org/officeDocument/2006/math">
                    <m:d>
                      <m:dPr>
                        <m:ctrlPr>
                          <a:rPr lang="en-US" b="1" i="1" smtClean="0">
                            <a:solidFill>
                              <a:srgbClr val="000000"/>
                            </a:solidFill>
                            <a:latin typeface="Cambria Math" panose="02040503050406030204" pitchFamily="18" charset="0"/>
                            <a:ea typeface="Calibri"/>
                            <a:cs typeface="Times New Roman"/>
                          </a:rPr>
                        </m:ctrlPr>
                      </m:dPr>
                      <m:e>
                        <m:r>
                          <a:rPr lang="en-US" b="1" i="1" smtClean="0">
                            <a:solidFill>
                              <a:srgbClr val="000000"/>
                            </a:solidFill>
                            <a:latin typeface="Cambria Math" panose="02040503050406030204" pitchFamily="18" charset="0"/>
                            <a:ea typeface="Calibri"/>
                            <a:cs typeface="Times New Roman"/>
                          </a:rPr>
                          <m:t>𝑼</m:t>
                        </m:r>
                      </m:e>
                    </m:d>
                    <m:r>
                      <a:rPr lang="en-US" b="1" i="1">
                        <a:solidFill>
                          <a:srgbClr val="000000"/>
                        </a:solidFill>
                        <a:latin typeface="Cambria Math"/>
                        <a:ea typeface="Calibri"/>
                        <a:cs typeface="Times New Roman"/>
                      </a:rPr>
                      <m:t>=</m:t>
                    </m:r>
                    <m:sSub>
                      <m:sSubPr>
                        <m:ctrlPr>
                          <a:rPr lang="en-US" b="1" i="1" smtClean="0">
                            <a:solidFill>
                              <a:srgbClr val="FF0000"/>
                            </a:solidFill>
                            <a:latin typeface="Cambria Math" panose="02040503050406030204" pitchFamily="18" charset="0"/>
                            <a:cs typeface="Times New Roman"/>
                          </a:rPr>
                        </m:ctrlPr>
                      </m:sSubPr>
                      <m:e>
                        <m:r>
                          <a:rPr lang="en-US" b="1" i="1">
                            <a:solidFill>
                              <a:srgbClr val="FF0000"/>
                            </a:solidFill>
                            <a:latin typeface="Cambria Math"/>
                            <a:ea typeface="Calibri"/>
                            <a:cs typeface="Times New Roman"/>
                          </a:rPr>
                          <m:t>𝑬</m:t>
                        </m:r>
                      </m:e>
                      <m:sub>
                        <m:r>
                          <a:rPr lang="en-US" b="1" i="1">
                            <a:solidFill>
                              <a:srgbClr val="FF0000"/>
                            </a:solidFill>
                            <a:latin typeface="Cambria Math"/>
                            <a:ea typeface="Calibri"/>
                            <a:cs typeface="Times New Roman"/>
                          </a:rPr>
                          <m:t>𝑫𝑭𝑻</m:t>
                        </m:r>
                      </m:sub>
                    </m:sSub>
                    <m:r>
                      <a:rPr lang="en-US" b="1" i="1" smtClean="0">
                        <a:solidFill>
                          <a:srgbClr val="000000"/>
                        </a:solidFill>
                        <a:latin typeface="Cambria Math"/>
                        <a:ea typeface="Calibri"/>
                        <a:cs typeface="Times New Roman"/>
                      </a:rPr>
                      <m:t>+</m:t>
                    </m:r>
                    <m:r>
                      <a:rPr lang="en-US" b="1" i="1" smtClean="0">
                        <a:solidFill>
                          <a:srgbClr val="00B0F0"/>
                        </a:solidFill>
                        <a:latin typeface="Cambria Math"/>
                        <a:ea typeface="Calibri"/>
                        <a:cs typeface="Times New Roman"/>
                      </a:rPr>
                      <m:t>𝒁𝑷𝑽𝑬</m:t>
                    </m:r>
                    <m:r>
                      <a:rPr lang="en-US" b="1" i="1" smtClean="0">
                        <a:solidFill>
                          <a:srgbClr val="000000"/>
                        </a:solidFill>
                        <a:latin typeface="Cambria Math"/>
                        <a:ea typeface="Calibri"/>
                        <a:cs typeface="Times New Roman"/>
                      </a:rPr>
                      <m:t>−</m:t>
                    </m:r>
                    <m:sSub>
                      <m:sSubPr>
                        <m:ctrlPr>
                          <a:rPr lang="en-US" b="1" i="1">
                            <a:solidFill>
                              <a:srgbClr val="3333CC"/>
                            </a:solidFill>
                            <a:latin typeface="Cambria Math" panose="02040503050406030204" pitchFamily="18" charset="0"/>
                            <a:cs typeface="Times New Roman"/>
                          </a:rPr>
                        </m:ctrlPr>
                      </m:sSubPr>
                      <m:e>
                        <m:sSub>
                          <m:sSubPr>
                            <m:ctrlPr>
                              <a:rPr lang="en-US" b="1" i="1" smtClean="0">
                                <a:solidFill>
                                  <a:srgbClr val="3333CC"/>
                                </a:solidFill>
                                <a:latin typeface="Cambria Math" panose="02040503050406030204" pitchFamily="18" charset="0"/>
                                <a:cs typeface="Times New Roman"/>
                              </a:rPr>
                            </m:ctrlPr>
                          </m:sSubPr>
                          <m:e>
                            <m:r>
                              <a:rPr lang="en-US" b="1" i="1" smtClean="0">
                                <a:solidFill>
                                  <a:srgbClr val="3333CC"/>
                                </a:solidFill>
                                <a:latin typeface="Cambria Math" panose="02040503050406030204" pitchFamily="18" charset="0"/>
                                <a:cs typeface="Times New Roman"/>
                              </a:rPr>
                              <m:t>𝑺</m:t>
                            </m:r>
                          </m:e>
                          <m:sub>
                            <m:r>
                              <a:rPr lang="en-US" b="1" i="1" smtClean="0">
                                <a:solidFill>
                                  <a:srgbClr val="3333CC"/>
                                </a:solidFill>
                                <a:latin typeface="Cambria Math" panose="02040503050406030204" pitchFamily="18" charset="0"/>
                                <a:cs typeface="Times New Roman"/>
                              </a:rPr>
                              <m:t>𝒗𝒊𝒃</m:t>
                            </m:r>
                          </m:sub>
                        </m:sSub>
                      </m:e>
                      <m:sub>
                        <m:r>
                          <a:rPr lang="en-US" b="1" i="1">
                            <a:solidFill>
                              <a:srgbClr val="3333CC"/>
                            </a:solidFill>
                            <a:latin typeface="Cambria Math"/>
                            <a:ea typeface="Calibri"/>
                            <a:cs typeface="Times New Roman"/>
                          </a:rPr>
                          <m:t> </m:t>
                        </m:r>
                      </m:sub>
                    </m:sSub>
                    <m:r>
                      <a:rPr lang="en-US" b="1" i="1" smtClean="0">
                        <a:solidFill>
                          <a:srgbClr val="2D2DB9"/>
                        </a:solidFill>
                        <a:latin typeface="Cambria Math"/>
                        <a:ea typeface="Calibri"/>
                        <a:cs typeface="Times New Roman"/>
                      </a:rPr>
                      <m:t>𝑻</m:t>
                    </m:r>
                    <m:r>
                      <a:rPr lang="en-US" b="1" i="1" smtClean="0">
                        <a:solidFill>
                          <a:srgbClr val="2D2DB9"/>
                        </a:solidFill>
                        <a:latin typeface="Cambria Math" panose="02040503050406030204" pitchFamily="18" charset="0"/>
                        <a:ea typeface="Calibri"/>
                        <a:cs typeface="Times New Roman"/>
                      </a:rPr>
                      <m:t>+</m:t>
                    </m:r>
                    <m:sSub>
                      <m:sSubPr>
                        <m:ctrlPr>
                          <a:rPr lang="en-US" b="1" i="1" smtClean="0">
                            <a:solidFill>
                              <a:srgbClr val="2D2DB9"/>
                            </a:solidFill>
                            <a:latin typeface="Cambria Math" panose="02040503050406030204" pitchFamily="18" charset="0"/>
                            <a:cs typeface="Times New Roman"/>
                          </a:rPr>
                        </m:ctrlPr>
                      </m:sSubPr>
                      <m:e>
                        <m:r>
                          <a:rPr lang="en-US" b="1" i="1" smtClean="0">
                            <a:solidFill>
                              <a:srgbClr val="2D2DB9"/>
                            </a:solidFill>
                            <a:latin typeface="Cambria Math" panose="02040503050406030204" pitchFamily="18" charset="0"/>
                            <a:ea typeface="Cambria Math" panose="02040503050406030204" pitchFamily="18" charset="0"/>
                            <a:cs typeface="Times New Roman"/>
                          </a:rPr>
                          <m:t>𝝁</m:t>
                        </m:r>
                      </m:e>
                      <m:sub>
                        <m:r>
                          <a:rPr lang="en-US" b="1" i="1" smtClean="0">
                            <a:solidFill>
                              <a:srgbClr val="2D2DB9"/>
                            </a:solidFill>
                            <a:latin typeface="Cambria Math" panose="02040503050406030204" pitchFamily="18" charset="0"/>
                            <a:cs typeface="Times New Roman"/>
                          </a:rPr>
                          <m:t>𝑨</m:t>
                        </m:r>
                        <m:r>
                          <a:rPr lang="en-US" b="1" i="1" smtClean="0">
                            <a:solidFill>
                              <a:srgbClr val="2D2DB9"/>
                            </a:solidFill>
                            <a:latin typeface="Cambria Math" panose="02040503050406030204" pitchFamily="18" charset="0"/>
                            <a:cs typeface="Times New Roman"/>
                          </a:rPr>
                          <m:t>∗</m:t>
                        </m:r>
                      </m:sub>
                    </m:sSub>
                    <m:sSub>
                      <m:sSubPr>
                        <m:ctrlPr>
                          <a:rPr lang="en-US" b="1" i="1" smtClean="0">
                            <a:solidFill>
                              <a:srgbClr val="2D2DB9"/>
                            </a:solidFill>
                            <a:latin typeface="Cambria Math" panose="02040503050406030204" pitchFamily="18" charset="0"/>
                            <a:cs typeface="Times New Roman"/>
                          </a:rPr>
                        </m:ctrlPr>
                      </m:sSubPr>
                      <m:e>
                        <m:r>
                          <a:rPr lang="en-US" b="1" i="1" smtClean="0">
                            <a:solidFill>
                              <a:srgbClr val="2D2DB9"/>
                            </a:solidFill>
                            <a:latin typeface="Cambria Math" panose="02040503050406030204" pitchFamily="18" charset="0"/>
                            <a:cs typeface="Times New Roman"/>
                          </a:rPr>
                          <m:t>𝑬</m:t>
                        </m:r>
                      </m:e>
                      <m:sub>
                        <m:r>
                          <a:rPr lang="en-US" b="1" i="1" smtClean="0">
                            <a:solidFill>
                              <a:srgbClr val="2D2DB9"/>
                            </a:solidFill>
                            <a:latin typeface="Cambria Math" panose="02040503050406030204" pitchFamily="18" charset="0"/>
                            <a:cs typeface="Times New Roman"/>
                          </a:rPr>
                          <m:t>𝒇𝒊𝒆𝒍𝒅</m:t>
                        </m:r>
                      </m:sub>
                    </m:sSub>
                    <m:d>
                      <m:dPr>
                        <m:ctrlPr>
                          <a:rPr lang="en-US" b="1" i="1" smtClean="0">
                            <a:solidFill>
                              <a:srgbClr val="2D2DB9"/>
                            </a:solidFill>
                            <a:latin typeface="Cambria Math" panose="02040503050406030204" pitchFamily="18" charset="0"/>
                            <a:cs typeface="Times New Roman"/>
                          </a:rPr>
                        </m:ctrlPr>
                      </m:dPr>
                      <m:e>
                        <m:r>
                          <a:rPr lang="en-US" b="1" i="1" smtClean="0">
                            <a:solidFill>
                              <a:srgbClr val="2D2DB9"/>
                            </a:solidFill>
                            <a:latin typeface="Cambria Math" panose="02040503050406030204" pitchFamily="18" charset="0"/>
                            <a:cs typeface="Times New Roman"/>
                          </a:rPr>
                          <m:t>𝑼</m:t>
                        </m:r>
                      </m:e>
                    </m:d>
                  </m:oMath>
                </a14:m>
                <a:endParaRPr lang="en-US" b="1" i="1" dirty="0">
                  <a:solidFill>
                    <a:srgbClr val="2D2DB9"/>
                  </a:solidFill>
                  <a:cs typeface="Times New Roman"/>
                </a:endParaRPr>
              </a:p>
              <a:p>
                <a:pPr eaLnBrk="0" fontAlgn="base" hangingPunct="0">
                  <a:spcBef>
                    <a:spcPct val="0"/>
                  </a:spcBef>
                  <a:spcAft>
                    <a:spcPct val="0"/>
                  </a:spcAft>
                </a:pPr>
                <a14:m>
                  <m:oMath xmlns:m="http://schemas.openxmlformats.org/officeDocument/2006/math">
                    <m:sSub>
                      <m:sSubPr>
                        <m:ctrlPr>
                          <a:rPr lang="en-US" b="1" i="1">
                            <a:solidFill>
                              <a:srgbClr val="2D2DB9"/>
                            </a:solidFill>
                            <a:latin typeface="Cambria Math" panose="02040503050406030204" pitchFamily="18" charset="0"/>
                            <a:cs typeface="Times New Roman"/>
                          </a:rPr>
                        </m:ctrlPr>
                      </m:sSubPr>
                      <m:e>
                        <m:r>
                          <a:rPr lang="en-US" b="1" i="1">
                            <a:solidFill>
                              <a:srgbClr val="2D2DB9"/>
                            </a:solidFill>
                            <a:latin typeface="Cambria Math" panose="02040503050406030204" pitchFamily="18" charset="0"/>
                            <a:cs typeface="Times New Roman"/>
                          </a:rPr>
                          <m:t>𝑬</m:t>
                        </m:r>
                      </m:e>
                      <m:sub>
                        <m:r>
                          <a:rPr lang="en-US" b="1" i="1">
                            <a:solidFill>
                              <a:srgbClr val="2D2DB9"/>
                            </a:solidFill>
                            <a:latin typeface="Cambria Math" panose="02040503050406030204" pitchFamily="18" charset="0"/>
                            <a:cs typeface="Times New Roman"/>
                          </a:rPr>
                          <m:t>𝒇𝒊𝒆𝒍𝒅</m:t>
                        </m:r>
                      </m:sub>
                    </m:sSub>
                    <m:d>
                      <m:dPr>
                        <m:ctrlPr>
                          <a:rPr lang="en-US" b="1" i="1">
                            <a:solidFill>
                              <a:srgbClr val="2D2DB9"/>
                            </a:solidFill>
                            <a:latin typeface="Cambria Math" panose="02040503050406030204" pitchFamily="18" charset="0"/>
                            <a:cs typeface="Times New Roman"/>
                          </a:rPr>
                        </m:ctrlPr>
                      </m:dPr>
                      <m:e>
                        <m:r>
                          <a:rPr lang="en-US" b="1" i="1">
                            <a:solidFill>
                              <a:srgbClr val="2D2DB9"/>
                            </a:solidFill>
                            <a:latin typeface="Cambria Math" panose="02040503050406030204" pitchFamily="18" charset="0"/>
                            <a:cs typeface="Times New Roman"/>
                          </a:rPr>
                          <m:t>𝑼</m:t>
                        </m:r>
                      </m:e>
                    </m:d>
                    <m:r>
                      <a:rPr lang="en-US" b="1" i="1" smtClean="0">
                        <a:solidFill>
                          <a:srgbClr val="2D2DB9"/>
                        </a:solidFill>
                        <a:latin typeface="Cambria Math" panose="02040503050406030204" pitchFamily="18" charset="0"/>
                        <a:cs typeface="Times New Roman"/>
                      </a:rPr>
                      <m:t>=</m:t>
                    </m:r>
                    <m:f>
                      <m:fPr>
                        <m:ctrlPr>
                          <a:rPr lang="en-US" b="1" i="1" smtClean="0">
                            <a:solidFill>
                              <a:srgbClr val="2D2DB9"/>
                            </a:solidFill>
                            <a:latin typeface="Cambria Math" panose="02040503050406030204" pitchFamily="18" charset="0"/>
                            <a:cs typeface="Times New Roman"/>
                          </a:rPr>
                        </m:ctrlPr>
                      </m:fPr>
                      <m:num>
                        <m:r>
                          <a:rPr lang="en-US" b="1" i="1" smtClean="0">
                            <a:solidFill>
                              <a:srgbClr val="2D2DB9"/>
                            </a:solidFill>
                            <a:latin typeface="Cambria Math" panose="02040503050406030204" pitchFamily="18" charset="0"/>
                            <a:cs typeface="Times New Roman"/>
                          </a:rPr>
                          <m:t>𝑼</m:t>
                        </m:r>
                        <m:r>
                          <a:rPr lang="en-US" b="1" i="1" smtClean="0">
                            <a:solidFill>
                              <a:srgbClr val="2D2DB9"/>
                            </a:solidFill>
                            <a:latin typeface="Cambria Math" panose="02040503050406030204" pitchFamily="18" charset="0"/>
                            <a:cs typeface="Times New Roman"/>
                          </a:rPr>
                          <m:t>−</m:t>
                        </m:r>
                        <m:sSub>
                          <m:sSubPr>
                            <m:ctrlPr>
                              <a:rPr lang="en-US" b="1" i="1" smtClean="0">
                                <a:solidFill>
                                  <a:srgbClr val="2D2DB9"/>
                                </a:solidFill>
                                <a:latin typeface="Cambria Math" panose="02040503050406030204" pitchFamily="18" charset="0"/>
                                <a:cs typeface="Times New Roman"/>
                              </a:rPr>
                            </m:ctrlPr>
                          </m:sSubPr>
                          <m:e>
                            <m:r>
                              <a:rPr lang="en-US" b="1" i="1" smtClean="0">
                                <a:solidFill>
                                  <a:srgbClr val="2D2DB9"/>
                                </a:solidFill>
                                <a:latin typeface="Cambria Math" panose="02040503050406030204" pitchFamily="18" charset="0"/>
                                <a:cs typeface="Times New Roman"/>
                              </a:rPr>
                              <m:t>𝑼</m:t>
                            </m:r>
                          </m:e>
                          <m:sub>
                            <m:r>
                              <a:rPr lang="en-US" b="1" i="1" smtClean="0">
                                <a:solidFill>
                                  <a:srgbClr val="2D2DB9"/>
                                </a:solidFill>
                                <a:latin typeface="Cambria Math" panose="02040503050406030204" pitchFamily="18" charset="0"/>
                                <a:cs typeface="Times New Roman"/>
                              </a:rPr>
                              <m:t>𝑷𝒁𝑪</m:t>
                            </m:r>
                          </m:sub>
                        </m:sSub>
                      </m:num>
                      <m:den>
                        <m:r>
                          <a:rPr lang="en-US" b="1" i="1" smtClean="0">
                            <a:solidFill>
                              <a:srgbClr val="2D2DB9"/>
                            </a:solidFill>
                            <a:latin typeface="Cambria Math" panose="02040503050406030204" pitchFamily="18" charset="0"/>
                            <a:cs typeface="Times New Roman"/>
                          </a:rPr>
                          <m:t>𝒅</m:t>
                        </m:r>
                      </m:den>
                    </m:f>
                  </m:oMath>
                </a14:m>
                <a:r>
                  <a:rPr lang="en-US" b="1" dirty="0">
                    <a:solidFill>
                      <a:srgbClr val="2D2DB9"/>
                    </a:solidFill>
                    <a:ea typeface="Calibri"/>
                    <a:cs typeface="Times New Roman"/>
                  </a:rPr>
                  <a:t>  or from non-Helmholtz model</a:t>
                </a:r>
              </a:p>
            </p:txBody>
          </p:sp>
        </mc:Choice>
        <mc:Fallback xmlns="">
          <p:sp>
            <p:nvSpPr>
              <p:cNvPr id="18" name="Rectangle 17"/>
              <p:cNvSpPr>
                <a:spLocks noRot="1" noChangeAspect="1" noMove="1" noResize="1" noEditPoints="1" noAdjustHandles="1" noChangeArrowheads="1" noChangeShapeType="1" noTextEdit="1"/>
              </p:cNvSpPr>
              <p:nvPr/>
            </p:nvSpPr>
            <p:spPr>
              <a:xfrm>
                <a:off x="2586007" y="733576"/>
                <a:ext cx="7813814" cy="795089"/>
              </a:xfrm>
              <a:prstGeom prst="rect">
                <a:avLst/>
              </a:prstGeom>
              <a:blipFill rotWithShape="0">
                <a:blip r:embed="rId5"/>
                <a:stretch>
                  <a:fillRect l="-624" t="-3817" b="-3053"/>
                </a:stretch>
              </a:blipFill>
            </p:spPr>
            <p:txBody>
              <a:bodyPr/>
              <a:lstStyle/>
              <a:p>
                <a:r>
                  <a:rPr lang="en-US">
                    <a:noFill/>
                  </a:rPr>
                  <a:t> </a:t>
                </a:r>
              </a:p>
            </p:txBody>
          </p:sp>
        </mc:Fallback>
      </mc:AlternateContent>
      <p:sp>
        <p:nvSpPr>
          <p:cNvPr id="19" name="文字方塊 8"/>
          <p:cNvSpPr txBox="1"/>
          <p:nvPr/>
        </p:nvSpPr>
        <p:spPr>
          <a:xfrm>
            <a:off x="262126" y="2454224"/>
            <a:ext cx="2736304" cy="369332"/>
          </a:xfrm>
          <a:prstGeom prst="rect">
            <a:avLst/>
          </a:prstGeom>
          <a:noFill/>
        </p:spPr>
        <p:txBody>
          <a:bodyPr wrap="square" rtlCol="0">
            <a:spAutoFit/>
          </a:bodyPr>
          <a:lstStyle/>
          <a:p>
            <a:r>
              <a:rPr lang="en-US" b="1" dirty="0">
                <a:solidFill>
                  <a:prstClr val="black"/>
                </a:solidFill>
                <a:latin typeface="Calibri"/>
              </a:rPr>
              <a:t>Applied electric field:</a:t>
            </a:r>
          </a:p>
        </p:txBody>
      </p:sp>
      <p:sp>
        <p:nvSpPr>
          <p:cNvPr id="3" name="Rectangle 2"/>
          <p:cNvSpPr/>
          <p:nvPr/>
        </p:nvSpPr>
        <p:spPr>
          <a:xfrm>
            <a:off x="381000" y="1474813"/>
            <a:ext cx="7208912" cy="923330"/>
          </a:xfrm>
          <a:prstGeom prst="rect">
            <a:avLst/>
          </a:prstGeom>
        </p:spPr>
        <p:txBody>
          <a:bodyPr wrap="square">
            <a:spAutoFit/>
          </a:bodyPr>
          <a:lstStyle/>
          <a:p>
            <a:pPr eaLnBrk="0" fontAlgn="base" hangingPunct="0">
              <a:spcBef>
                <a:spcPct val="0"/>
              </a:spcBef>
              <a:spcAft>
                <a:spcPct val="0"/>
              </a:spcAft>
            </a:pPr>
            <a:r>
              <a:rPr lang="en-US" b="1" dirty="0">
                <a:solidFill>
                  <a:srgbClr val="2D2DB9"/>
                </a:solidFill>
              </a:rPr>
              <a:t>Pros:  Picks up leading term of adsorbate/field interaction</a:t>
            </a:r>
          </a:p>
          <a:p>
            <a:pPr eaLnBrk="0" fontAlgn="base" hangingPunct="0">
              <a:spcBef>
                <a:spcPct val="0"/>
              </a:spcBef>
              <a:spcAft>
                <a:spcPct val="0"/>
              </a:spcAft>
            </a:pPr>
            <a:r>
              <a:rPr lang="en-US" b="1" dirty="0">
                <a:solidFill>
                  <a:srgbClr val="FF0000"/>
                </a:solidFill>
              </a:rPr>
              <a:t>Cons: Need field versus potential model</a:t>
            </a:r>
          </a:p>
          <a:p>
            <a:pPr eaLnBrk="0" fontAlgn="base" hangingPunct="0">
              <a:spcBef>
                <a:spcPct val="0"/>
              </a:spcBef>
              <a:spcAft>
                <a:spcPct val="0"/>
              </a:spcAft>
            </a:pPr>
            <a:r>
              <a:rPr lang="en-US" b="1" dirty="0">
                <a:solidFill>
                  <a:srgbClr val="FF0000"/>
                </a:solidFill>
              </a:rPr>
              <a:t>         No adsorbate polarizability</a:t>
            </a:r>
          </a:p>
        </p:txBody>
      </p:sp>
      <p:pic>
        <p:nvPicPr>
          <p:cNvPr id="4" name="Picture 3"/>
          <p:cNvPicPr>
            <a:picLocks noChangeAspect="1"/>
          </p:cNvPicPr>
          <p:nvPr/>
        </p:nvPicPr>
        <p:blipFill>
          <a:blip r:embed="rId6"/>
          <a:stretch>
            <a:fillRect/>
          </a:stretch>
        </p:blipFill>
        <p:spPr>
          <a:xfrm>
            <a:off x="396017" y="2722989"/>
            <a:ext cx="2657863" cy="1613207"/>
          </a:xfrm>
          <a:prstGeom prst="rect">
            <a:avLst/>
          </a:prstGeom>
        </p:spPr>
      </p:pic>
      <mc:AlternateContent xmlns:mc="http://schemas.openxmlformats.org/markup-compatibility/2006" xmlns:a14="http://schemas.microsoft.com/office/drawing/2010/main">
        <mc:Choice Requires="a14">
          <p:sp>
            <p:nvSpPr>
              <p:cNvPr id="33" name="Rectangle 32"/>
              <p:cNvSpPr/>
              <p:nvPr/>
            </p:nvSpPr>
            <p:spPr>
              <a:xfrm>
                <a:off x="3276600" y="2661218"/>
                <a:ext cx="7813814" cy="814838"/>
              </a:xfrm>
              <a:prstGeom prst="rect">
                <a:avLst/>
              </a:prstGeom>
            </p:spPr>
            <p:txBody>
              <a:bodyPr wrap="square">
                <a:spAutoFit/>
              </a:bodyPr>
              <a:lstStyle/>
              <a:p>
                <a:pPr eaLnBrk="0" fontAlgn="base" hangingPunct="0">
                  <a:spcBef>
                    <a:spcPct val="0"/>
                  </a:spcBef>
                  <a:spcAft>
                    <a:spcPct val="0"/>
                  </a:spcAft>
                </a:pPr>
                <a:r>
                  <a:rPr lang="en-US" b="1" i="1" dirty="0">
                    <a:solidFill>
                      <a:srgbClr val="000000"/>
                    </a:solidFill>
                    <a:ea typeface="Calibri"/>
                    <a:cs typeface="Times New Roman"/>
                  </a:rPr>
                  <a:t>G</a:t>
                </a:r>
                <a:r>
                  <a:rPr lang="en-US" b="1" i="1" baseline="-25000" dirty="0">
                    <a:solidFill>
                      <a:srgbClr val="000000"/>
                    </a:solidFill>
                    <a:ea typeface="Calibri"/>
                    <a:cs typeface="Times New Roman"/>
                  </a:rPr>
                  <a:t>A*</a:t>
                </a:r>
                <a14:m>
                  <m:oMath xmlns:m="http://schemas.openxmlformats.org/officeDocument/2006/math">
                    <m:d>
                      <m:dPr>
                        <m:ctrlPr>
                          <a:rPr lang="en-US" b="1" i="1" smtClean="0">
                            <a:solidFill>
                              <a:srgbClr val="000000"/>
                            </a:solidFill>
                            <a:latin typeface="Cambria Math" panose="02040503050406030204" pitchFamily="18" charset="0"/>
                            <a:ea typeface="Calibri"/>
                            <a:cs typeface="Times New Roman"/>
                          </a:rPr>
                        </m:ctrlPr>
                      </m:dPr>
                      <m:e>
                        <m:sSub>
                          <m:sSubPr>
                            <m:ctrlPr>
                              <a:rPr lang="en-US" b="1" i="1" smtClean="0">
                                <a:solidFill>
                                  <a:srgbClr val="000000"/>
                                </a:solidFill>
                                <a:latin typeface="Cambria Math" panose="02040503050406030204" pitchFamily="18" charset="0"/>
                                <a:cs typeface="Times New Roman"/>
                              </a:rPr>
                            </m:ctrlPr>
                          </m:sSubPr>
                          <m:e>
                            <m:r>
                              <a:rPr lang="en-US" b="1" i="1" smtClean="0">
                                <a:solidFill>
                                  <a:srgbClr val="000000"/>
                                </a:solidFill>
                                <a:latin typeface="Cambria Math" panose="02040503050406030204" pitchFamily="18" charset="0"/>
                                <a:cs typeface="Times New Roman"/>
                              </a:rPr>
                              <m:t>𝑬</m:t>
                            </m:r>
                          </m:e>
                          <m:sub>
                            <m:r>
                              <a:rPr lang="en-US" b="1" i="1" smtClean="0">
                                <a:solidFill>
                                  <a:srgbClr val="000000"/>
                                </a:solidFill>
                                <a:latin typeface="Cambria Math" panose="02040503050406030204" pitchFamily="18" charset="0"/>
                                <a:cs typeface="Times New Roman"/>
                              </a:rPr>
                              <m:t>𝒇𝒊𝒆𝒍𝒅</m:t>
                            </m:r>
                          </m:sub>
                        </m:sSub>
                      </m:e>
                    </m:d>
                    <m:r>
                      <a:rPr lang="en-US" b="1" i="1">
                        <a:solidFill>
                          <a:srgbClr val="000000"/>
                        </a:solidFill>
                        <a:latin typeface="Cambria Math"/>
                        <a:ea typeface="Calibri"/>
                        <a:cs typeface="Times New Roman"/>
                      </a:rPr>
                      <m:t>=</m:t>
                    </m:r>
                    <m:sSub>
                      <m:sSubPr>
                        <m:ctrlPr>
                          <a:rPr lang="en-US" b="1" i="1" smtClean="0">
                            <a:solidFill>
                              <a:srgbClr val="FF0000"/>
                            </a:solidFill>
                            <a:latin typeface="Cambria Math" panose="02040503050406030204" pitchFamily="18" charset="0"/>
                            <a:cs typeface="Times New Roman"/>
                          </a:rPr>
                        </m:ctrlPr>
                      </m:sSubPr>
                      <m:e>
                        <m:r>
                          <a:rPr lang="en-US" b="1" i="1">
                            <a:solidFill>
                              <a:srgbClr val="FF0000"/>
                            </a:solidFill>
                            <a:latin typeface="Cambria Math"/>
                            <a:ea typeface="Calibri"/>
                            <a:cs typeface="Times New Roman"/>
                          </a:rPr>
                          <m:t>𝑬</m:t>
                        </m:r>
                      </m:e>
                      <m:sub>
                        <m:r>
                          <a:rPr lang="en-US" b="1" i="1">
                            <a:solidFill>
                              <a:srgbClr val="FF0000"/>
                            </a:solidFill>
                            <a:latin typeface="Cambria Math"/>
                            <a:ea typeface="Calibri"/>
                            <a:cs typeface="Times New Roman"/>
                          </a:rPr>
                          <m:t>𝑫𝑭𝑻</m:t>
                        </m:r>
                      </m:sub>
                    </m:sSub>
                    <m:r>
                      <a:rPr lang="en-US" b="1" i="1" smtClean="0">
                        <a:solidFill>
                          <a:srgbClr val="FF0000"/>
                        </a:solidFill>
                        <a:latin typeface="Cambria Math" panose="02040503050406030204" pitchFamily="18" charset="0"/>
                        <a:ea typeface="Calibri"/>
                        <a:cs typeface="Times New Roman"/>
                      </a:rPr>
                      <m:t>(</m:t>
                    </m:r>
                    <m:sSub>
                      <m:sSubPr>
                        <m:ctrlPr>
                          <a:rPr lang="en-US" b="1" i="1" smtClean="0">
                            <a:solidFill>
                              <a:srgbClr val="FF0000"/>
                            </a:solidFill>
                            <a:latin typeface="Cambria Math" panose="02040503050406030204" pitchFamily="18" charset="0"/>
                            <a:cs typeface="Times New Roman"/>
                          </a:rPr>
                        </m:ctrlPr>
                      </m:sSubPr>
                      <m:e>
                        <m:r>
                          <a:rPr lang="en-US" b="1" i="1" smtClean="0">
                            <a:solidFill>
                              <a:srgbClr val="FF0000"/>
                            </a:solidFill>
                            <a:latin typeface="Cambria Math" panose="02040503050406030204" pitchFamily="18" charset="0"/>
                            <a:cs typeface="Times New Roman"/>
                          </a:rPr>
                          <m:t>𝑬</m:t>
                        </m:r>
                      </m:e>
                      <m:sub>
                        <m:r>
                          <a:rPr lang="en-US" b="1" i="1" smtClean="0">
                            <a:solidFill>
                              <a:srgbClr val="FF0000"/>
                            </a:solidFill>
                            <a:latin typeface="Cambria Math" panose="02040503050406030204" pitchFamily="18" charset="0"/>
                            <a:cs typeface="Times New Roman"/>
                          </a:rPr>
                          <m:t>𝒇𝒊𝒆𝒍𝒅</m:t>
                        </m:r>
                      </m:sub>
                    </m:sSub>
                    <m:r>
                      <a:rPr lang="en-US" b="1" i="1" smtClean="0">
                        <a:solidFill>
                          <a:srgbClr val="FF0000"/>
                        </a:solidFill>
                        <a:latin typeface="Cambria Math" panose="02040503050406030204" pitchFamily="18" charset="0"/>
                        <a:cs typeface="Times New Roman"/>
                      </a:rPr>
                      <m:t>)</m:t>
                    </m:r>
                    <m:r>
                      <a:rPr lang="en-US" b="1" i="1" smtClean="0">
                        <a:solidFill>
                          <a:srgbClr val="000000"/>
                        </a:solidFill>
                        <a:latin typeface="Cambria Math"/>
                        <a:ea typeface="Calibri"/>
                        <a:cs typeface="Times New Roman"/>
                      </a:rPr>
                      <m:t>+</m:t>
                    </m:r>
                    <m:r>
                      <a:rPr lang="en-US" b="1" i="1" smtClean="0">
                        <a:solidFill>
                          <a:srgbClr val="00B0F0"/>
                        </a:solidFill>
                        <a:latin typeface="Cambria Math"/>
                        <a:ea typeface="Calibri"/>
                        <a:cs typeface="Times New Roman"/>
                      </a:rPr>
                      <m:t>𝒁𝑷𝑽𝑬</m:t>
                    </m:r>
                    <m:r>
                      <a:rPr lang="en-US" b="1" i="1" smtClean="0">
                        <a:solidFill>
                          <a:srgbClr val="000000"/>
                        </a:solidFill>
                        <a:latin typeface="Cambria Math"/>
                        <a:ea typeface="Calibri"/>
                        <a:cs typeface="Times New Roman"/>
                      </a:rPr>
                      <m:t>−</m:t>
                    </m:r>
                    <m:sSub>
                      <m:sSubPr>
                        <m:ctrlPr>
                          <a:rPr lang="en-US" b="1" i="1">
                            <a:solidFill>
                              <a:srgbClr val="3333CC"/>
                            </a:solidFill>
                            <a:latin typeface="Cambria Math" panose="02040503050406030204" pitchFamily="18" charset="0"/>
                            <a:cs typeface="Times New Roman"/>
                          </a:rPr>
                        </m:ctrlPr>
                      </m:sSubPr>
                      <m:e>
                        <m:sSub>
                          <m:sSubPr>
                            <m:ctrlPr>
                              <a:rPr lang="en-US" b="1" i="1" smtClean="0">
                                <a:solidFill>
                                  <a:srgbClr val="3333CC"/>
                                </a:solidFill>
                                <a:latin typeface="Cambria Math" panose="02040503050406030204" pitchFamily="18" charset="0"/>
                                <a:cs typeface="Times New Roman"/>
                              </a:rPr>
                            </m:ctrlPr>
                          </m:sSubPr>
                          <m:e>
                            <m:r>
                              <a:rPr lang="en-US" b="1" i="1" smtClean="0">
                                <a:solidFill>
                                  <a:srgbClr val="3333CC"/>
                                </a:solidFill>
                                <a:latin typeface="Cambria Math" panose="02040503050406030204" pitchFamily="18" charset="0"/>
                                <a:cs typeface="Times New Roman"/>
                              </a:rPr>
                              <m:t>𝑺</m:t>
                            </m:r>
                          </m:e>
                          <m:sub>
                            <m:r>
                              <a:rPr lang="en-US" b="1" i="1" smtClean="0">
                                <a:solidFill>
                                  <a:srgbClr val="3333CC"/>
                                </a:solidFill>
                                <a:latin typeface="Cambria Math" panose="02040503050406030204" pitchFamily="18" charset="0"/>
                                <a:cs typeface="Times New Roman"/>
                              </a:rPr>
                              <m:t>𝒗𝒊𝒃</m:t>
                            </m:r>
                          </m:sub>
                        </m:sSub>
                      </m:e>
                      <m:sub>
                        <m:r>
                          <a:rPr lang="en-US" b="1" i="1">
                            <a:solidFill>
                              <a:srgbClr val="3333CC"/>
                            </a:solidFill>
                            <a:latin typeface="Cambria Math"/>
                            <a:ea typeface="Calibri"/>
                            <a:cs typeface="Times New Roman"/>
                          </a:rPr>
                          <m:t> </m:t>
                        </m:r>
                      </m:sub>
                    </m:sSub>
                    <m:r>
                      <a:rPr lang="en-US" b="1" i="1" smtClean="0">
                        <a:solidFill>
                          <a:srgbClr val="2D2DB9"/>
                        </a:solidFill>
                        <a:latin typeface="Cambria Math"/>
                        <a:ea typeface="Calibri"/>
                        <a:cs typeface="Times New Roman"/>
                      </a:rPr>
                      <m:t>𝑻</m:t>
                    </m:r>
                  </m:oMath>
                </a14:m>
                <a:endParaRPr lang="en-US" b="1" i="1" dirty="0">
                  <a:solidFill>
                    <a:srgbClr val="2D2DB9"/>
                  </a:solidFill>
                  <a:cs typeface="Times New Roman"/>
                </a:endParaRPr>
              </a:p>
              <a:p>
                <a:pPr eaLnBrk="0" fontAlgn="base" hangingPunct="0">
                  <a:spcBef>
                    <a:spcPct val="0"/>
                  </a:spcBef>
                  <a:spcAft>
                    <a:spcPct val="0"/>
                  </a:spcAft>
                </a:pPr>
                <a14:m>
                  <m:oMath xmlns:m="http://schemas.openxmlformats.org/officeDocument/2006/math">
                    <m:sSub>
                      <m:sSubPr>
                        <m:ctrlPr>
                          <a:rPr lang="en-US" b="1" i="1">
                            <a:solidFill>
                              <a:srgbClr val="2D2DB9"/>
                            </a:solidFill>
                            <a:latin typeface="Cambria Math" panose="02040503050406030204" pitchFamily="18" charset="0"/>
                            <a:cs typeface="Times New Roman"/>
                          </a:rPr>
                        </m:ctrlPr>
                      </m:sSubPr>
                      <m:e>
                        <m:r>
                          <a:rPr lang="en-US" b="1" i="1">
                            <a:solidFill>
                              <a:srgbClr val="2D2DB9"/>
                            </a:solidFill>
                            <a:latin typeface="Cambria Math" panose="02040503050406030204" pitchFamily="18" charset="0"/>
                            <a:cs typeface="Times New Roman"/>
                          </a:rPr>
                          <m:t>𝑬</m:t>
                        </m:r>
                      </m:e>
                      <m:sub>
                        <m:r>
                          <a:rPr lang="en-US" b="1" i="1">
                            <a:solidFill>
                              <a:srgbClr val="2D2DB9"/>
                            </a:solidFill>
                            <a:latin typeface="Cambria Math" panose="02040503050406030204" pitchFamily="18" charset="0"/>
                            <a:cs typeface="Times New Roman"/>
                          </a:rPr>
                          <m:t>𝒇𝒊𝒆𝒍𝒅</m:t>
                        </m:r>
                      </m:sub>
                    </m:sSub>
                    <m:d>
                      <m:dPr>
                        <m:ctrlPr>
                          <a:rPr lang="en-US" b="1" i="1">
                            <a:solidFill>
                              <a:srgbClr val="2D2DB9"/>
                            </a:solidFill>
                            <a:latin typeface="Cambria Math" panose="02040503050406030204" pitchFamily="18" charset="0"/>
                            <a:cs typeface="Times New Roman"/>
                          </a:rPr>
                        </m:ctrlPr>
                      </m:dPr>
                      <m:e>
                        <m:r>
                          <a:rPr lang="en-US" b="1" i="1">
                            <a:solidFill>
                              <a:srgbClr val="2D2DB9"/>
                            </a:solidFill>
                            <a:latin typeface="Cambria Math" panose="02040503050406030204" pitchFamily="18" charset="0"/>
                            <a:cs typeface="Times New Roman"/>
                          </a:rPr>
                          <m:t>𝑼</m:t>
                        </m:r>
                      </m:e>
                    </m:d>
                    <m:r>
                      <a:rPr lang="en-US" b="1" i="1" smtClean="0">
                        <a:solidFill>
                          <a:srgbClr val="2D2DB9"/>
                        </a:solidFill>
                        <a:latin typeface="Cambria Math" panose="02040503050406030204" pitchFamily="18" charset="0"/>
                        <a:cs typeface="Times New Roman"/>
                      </a:rPr>
                      <m:t>=</m:t>
                    </m:r>
                    <m:f>
                      <m:fPr>
                        <m:ctrlPr>
                          <a:rPr lang="en-US" b="1" i="1" smtClean="0">
                            <a:solidFill>
                              <a:srgbClr val="2D2DB9"/>
                            </a:solidFill>
                            <a:latin typeface="Cambria Math" panose="02040503050406030204" pitchFamily="18" charset="0"/>
                            <a:cs typeface="Times New Roman"/>
                          </a:rPr>
                        </m:ctrlPr>
                      </m:fPr>
                      <m:num>
                        <m:r>
                          <a:rPr lang="en-US" b="1" i="1" smtClean="0">
                            <a:solidFill>
                              <a:srgbClr val="2D2DB9"/>
                            </a:solidFill>
                            <a:latin typeface="Cambria Math" panose="02040503050406030204" pitchFamily="18" charset="0"/>
                            <a:cs typeface="Times New Roman"/>
                          </a:rPr>
                          <m:t>𝑼</m:t>
                        </m:r>
                        <m:r>
                          <a:rPr lang="en-US" b="1" i="1" smtClean="0">
                            <a:solidFill>
                              <a:srgbClr val="2D2DB9"/>
                            </a:solidFill>
                            <a:latin typeface="Cambria Math" panose="02040503050406030204" pitchFamily="18" charset="0"/>
                            <a:cs typeface="Times New Roman"/>
                          </a:rPr>
                          <m:t>−</m:t>
                        </m:r>
                        <m:sSub>
                          <m:sSubPr>
                            <m:ctrlPr>
                              <a:rPr lang="en-US" b="1" i="1" smtClean="0">
                                <a:solidFill>
                                  <a:srgbClr val="2D2DB9"/>
                                </a:solidFill>
                                <a:latin typeface="Cambria Math" panose="02040503050406030204" pitchFamily="18" charset="0"/>
                                <a:cs typeface="Times New Roman"/>
                              </a:rPr>
                            </m:ctrlPr>
                          </m:sSubPr>
                          <m:e>
                            <m:r>
                              <a:rPr lang="en-US" b="1" i="1" smtClean="0">
                                <a:solidFill>
                                  <a:srgbClr val="2D2DB9"/>
                                </a:solidFill>
                                <a:latin typeface="Cambria Math" panose="02040503050406030204" pitchFamily="18" charset="0"/>
                                <a:cs typeface="Times New Roman"/>
                              </a:rPr>
                              <m:t>𝑼</m:t>
                            </m:r>
                          </m:e>
                          <m:sub>
                            <m:r>
                              <a:rPr lang="en-US" b="1" i="1" smtClean="0">
                                <a:solidFill>
                                  <a:srgbClr val="2D2DB9"/>
                                </a:solidFill>
                                <a:latin typeface="Cambria Math" panose="02040503050406030204" pitchFamily="18" charset="0"/>
                                <a:cs typeface="Times New Roman"/>
                              </a:rPr>
                              <m:t>𝑷𝒁𝑪</m:t>
                            </m:r>
                          </m:sub>
                        </m:sSub>
                      </m:num>
                      <m:den>
                        <m:r>
                          <a:rPr lang="en-US" b="1" i="1" smtClean="0">
                            <a:solidFill>
                              <a:srgbClr val="2D2DB9"/>
                            </a:solidFill>
                            <a:latin typeface="Cambria Math" panose="02040503050406030204" pitchFamily="18" charset="0"/>
                            <a:cs typeface="Times New Roman"/>
                          </a:rPr>
                          <m:t>𝒅</m:t>
                        </m:r>
                      </m:den>
                    </m:f>
                  </m:oMath>
                </a14:m>
                <a:r>
                  <a:rPr lang="en-US" b="1" dirty="0">
                    <a:solidFill>
                      <a:srgbClr val="2D2DB9"/>
                    </a:solidFill>
                    <a:ea typeface="Calibri"/>
                    <a:cs typeface="Times New Roman"/>
                  </a:rPr>
                  <a:t>  or from non-Helmholtz model</a:t>
                </a:r>
              </a:p>
            </p:txBody>
          </p:sp>
        </mc:Choice>
        <mc:Fallback xmlns="">
          <p:sp>
            <p:nvSpPr>
              <p:cNvPr id="33" name="Rectangle 32"/>
              <p:cNvSpPr>
                <a:spLocks noRot="1" noChangeAspect="1" noMove="1" noResize="1" noEditPoints="1" noAdjustHandles="1" noChangeArrowheads="1" noChangeShapeType="1" noTextEdit="1"/>
              </p:cNvSpPr>
              <p:nvPr/>
            </p:nvSpPr>
            <p:spPr>
              <a:xfrm>
                <a:off x="3276600" y="2661218"/>
                <a:ext cx="7813814" cy="814838"/>
              </a:xfrm>
              <a:prstGeom prst="rect">
                <a:avLst/>
              </a:prstGeom>
              <a:blipFill rotWithShape="0">
                <a:blip r:embed="rId7"/>
                <a:stretch>
                  <a:fillRect l="-703" t="-2256" b="-3759"/>
                </a:stretch>
              </a:blipFill>
            </p:spPr>
            <p:txBody>
              <a:bodyPr/>
              <a:lstStyle/>
              <a:p>
                <a:r>
                  <a:rPr lang="en-US">
                    <a:noFill/>
                  </a:rPr>
                  <a:t> </a:t>
                </a:r>
              </a:p>
            </p:txBody>
          </p:sp>
        </mc:Fallback>
      </mc:AlternateContent>
      <p:sp>
        <p:nvSpPr>
          <p:cNvPr id="34" name="Rectangle 33"/>
          <p:cNvSpPr/>
          <p:nvPr/>
        </p:nvSpPr>
        <p:spPr>
          <a:xfrm>
            <a:off x="3238275" y="3397467"/>
            <a:ext cx="5829525" cy="646331"/>
          </a:xfrm>
          <a:prstGeom prst="rect">
            <a:avLst/>
          </a:prstGeom>
        </p:spPr>
        <p:txBody>
          <a:bodyPr wrap="square">
            <a:spAutoFit/>
          </a:bodyPr>
          <a:lstStyle/>
          <a:p>
            <a:pPr eaLnBrk="0" fontAlgn="base" hangingPunct="0">
              <a:spcBef>
                <a:spcPct val="0"/>
              </a:spcBef>
              <a:spcAft>
                <a:spcPct val="0"/>
              </a:spcAft>
            </a:pPr>
            <a:r>
              <a:rPr lang="en-US" b="1" dirty="0">
                <a:solidFill>
                  <a:srgbClr val="2D2DB9"/>
                </a:solidFill>
              </a:rPr>
              <a:t>Pros:  Adds polarizability</a:t>
            </a:r>
          </a:p>
          <a:p>
            <a:pPr eaLnBrk="0" fontAlgn="base" hangingPunct="0">
              <a:spcBef>
                <a:spcPct val="0"/>
              </a:spcBef>
              <a:spcAft>
                <a:spcPct val="0"/>
              </a:spcAft>
            </a:pPr>
            <a:r>
              <a:rPr lang="en-US" b="1" dirty="0">
                <a:solidFill>
                  <a:srgbClr val="FF0000"/>
                </a:solidFill>
              </a:rPr>
              <a:t>Cons: Now need a series of optimizations for each A*</a:t>
            </a:r>
          </a:p>
        </p:txBody>
      </p:sp>
      <mc:AlternateContent xmlns:mc="http://schemas.openxmlformats.org/markup-compatibility/2006" xmlns:a14="http://schemas.microsoft.com/office/drawing/2010/main">
        <mc:Choice Requires="a14">
          <p:sp>
            <p:nvSpPr>
              <p:cNvPr id="36" name="Rectangle 35"/>
              <p:cNvSpPr/>
              <p:nvPr/>
            </p:nvSpPr>
            <p:spPr>
              <a:xfrm>
                <a:off x="4092503" y="5080570"/>
                <a:ext cx="4548839" cy="396327"/>
              </a:xfrm>
              <a:prstGeom prst="rect">
                <a:avLst/>
              </a:prstGeom>
            </p:spPr>
            <p:txBody>
              <a:bodyPr wrap="square">
                <a:spAutoFit/>
              </a:bodyPr>
              <a:lstStyle/>
              <a:p>
                <a:pPr eaLnBrk="0" fontAlgn="base" hangingPunct="0">
                  <a:spcBef>
                    <a:spcPct val="0"/>
                  </a:spcBef>
                  <a:spcAft>
                    <a:spcPct val="0"/>
                  </a:spcAft>
                </a:pPr>
                <a:r>
                  <a:rPr lang="en-US" b="1" i="1" dirty="0">
                    <a:solidFill>
                      <a:srgbClr val="000000"/>
                    </a:solidFill>
                    <a:ea typeface="Calibri"/>
                    <a:cs typeface="Times New Roman"/>
                  </a:rPr>
                  <a:t>G</a:t>
                </a:r>
                <a:r>
                  <a:rPr lang="en-US" b="1" i="1" baseline="-25000" dirty="0">
                    <a:solidFill>
                      <a:srgbClr val="000000"/>
                    </a:solidFill>
                    <a:ea typeface="Calibri"/>
                    <a:cs typeface="Times New Roman"/>
                  </a:rPr>
                  <a:t>A*</a:t>
                </a:r>
                <a14:m>
                  <m:oMath xmlns:m="http://schemas.openxmlformats.org/officeDocument/2006/math">
                    <m:d>
                      <m:dPr>
                        <m:ctrlPr>
                          <a:rPr lang="en-US" b="1" i="1" smtClean="0">
                            <a:solidFill>
                              <a:srgbClr val="000000"/>
                            </a:solidFill>
                            <a:latin typeface="Cambria Math" panose="02040503050406030204" pitchFamily="18" charset="0"/>
                            <a:ea typeface="Calibri"/>
                            <a:cs typeface="Times New Roman"/>
                          </a:rPr>
                        </m:ctrlPr>
                      </m:dPr>
                      <m:e>
                        <m:r>
                          <a:rPr lang="en-US" b="1" i="1" smtClean="0">
                            <a:solidFill>
                              <a:srgbClr val="000000"/>
                            </a:solidFill>
                            <a:latin typeface="Cambria Math" panose="02040503050406030204" pitchFamily="18" charset="0"/>
                            <a:ea typeface="Calibri"/>
                            <a:cs typeface="Times New Roman"/>
                          </a:rPr>
                          <m:t>𝑼</m:t>
                        </m:r>
                      </m:e>
                    </m:d>
                    <m:r>
                      <a:rPr lang="en-US" b="1" i="1">
                        <a:solidFill>
                          <a:srgbClr val="000000"/>
                        </a:solidFill>
                        <a:latin typeface="Cambria Math"/>
                        <a:ea typeface="Calibri"/>
                        <a:cs typeface="Times New Roman"/>
                      </a:rPr>
                      <m:t>=</m:t>
                    </m:r>
                    <m:sSub>
                      <m:sSubPr>
                        <m:ctrlPr>
                          <a:rPr lang="en-US" b="1" i="1" smtClean="0">
                            <a:solidFill>
                              <a:srgbClr val="FF0000"/>
                            </a:solidFill>
                            <a:latin typeface="Cambria Math" panose="02040503050406030204" pitchFamily="18" charset="0"/>
                            <a:cs typeface="Times New Roman"/>
                          </a:rPr>
                        </m:ctrlPr>
                      </m:sSubPr>
                      <m:e>
                        <m:r>
                          <a:rPr lang="en-US" b="1" i="1">
                            <a:solidFill>
                              <a:srgbClr val="FF0000"/>
                            </a:solidFill>
                            <a:latin typeface="Cambria Math"/>
                            <a:ea typeface="Calibri"/>
                            <a:cs typeface="Times New Roman"/>
                          </a:rPr>
                          <m:t>𝑬</m:t>
                        </m:r>
                      </m:e>
                      <m:sub>
                        <m:r>
                          <a:rPr lang="en-US" b="1" i="1">
                            <a:solidFill>
                              <a:srgbClr val="FF0000"/>
                            </a:solidFill>
                            <a:latin typeface="Cambria Math"/>
                            <a:ea typeface="Calibri"/>
                            <a:cs typeface="Times New Roman"/>
                          </a:rPr>
                          <m:t>𝑫𝑭𝑻</m:t>
                        </m:r>
                      </m:sub>
                    </m:sSub>
                    <m:r>
                      <a:rPr lang="en-US" b="1" i="1" smtClean="0">
                        <a:solidFill>
                          <a:srgbClr val="FF0000"/>
                        </a:solidFill>
                        <a:latin typeface="Cambria Math" panose="02040503050406030204" pitchFamily="18" charset="0"/>
                        <a:ea typeface="Calibri"/>
                        <a:cs typeface="Times New Roman"/>
                      </a:rPr>
                      <m:t>(</m:t>
                    </m:r>
                    <m:r>
                      <a:rPr lang="en-US" b="1" i="1" smtClean="0">
                        <a:solidFill>
                          <a:srgbClr val="FF0000"/>
                        </a:solidFill>
                        <a:latin typeface="Cambria Math" panose="02040503050406030204" pitchFamily="18" charset="0"/>
                        <a:cs typeface="Times New Roman"/>
                      </a:rPr>
                      <m:t>𝑼</m:t>
                    </m:r>
                    <m:r>
                      <a:rPr lang="en-US" b="1" i="1" smtClean="0">
                        <a:solidFill>
                          <a:srgbClr val="FF0000"/>
                        </a:solidFill>
                        <a:latin typeface="Cambria Math" panose="02040503050406030204" pitchFamily="18" charset="0"/>
                        <a:cs typeface="Times New Roman"/>
                      </a:rPr>
                      <m:t>)+</m:t>
                    </m:r>
                    <m:r>
                      <a:rPr lang="en-US" b="1" i="1" smtClean="0">
                        <a:solidFill>
                          <a:srgbClr val="00B0F0"/>
                        </a:solidFill>
                        <a:latin typeface="Cambria Math"/>
                        <a:ea typeface="Calibri"/>
                        <a:cs typeface="Times New Roman"/>
                      </a:rPr>
                      <m:t>𝒁𝑷𝑽𝑬</m:t>
                    </m:r>
                    <m:r>
                      <a:rPr lang="en-US" b="1" i="1" smtClean="0">
                        <a:solidFill>
                          <a:srgbClr val="000000"/>
                        </a:solidFill>
                        <a:latin typeface="Cambria Math"/>
                        <a:ea typeface="Calibri"/>
                        <a:cs typeface="Times New Roman"/>
                      </a:rPr>
                      <m:t>−</m:t>
                    </m:r>
                    <m:sSub>
                      <m:sSubPr>
                        <m:ctrlPr>
                          <a:rPr lang="en-US" b="1" i="1">
                            <a:solidFill>
                              <a:srgbClr val="3333CC"/>
                            </a:solidFill>
                            <a:latin typeface="Cambria Math" panose="02040503050406030204" pitchFamily="18" charset="0"/>
                            <a:cs typeface="Times New Roman"/>
                          </a:rPr>
                        </m:ctrlPr>
                      </m:sSubPr>
                      <m:e>
                        <m:sSub>
                          <m:sSubPr>
                            <m:ctrlPr>
                              <a:rPr lang="en-US" b="1" i="1" smtClean="0">
                                <a:solidFill>
                                  <a:srgbClr val="3333CC"/>
                                </a:solidFill>
                                <a:latin typeface="Cambria Math" panose="02040503050406030204" pitchFamily="18" charset="0"/>
                                <a:cs typeface="Times New Roman"/>
                              </a:rPr>
                            </m:ctrlPr>
                          </m:sSubPr>
                          <m:e>
                            <m:r>
                              <a:rPr lang="en-US" b="1" i="1" smtClean="0">
                                <a:solidFill>
                                  <a:srgbClr val="3333CC"/>
                                </a:solidFill>
                                <a:latin typeface="Cambria Math" panose="02040503050406030204" pitchFamily="18" charset="0"/>
                                <a:cs typeface="Times New Roman"/>
                              </a:rPr>
                              <m:t>𝑺</m:t>
                            </m:r>
                          </m:e>
                          <m:sub>
                            <m:r>
                              <a:rPr lang="en-US" b="1" i="1" smtClean="0">
                                <a:solidFill>
                                  <a:srgbClr val="3333CC"/>
                                </a:solidFill>
                                <a:latin typeface="Cambria Math" panose="02040503050406030204" pitchFamily="18" charset="0"/>
                                <a:cs typeface="Times New Roman"/>
                              </a:rPr>
                              <m:t>𝒗𝒊𝒃</m:t>
                            </m:r>
                          </m:sub>
                        </m:sSub>
                      </m:e>
                      <m:sub>
                        <m:r>
                          <a:rPr lang="en-US" b="1" i="1">
                            <a:solidFill>
                              <a:srgbClr val="3333CC"/>
                            </a:solidFill>
                            <a:latin typeface="Cambria Math"/>
                            <a:ea typeface="Calibri"/>
                            <a:cs typeface="Times New Roman"/>
                          </a:rPr>
                          <m:t> </m:t>
                        </m:r>
                      </m:sub>
                    </m:sSub>
                    <m:r>
                      <a:rPr lang="en-US" b="1" i="1" smtClean="0">
                        <a:solidFill>
                          <a:srgbClr val="2D2DB9"/>
                        </a:solidFill>
                        <a:latin typeface="Cambria Math"/>
                        <a:ea typeface="Calibri"/>
                        <a:cs typeface="Times New Roman"/>
                      </a:rPr>
                      <m:t>𝑻</m:t>
                    </m:r>
                  </m:oMath>
                </a14:m>
                <a:endParaRPr lang="en-US" b="1" i="1" dirty="0">
                  <a:solidFill>
                    <a:srgbClr val="2D2DB9"/>
                  </a:solidFill>
                  <a:cs typeface="Times New Roman"/>
                </a:endParaRPr>
              </a:p>
            </p:txBody>
          </p:sp>
        </mc:Choice>
        <mc:Fallback xmlns="">
          <p:sp>
            <p:nvSpPr>
              <p:cNvPr id="36" name="Rectangle 35"/>
              <p:cNvSpPr>
                <a:spLocks noRot="1" noChangeAspect="1" noMove="1" noResize="1" noEditPoints="1" noAdjustHandles="1" noChangeArrowheads="1" noChangeShapeType="1" noTextEdit="1"/>
              </p:cNvSpPr>
              <p:nvPr/>
            </p:nvSpPr>
            <p:spPr>
              <a:xfrm>
                <a:off x="4092503" y="5080570"/>
                <a:ext cx="4548839" cy="396327"/>
              </a:xfrm>
              <a:prstGeom prst="rect">
                <a:avLst/>
              </a:prstGeom>
              <a:blipFill rotWithShape="0">
                <a:blip r:embed="rId8"/>
                <a:stretch>
                  <a:fillRect l="-1071" t="-7692" b="-16923"/>
                </a:stretch>
              </a:blipFill>
            </p:spPr>
            <p:txBody>
              <a:bodyPr/>
              <a:lstStyle/>
              <a:p>
                <a:r>
                  <a:rPr lang="en-US">
                    <a:noFill/>
                  </a:rPr>
                  <a:t> </a:t>
                </a:r>
              </a:p>
            </p:txBody>
          </p:sp>
        </mc:Fallback>
      </mc:AlternateContent>
      <p:sp>
        <p:nvSpPr>
          <p:cNvPr id="38" name="Rectangle 37"/>
          <p:cNvSpPr/>
          <p:nvPr/>
        </p:nvSpPr>
        <p:spPr>
          <a:xfrm>
            <a:off x="3741287" y="5555344"/>
            <a:ext cx="5829525" cy="1200329"/>
          </a:xfrm>
          <a:prstGeom prst="rect">
            <a:avLst/>
          </a:prstGeom>
        </p:spPr>
        <p:txBody>
          <a:bodyPr wrap="square">
            <a:spAutoFit/>
          </a:bodyPr>
          <a:lstStyle/>
          <a:p>
            <a:pPr eaLnBrk="0" fontAlgn="base" hangingPunct="0">
              <a:spcBef>
                <a:spcPct val="0"/>
              </a:spcBef>
              <a:spcAft>
                <a:spcPct val="0"/>
              </a:spcAft>
            </a:pPr>
            <a:r>
              <a:rPr lang="en-US" b="1" dirty="0">
                <a:solidFill>
                  <a:srgbClr val="2D2DB9"/>
                </a:solidFill>
              </a:rPr>
              <a:t>Pros:  More physical ion distribution</a:t>
            </a:r>
          </a:p>
          <a:p>
            <a:pPr eaLnBrk="0" fontAlgn="base" hangingPunct="0">
              <a:spcBef>
                <a:spcPct val="0"/>
              </a:spcBef>
              <a:spcAft>
                <a:spcPct val="0"/>
              </a:spcAft>
            </a:pPr>
            <a:r>
              <a:rPr lang="en-US" b="1" dirty="0">
                <a:solidFill>
                  <a:srgbClr val="FF0000"/>
                </a:solidFill>
              </a:rPr>
              <a:t>Cons: Still a continuum approximation</a:t>
            </a:r>
          </a:p>
          <a:p>
            <a:pPr eaLnBrk="0" fontAlgn="base" hangingPunct="0">
              <a:spcBef>
                <a:spcPct val="0"/>
              </a:spcBef>
              <a:spcAft>
                <a:spcPct val="0"/>
              </a:spcAft>
            </a:pPr>
            <a:r>
              <a:rPr lang="en-US" b="1" dirty="0">
                <a:solidFill>
                  <a:srgbClr val="FF0000"/>
                </a:solidFill>
              </a:rPr>
              <a:t>           Explicit/continuum dilemma</a:t>
            </a:r>
          </a:p>
          <a:p>
            <a:pPr eaLnBrk="0" fontAlgn="base" hangingPunct="0">
              <a:spcBef>
                <a:spcPct val="0"/>
              </a:spcBef>
              <a:spcAft>
                <a:spcPct val="0"/>
              </a:spcAft>
            </a:pPr>
            <a:r>
              <a:rPr lang="en-US" b="1" dirty="0">
                <a:solidFill>
                  <a:srgbClr val="FF0000"/>
                </a:solidFill>
              </a:rPr>
              <a:t>           </a:t>
            </a:r>
          </a:p>
        </p:txBody>
      </p:sp>
      <p:sp>
        <p:nvSpPr>
          <p:cNvPr id="39" name="文字方塊 9"/>
          <p:cNvSpPr txBox="1"/>
          <p:nvPr/>
        </p:nvSpPr>
        <p:spPr>
          <a:xfrm>
            <a:off x="125771" y="6476862"/>
            <a:ext cx="4953000" cy="369332"/>
          </a:xfrm>
          <a:prstGeom prst="rect">
            <a:avLst/>
          </a:prstGeom>
          <a:noFill/>
        </p:spPr>
        <p:txBody>
          <a:bodyPr wrap="square" rtlCol="0">
            <a:spAutoFit/>
          </a:bodyPr>
          <a:lstStyle/>
          <a:p>
            <a:r>
              <a:rPr lang="en-US" dirty="0">
                <a:solidFill>
                  <a:prstClr val="black"/>
                </a:solidFill>
                <a:latin typeface="Calibri"/>
              </a:rPr>
              <a:t>Anderson, Goddard, Marzari/</a:t>
            </a:r>
            <a:r>
              <a:rPr lang="en-US" dirty="0" err="1">
                <a:solidFill>
                  <a:prstClr val="black"/>
                </a:solidFill>
                <a:latin typeface="Calibri"/>
              </a:rPr>
              <a:t>Dabo</a:t>
            </a:r>
            <a:r>
              <a:rPr lang="en-US" dirty="0">
                <a:solidFill>
                  <a:prstClr val="black"/>
                </a:solidFill>
                <a:latin typeface="Calibri"/>
              </a:rPr>
              <a:t>, </a:t>
            </a:r>
            <a:r>
              <a:rPr lang="en-US" dirty="0" err="1">
                <a:solidFill>
                  <a:prstClr val="black"/>
                </a:solidFill>
                <a:latin typeface="Calibri"/>
              </a:rPr>
              <a:t>VASPsol</a:t>
            </a:r>
            <a:endParaRPr lang="en-US" dirty="0">
              <a:solidFill>
                <a:prstClr val="black"/>
              </a:solidFill>
              <a:latin typeface="Calibri"/>
            </a:endParaRPr>
          </a:p>
        </p:txBody>
      </p:sp>
      <p:cxnSp>
        <p:nvCxnSpPr>
          <p:cNvPr id="6" name="Straight Connector 5"/>
          <p:cNvCxnSpPr/>
          <p:nvPr/>
        </p:nvCxnSpPr>
        <p:spPr>
          <a:xfrm>
            <a:off x="262126" y="2398143"/>
            <a:ext cx="85008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62126" y="4419600"/>
            <a:ext cx="850087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6283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24H2O_Pt111_RP_q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256" y="1268030"/>
            <a:ext cx="4876800" cy="429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Text Box 3"/>
          <p:cNvSpPr txBox="1">
            <a:spLocks noChangeArrowheads="1"/>
          </p:cNvSpPr>
          <p:nvPr/>
        </p:nvSpPr>
        <p:spPr bwMode="auto">
          <a:xfrm>
            <a:off x="431731" y="1420430"/>
            <a:ext cx="3556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imes New Roman" pitchFamily="18" charset="0"/>
              </a:defRPr>
            </a:lvl1pPr>
            <a:lvl2pPr marL="742950" indent="-285750">
              <a:defRPr sz="3600">
                <a:solidFill>
                  <a:schemeClr val="tx1"/>
                </a:solidFill>
                <a:latin typeface="Times New Roman" pitchFamily="18" charset="0"/>
              </a:defRPr>
            </a:lvl2pPr>
            <a:lvl3pPr marL="1143000" indent="-228600">
              <a:defRPr sz="3600">
                <a:solidFill>
                  <a:schemeClr val="tx1"/>
                </a:solidFill>
                <a:latin typeface="Times New Roman" pitchFamily="18" charset="0"/>
              </a:defRPr>
            </a:lvl3pPr>
            <a:lvl4pPr marL="1600200" indent="-228600">
              <a:defRPr sz="3600">
                <a:solidFill>
                  <a:schemeClr val="tx1"/>
                </a:solidFill>
                <a:latin typeface="Times New Roman" pitchFamily="18" charset="0"/>
              </a:defRPr>
            </a:lvl4pPr>
            <a:lvl5pPr marL="2057400" indent="-22860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0" fontAlgn="base" hangingPunct="0">
              <a:spcBef>
                <a:spcPct val="0"/>
              </a:spcBef>
              <a:spcAft>
                <a:spcPct val="0"/>
              </a:spcAft>
            </a:pPr>
            <a:r>
              <a:rPr lang="en-US" sz="2400">
                <a:solidFill>
                  <a:srgbClr val="FFFFFF"/>
                </a:solidFill>
                <a:cs typeface="Times New Roman" pitchFamily="18" charset="0"/>
              </a:rPr>
              <a:t>–</a:t>
            </a:r>
          </a:p>
          <a:p>
            <a:pPr eaLnBrk="0" fontAlgn="base" hangingPunct="0">
              <a:spcBef>
                <a:spcPct val="0"/>
              </a:spcBef>
              <a:spcAft>
                <a:spcPct val="0"/>
              </a:spcAft>
            </a:pPr>
            <a:r>
              <a:rPr lang="en-US" sz="2400">
                <a:solidFill>
                  <a:srgbClr val="FFFFFF"/>
                </a:solidFill>
                <a:cs typeface="Times New Roman" pitchFamily="18" charset="0"/>
              </a:rPr>
              <a:t> </a:t>
            </a:r>
          </a:p>
          <a:p>
            <a:pPr eaLnBrk="0" fontAlgn="base" hangingPunct="0">
              <a:spcBef>
                <a:spcPct val="0"/>
              </a:spcBef>
              <a:spcAft>
                <a:spcPct val="0"/>
              </a:spcAft>
            </a:pPr>
            <a:endParaRPr lang="en-US" sz="2400">
              <a:solidFill>
                <a:srgbClr val="FFFFFF"/>
              </a:solidFill>
              <a:cs typeface="Times New Roman" pitchFamily="18" charset="0"/>
            </a:endParaRPr>
          </a:p>
          <a:p>
            <a:pPr eaLnBrk="0" fontAlgn="base" hangingPunct="0">
              <a:spcBef>
                <a:spcPct val="0"/>
              </a:spcBef>
              <a:spcAft>
                <a:spcPct val="0"/>
              </a:spcAft>
            </a:pPr>
            <a:r>
              <a:rPr lang="en-US" sz="2400">
                <a:solidFill>
                  <a:srgbClr val="FFFFFF"/>
                </a:solidFill>
                <a:cs typeface="Times New Roman" pitchFamily="18" charset="0"/>
              </a:rPr>
              <a:t>+</a:t>
            </a:r>
          </a:p>
        </p:txBody>
      </p:sp>
      <p:sp>
        <p:nvSpPr>
          <p:cNvPr id="30724" name="Line 4"/>
          <p:cNvSpPr>
            <a:spLocks noChangeShapeType="1"/>
          </p:cNvSpPr>
          <p:nvPr/>
        </p:nvSpPr>
        <p:spPr bwMode="auto">
          <a:xfrm>
            <a:off x="703194" y="1061655"/>
            <a:ext cx="1828800" cy="0"/>
          </a:xfrm>
          <a:prstGeom prst="line">
            <a:avLst/>
          </a:prstGeom>
          <a:noFill/>
          <a:ln w="9525">
            <a:solidFill>
              <a:srgbClr val="00CC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3600">
              <a:solidFill>
                <a:srgbClr val="000000"/>
              </a:solidFill>
            </a:endParaRPr>
          </a:p>
        </p:txBody>
      </p:sp>
      <p:sp>
        <p:nvSpPr>
          <p:cNvPr id="30725" name="Text Box 5"/>
          <p:cNvSpPr txBox="1">
            <a:spLocks noChangeArrowheads="1"/>
          </p:cNvSpPr>
          <p:nvPr/>
        </p:nvSpPr>
        <p:spPr bwMode="auto">
          <a:xfrm>
            <a:off x="793681" y="668825"/>
            <a:ext cx="1155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imes New Roman" pitchFamily="18" charset="0"/>
              </a:defRPr>
            </a:lvl1pPr>
            <a:lvl2pPr marL="742950" indent="-285750">
              <a:defRPr sz="3600">
                <a:solidFill>
                  <a:schemeClr val="tx1"/>
                </a:solidFill>
                <a:latin typeface="Times New Roman" pitchFamily="18" charset="0"/>
              </a:defRPr>
            </a:lvl2pPr>
            <a:lvl3pPr marL="1143000" indent="-228600">
              <a:defRPr sz="3600">
                <a:solidFill>
                  <a:schemeClr val="tx1"/>
                </a:solidFill>
                <a:latin typeface="Times New Roman" pitchFamily="18" charset="0"/>
              </a:defRPr>
            </a:lvl3pPr>
            <a:lvl4pPr marL="1600200" indent="-228600">
              <a:defRPr sz="3600">
                <a:solidFill>
                  <a:schemeClr val="tx1"/>
                </a:solidFill>
                <a:latin typeface="Times New Roman" pitchFamily="18" charset="0"/>
              </a:defRPr>
            </a:lvl4pPr>
            <a:lvl5pPr marL="2057400" indent="-22860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algn="ctr" eaLnBrk="0" fontAlgn="base" hangingPunct="0">
              <a:spcBef>
                <a:spcPct val="0"/>
              </a:spcBef>
              <a:spcAft>
                <a:spcPct val="0"/>
              </a:spcAft>
            </a:pPr>
            <a:r>
              <a:rPr lang="en-US" sz="2000" dirty="0">
                <a:solidFill>
                  <a:srgbClr val="00CCFF"/>
                </a:solidFill>
                <a:cs typeface="Times New Roman" pitchFamily="18" charset="0"/>
              </a:rPr>
              <a:t>Electrode</a:t>
            </a:r>
          </a:p>
        </p:txBody>
      </p:sp>
      <p:sp>
        <p:nvSpPr>
          <p:cNvPr id="30726" name="Line 6"/>
          <p:cNvSpPr>
            <a:spLocks noChangeShapeType="1"/>
          </p:cNvSpPr>
          <p:nvPr/>
        </p:nvSpPr>
        <p:spPr bwMode="auto">
          <a:xfrm>
            <a:off x="2552631" y="1061655"/>
            <a:ext cx="1292225" cy="0"/>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3600">
              <a:solidFill>
                <a:srgbClr val="000000"/>
              </a:solidFill>
            </a:endParaRPr>
          </a:p>
        </p:txBody>
      </p:sp>
      <p:sp>
        <p:nvSpPr>
          <p:cNvPr id="30727" name="Text Box 7"/>
          <p:cNvSpPr txBox="1">
            <a:spLocks noChangeArrowheads="1"/>
          </p:cNvSpPr>
          <p:nvPr/>
        </p:nvSpPr>
        <p:spPr bwMode="auto">
          <a:xfrm>
            <a:off x="2411703" y="668825"/>
            <a:ext cx="1600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imes New Roman" pitchFamily="18" charset="0"/>
              </a:defRPr>
            </a:lvl1pPr>
            <a:lvl2pPr marL="742950" indent="-285750">
              <a:defRPr sz="3600">
                <a:solidFill>
                  <a:schemeClr val="tx1"/>
                </a:solidFill>
                <a:latin typeface="Times New Roman" pitchFamily="18" charset="0"/>
              </a:defRPr>
            </a:lvl2pPr>
            <a:lvl3pPr marL="1143000" indent="-228600">
              <a:defRPr sz="3600">
                <a:solidFill>
                  <a:schemeClr val="tx1"/>
                </a:solidFill>
                <a:latin typeface="Times New Roman" pitchFamily="18" charset="0"/>
              </a:defRPr>
            </a:lvl3pPr>
            <a:lvl4pPr marL="1600200" indent="-228600">
              <a:defRPr sz="3600">
                <a:solidFill>
                  <a:schemeClr val="tx1"/>
                </a:solidFill>
                <a:latin typeface="Times New Roman" pitchFamily="18" charset="0"/>
              </a:defRPr>
            </a:lvl4pPr>
            <a:lvl5pPr marL="2057400" indent="-22860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algn="ctr" eaLnBrk="0" fontAlgn="base" hangingPunct="0">
              <a:spcBef>
                <a:spcPct val="0"/>
              </a:spcBef>
              <a:spcAft>
                <a:spcPct val="0"/>
              </a:spcAft>
            </a:pPr>
            <a:r>
              <a:rPr lang="en-US" sz="2000" dirty="0">
                <a:solidFill>
                  <a:srgbClr val="FFFFFF"/>
                </a:solidFill>
                <a:cs typeface="Times New Roman" pitchFamily="18" charset="0"/>
              </a:rPr>
              <a:t>Inner Layer</a:t>
            </a:r>
          </a:p>
        </p:txBody>
      </p:sp>
      <p:sp>
        <p:nvSpPr>
          <p:cNvPr id="30728" name="Line 8"/>
          <p:cNvSpPr>
            <a:spLocks noChangeShapeType="1"/>
          </p:cNvSpPr>
          <p:nvPr/>
        </p:nvSpPr>
        <p:spPr bwMode="auto">
          <a:xfrm flipV="1">
            <a:off x="693669" y="2030030"/>
            <a:ext cx="1677987" cy="1905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3600">
              <a:solidFill>
                <a:srgbClr val="000000"/>
              </a:solidFill>
            </a:endParaRPr>
          </a:p>
        </p:txBody>
      </p:sp>
      <p:sp>
        <p:nvSpPr>
          <p:cNvPr id="30729" name="Line 9"/>
          <p:cNvSpPr>
            <a:spLocks noChangeShapeType="1"/>
          </p:cNvSpPr>
          <p:nvPr/>
        </p:nvSpPr>
        <p:spPr bwMode="auto">
          <a:xfrm>
            <a:off x="4940231" y="3774693"/>
            <a:ext cx="615950"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3600">
              <a:solidFill>
                <a:srgbClr val="000000"/>
              </a:solidFill>
            </a:endParaRPr>
          </a:p>
        </p:txBody>
      </p:sp>
      <p:sp>
        <p:nvSpPr>
          <p:cNvPr id="30730" name="Text Box 10"/>
          <p:cNvSpPr txBox="1">
            <a:spLocks noChangeArrowheads="1"/>
          </p:cNvSpPr>
          <p:nvPr/>
        </p:nvSpPr>
        <p:spPr bwMode="auto">
          <a:xfrm>
            <a:off x="549206" y="5765418"/>
            <a:ext cx="1989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imes New Roman" pitchFamily="18" charset="0"/>
              </a:defRPr>
            </a:lvl1pPr>
            <a:lvl2pPr marL="742950" indent="-285750">
              <a:defRPr sz="3600">
                <a:solidFill>
                  <a:schemeClr val="tx1"/>
                </a:solidFill>
                <a:latin typeface="Times New Roman" pitchFamily="18" charset="0"/>
              </a:defRPr>
            </a:lvl2pPr>
            <a:lvl3pPr marL="1143000" indent="-228600">
              <a:defRPr sz="3600">
                <a:solidFill>
                  <a:schemeClr val="tx1"/>
                </a:solidFill>
                <a:latin typeface="Times New Roman" pitchFamily="18" charset="0"/>
              </a:defRPr>
            </a:lvl3pPr>
            <a:lvl4pPr marL="1600200" indent="-228600">
              <a:defRPr sz="3600">
                <a:solidFill>
                  <a:schemeClr val="tx1"/>
                </a:solidFill>
                <a:latin typeface="Times New Roman" pitchFamily="18" charset="0"/>
              </a:defRPr>
            </a:lvl4pPr>
            <a:lvl5pPr marL="2057400" indent="-22860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algn="ctr" eaLnBrk="0" fontAlgn="base" hangingPunct="0">
              <a:spcBef>
                <a:spcPct val="0"/>
              </a:spcBef>
              <a:spcAft>
                <a:spcPct val="0"/>
              </a:spcAft>
            </a:pPr>
            <a:r>
              <a:rPr lang="en-US" sz="2000">
                <a:solidFill>
                  <a:srgbClr val="FFFFFF"/>
                </a:solidFill>
                <a:cs typeface="Times New Roman" pitchFamily="18" charset="0"/>
              </a:rPr>
              <a:t>Net Charge of q </a:t>
            </a:r>
            <a:r>
              <a:rPr lang="en-US" sz="2000" i="1">
                <a:solidFill>
                  <a:srgbClr val="FFFFFF"/>
                </a:solidFill>
                <a:cs typeface="Times New Roman" pitchFamily="18" charset="0"/>
              </a:rPr>
              <a:t>e</a:t>
            </a:r>
            <a:endParaRPr lang="en-US" sz="2000">
              <a:solidFill>
                <a:srgbClr val="FFFFFF"/>
              </a:solidFill>
              <a:cs typeface="Times New Roman" pitchFamily="18" charset="0"/>
            </a:endParaRPr>
          </a:p>
        </p:txBody>
      </p:sp>
      <p:sp>
        <p:nvSpPr>
          <p:cNvPr id="30731" name="Line 11"/>
          <p:cNvSpPr>
            <a:spLocks noChangeShapeType="1"/>
          </p:cNvSpPr>
          <p:nvPr/>
        </p:nvSpPr>
        <p:spPr bwMode="auto">
          <a:xfrm flipV="1">
            <a:off x="598419" y="1896680"/>
            <a:ext cx="0" cy="762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3600">
              <a:solidFill>
                <a:srgbClr val="000000"/>
              </a:solidFill>
            </a:endParaRPr>
          </a:p>
        </p:txBody>
      </p:sp>
      <p:sp>
        <p:nvSpPr>
          <p:cNvPr id="30732" name="Text Box 12"/>
          <p:cNvSpPr txBox="1">
            <a:spLocks noChangeArrowheads="1"/>
          </p:cNvSpPr>
          <p:nvPr/>
        </p:nvSpPr>
        <p:spPr bwMode="auto">
          <a:xfrm rot="-5400000">
            <a:off x="-339000" y="1999074"/>
            <a:ext cx="1265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imes New Roman" pitchFamily="18" charset="0"/>
              </a:defRPr>
            </a:lvl1pPr>
            <a:lvl2pPr marL="742950" indent="-285750">
              <a:defRPr sz="3600">
                <a:solidFill>
                  <a:schemeClr val="tx1"/>
                </a:solidFill>
                <a:latin typeface="Times New Roman" pitchFamily="18" charset="0"/>
              </a:defRPr>
            </a:lvl2pPr>
            <a:lvl3pPr marL="1143000" indent="-228600">
              <a:defRPr sz="3600">
                <a:solidFill>
                  <a:schemeClr val="tx1"/>
                </a:solidFill>
                <a:latin typeface="Times New Roman" pitchFamily="18" charset="0"/>
              </a:defRPr>
            </a:lvl3pPr>
            <a:lvl4pPr marL="1600200" indent="-228600">
              <a:defRPr sz="3600">
                <a:solidFill>
                  <a:schemeClr val="tx1"/>
                </a:solidFill>
                <a:latin typeface="Times New Roman" pitchFamily="18" charset="0"/>
              </a:defRPr>
            </a:lvl4pPr>
            <a:lvl5pPr marL="2057400" indent="-22860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0" fontAlgn="base" hangingPunct="0">
              <a:spcBef>
                <a:spcPct val="0"/>
              </a:spcBef>
              <a:spcAft>
                <a:spcPct val="0"/>
              </a:spcAft>
            </a:pPr>
            <a:r>
              <a:rPr lang="en-US" sz="2400">
                <a:solidFill>
                  <a:srgbClr val="FFFFFF"/>
                </a:solidFill>
                <a:cs typeface="Times New Roman" pitchFamily="18" charset="0"/>
              </a:rPr>
              <a:t>Potential</a:t>
            </a:r>
          </a:p>
        </p:txBody>
      </p:sp>
      <p:sp>
        <p:nvSpPr>
          <p:cNvPr id="30733" name="AutoShape 13"/>
          <p:cNvSpPr>
            <a:spLocks/>
          </p:cNvSpPr>
          <p:nvPr/>
        </p:nvSpPr>
        <p:spPr bwMode="auto">
          <a:xfrm rot="5400000">
            <a:off x="1388993" y="4841493"/>
            <a:ext cx="365125" cy="1752600"/>
          </a:xfrm>
          <a:prstGeom prst="rightBrace">
            <a:avLst>
              <a:gd name="adj1" fmla="val 40000"/>
              <a:gd name="adj2" fmla="val 50000"/>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3600">
              <a:solidFill>
                <a:srgbClr val="000000"/>
              </a:solidFill>
            </a:endParaRPr>
          </a:p>
        </p:txBody>
      </p:sp>
      <p:sp>
        <p:nvSpPr>
          <p:cNvPr id="30734" name="Line 17"/>
          <p:cNvSpPr>
            <a:spLocks noChangeShapeType="1"/>
          </p:cNvSpPr>
          <p:nvPr/>
        </p:nvSpPr>
        <p:spPr bwMode="auto">
          <a:xfrm>
            <a:off x="2371656" y="2030030"/>
            <a:ext cx="2579688" cy="1741488"/>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3600">
              <a:solidFill>
                <a:srgbClr val="000000"/>
              </a:solidFill>
            </a:endParaRPr>
          </a:p>
        </p:txBody>
      </p:sp>
      <p:sp>
        <p:nvSpPr>
          <p:cNvPr id="30735" name="Text Box 20"/>
          <p:cNvSpPr txBox="1">
            <a:spLocks noChangeArrowheads="1"/>
          </p:cNvSpPr>
          <p:nvPr/>
        </p:nvSpPr>
        <p:spPr bwMode="auto">
          <a:xfrm>
            <a:off x="2132737" y="6417881"/>
            <a:ext cx="2132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imes New Roman" pitchFamily="18" charset="0"/>
              </a:defRPr>
            </a:lvl1pPr>
            <a:lvl2pPr marL="742950" indent="-285750">
              <a:defRPr sz="3600">
                <a:solidFill>
                  <a:schemeClr val="tx1"/>
                </a:solidFill>
                <a:latin typeface="Times New Roman" pitchFamily="18" charset="0"/>
              </a:defRPr>
            </a:lvl2pPr>
            <a:lvl3pPr marL="1143000" indent="-228600">
              <a:defRPr sz="3600">
                <a:solidFill>
                  <a:schemeClr val="tx1"/>
                </a:solidFill>
                <a:latin typeface="Times New Roman" pitchFamily="18" charset="0"/>
              </a:defRPr>
            </a:lvl3pPr>
            <a:lvl4pPr marL="1600200" indent="-228600">
              <a:defRPr sz="3600">
                <a:solidFill>
                  <a:schemeClr val="tx1"/>
                </a:solidFill>
                <a:latin typeface="Times New Roman" pitchFamily="18" charset="0"/>
              </a:defRPr>
            </a:lvl4pPr>
            <a:lvl5pPr marL="2057400" indent="-22860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algn="ctr" eaLnBrk="0" fontAlgn="base" hangingPunct="0">
              <a:spcBef>
                <a:spcPct val="0"/>
              </a:spcBef>
              <a:spcAft>
                <a:spcPct val="0"/>
              </a:spcAft>
            </a:pPr>
            <a:r>
              <a:rPr lang="en-US" sz="2000" dirty="0">
                <a:solidFill>
                  <a:srgbClr val="FFFFFF"/>
                </a:solidFill>
                <a:cs typeface="Times New Roman" pitchFamily="18" charset="0"/>
              </a:rPr>
              <a:t>Net Charge of +q </a:t>
            </a:r>
            <a:r>
              <a:rPr lang="en-US" sz="2000" i="1" dirty="0">
                <a:solidFill>
                  <a:srgbClr val="FFFFFF"/>
                </a:solidFill>
                <a:cs typeface="Times New Roman" pitchFamily="18" charset="0"/>
              </a:rPr>
              <a:t>e</a:t>
            </a:r>
            <a:endParaRPr lang="en-US" sz="2000" dirty="0">
              <a:solidFill>
                <a:srgbClr val="FFFFFF"/>
              </a:solidFill>
              <a:cs typeface="Times New Roman" pitchFamily="18" charset="0"/>
            </a:endParaRPr>
          </a:p>
        </p:txBody>
      </p:sp>
      <p:sp>
        <p:nvSpPr>
          <p:cNvPr id="30736" name="AutoShape 21"/>
          <p:cNvSpPr>
            <a:spLocks/>
          </p:cNvSpPr>
          <p:nvPr/>
        </p:nvSpPr>
        <p:spPr bwMode="auto">
          <a:xfrm rot="5400000">
            <a:off x="2730431" y="4098543"/>
            <a:ext cx="365125" cy="4337050"/>
          </a:xfrm>
          <a:prstGeom prst="rightBrace">
            <a:avLst>
              <a:gd name="adj1" fmla="val 98986"/>
              <a:gd name="adj2" fmla="val 50000"/>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3600">
              <a:solidFill>
                <a:srgbClr val="000000"/>
              </a:solidFill>
            </a:endParaRPr>
          </a:p>
        </p:txBody>
      </p:sp>
      <p:sp>
        <p:nvSpPr>
          <p:cNvPr id="30737" name="Text Box 23"/>
          <p:cNvSpPr txBox="1">
            <a:spLocks noChangeArrowheads="1"/>
          </p:cNvSpPr>
          <p:nvPr/>
        </p:nvSpPr>
        <p:spPr bwMode="auto">
          <a:xfrm>
            <a:off x="5921375" y="2316221"/>
            <a:ext cx="3051175"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imes New Roman" pitchFamily="18" charset="0"/>
              </a:defRPr>
            </a:lvl1pPr>
            <a:lvl2pPr marL="742950" indent="-285750">
              <a:defRPr sz="3600">
                <a:solidFill>
                  <a:schemeClr val="tx1"/>
                </a:solidFill>
                <a:latin typeface="Times New Roman" pitchFamily="18" charset="0"/>
              </a:defRPr>
            </a:lvl2pPr>
            <a:lvl3pPr marL="1143000" indent="-228600">
              <a:defRPr sz="3600">
                <a:solidFill>
                  <a:schemeClr val="tx1"/>
                </a:solidFill>
                <a:latin typeface="Times New Roman" pitchFamily="18" charset="0"/>
              </a:defRPr>
            </a:lvl3pPr>
            <a:lvl4pPr marL="1600200" indent="-228600">
              <a:defRPr sz="3600">
                <a:solidFill>
                  <a:schemeClr val="tx1"/>
                </a:solidFill>
                <a:latin typeface="Times New Roman" pitchFamily="18" charset="0"/>
              </a:defRPr>
            </a:lvl4pPr>
            <a:lvl5pPr marL="2057400" indent="-22860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0" fontAlgn="base" hangingPunct="0">
              <a:spcBef>
                <a:spcPct val="0"/>
              </a:spcBef>
              <a:spcAft>
                <a:spcPct val="0"/>
              </a:spcAft>
            </a:pPr>
            <a:r>
              <a:rPr lang="en-US" sz="2000">
                <a:solidFill>
                  <a:srgbClr val="FFFFFF"/>
                </a:solidFill>
                <a:cs typeface="Times New Roman" pitchFamily="18" charset="0"/>
              </a:rPr>
              <a:t>Change # electrons (q):</a:t>
            </a:r>
          </a:p>
          <a:p>
            <a:pPr eaLnBrk="0" fontAlgn="base" hangingPunct="0">
              <a:spcBef>
                <a:spcPct val="0"/>
              </a:spcBef>
              <a:spcAft>
                <a:spcPct val="0"/>
              </a:spcAft>
            </a:pPr>
            <a:r>
              <a:rPr lang="en-US" sz="2000">
                <a:solidFill>
                  <a:srgbClr val="FFFFFF"/>
                </a:solidFill>
                <a:cs typeface="Times New Roman" pitchFamily="18" charset="0"/>
              </a:rPr>
              <a:t>  -charges metal, shifts E</a:t>
            </a:r>
            <a:r>
              <a:rPr lang="en-US" sz="2000" baseline="-25000">
                <a:solidFill>
                  <a:srgbClr val="FFFFFF"/>
                </a:solidFill>
                <a:cs typeface="Times New Roman" pitchFamily="18" charset="0"/>
              </a:rPr>
              <a:t>F</a:t>
            </a:r>
            <a:endParaRPr lang="en-US" sz="2000">
              <a:solidFill>
                <a:srgbClr val="FFFFFF"/>
              </a:solidFill>
              <a:cs typeface="Times New Roman" pitchFamily="18" charset="0"/>
            </a:endParaRPr>
          </a:p>
          <a:p>
            <a:pPr eaLnBrk="0" fontAlgn="base" hangingPunct="0">
              <a:spcBef>
                <a:spcPct val="0"/>
              </a:spcBef>
              <a:spcAft>
                <a:spcPct val="0"/>
              </a:spcAft>
            </a:pPr>
            <a:r>
              <a:rPr lang="en-US" sz="2000">
                <a:solidFill>
                  <a:srgbClr val="FFFFFF"/>
                </a:solidFill>
                <a:cs typeface="Times New Roman" pitchFamily="18" charset="0"/>
              </a:rPr>
              <a:t>  -countercharge added</a:t>
            </a:r>
          </a:p>
          <a:p>
            <a:pPr eaLnBrk="0" fontAlgn="base" hangingPunct="0">
              <a:spcBef>
                <a:spcPct val="0"/>
              </a:spcBef>
              <a:spcAft>
                <a:spcPct val="0"/>
              </a:spcAft>
            </a:pPr>
            <a:r>
              <a:rPr lang="en-US" sz="2000">
                <a:solidFill>
                  <a:srgbClr val="FFFFFF"/>
                </a:solidFill>
                <a:cs typeface="Times New Roman" pitchFamily="18" charset="0"/>
              </a:rPr>
              <a:t>  -potential drop across 	  	interface</a:t>
            </a:r>
          </a:p>
          <a:p>
            <a:pPr eaLnBrk="0" fontAlgn="base" hangingPunct="0">
              <a:spcBef>
                <a:spcPct val="0"/>
              </a:spcBef>
              <a:spcAft>
                <a:spcPct val="0"/>
              </a:spcAft>
            </a:pPr>
            <a:r>
              <a:rPr lang="en-US" sz="2000">
                <a:solidFill>
                  <a:srgbClr val="FFFFFF"/>
                </a:solidFill>
                <a:cs typeface="Times New Roman" pitchFamily="18" charset="0"/>
              </a:rPr>
              <a:t>  -vary q, tune potential</a:t>
            </a:r>
          </a:p>
          <a:p>
            <a:pPr eaLnBrk="0" fontAlgn="base" hangingPunct="0">
              <a:spcBef>
                <a:spcPct val="0"/>
              </a:spcBef>
              <a:spcAft>
                <a:spcPct val="0"/>
              </a:spcAft>
            </a:pPr>
            <a:endParaRPr lang="en-US" sz="2000">
              <a:solidFill>
                <a:srgbClr val="FFFFFF"/>
              </a:solidFill>
              <a:cs typeface="Times New Roman" pitchFamily="18" charset="0"/>
            </a:endParaRPr>
          </a:p>
          <a:p>
            <a:pPr eaLnBrk="0" fontAlgn="base" hangingPunct="0">
              <a:spcBef>
                <a:spcPct val="0"/>
              </a:spcBef>
              <a:spcAft>
                <a:spcPct val="0"/>
              </a:spcAft>
            </a:pPr>
            <a:r>
              <a:rPr lang="en-US" sz="2000">
                <a:solidFill>
                  <a:srgbClr val="FFFF00"/>
                </a:solidFill>
                <a:cs typeface="Times New Roman" pitchFamily="18" charset="0"/>
              </a:rPr>
              <a:t>The subtle details:</a:t>
            </a:r>
          </a:p>
          <a:p>
            <a:pPr eaLnBrk="0" fontAlgn="base" hangingPunct="0">
              <a:spcBef>
                <a:spcPct val="0"/>
              </a:spcBef>
              <a:spcAft>
                <a:spcPct val="0"/>
              </a:spcAft>
            </a:pPr>
            <a:r>
              <a:rPr lang="en-US" sz="2000">
                <a:solidFill>
                  <a:srgbClr val="FFFF00"/>
                </a:solidFill>
                <a:cs typeface="Times New Roman" pitchFamily="18" charset="0"/>
              </a:rPr>
              <a:t>Referencing the potential</a:t>
            </a:r>
          </a:p>
          <a:p>
            <a:pPr eaLnBrk="0" fontAlgn="base" hangingPunct="0">
              <a:spcBef>
                <a:spcPct val="0"/>
              </a:spcBef>
              <a:spcAft>
                <a:spcPct val="0"/>
              </a:spcAft>
            </a:pPr>
            <a:r>
              <a:rPr lang="en-US" sz="2000">
                <a:solidFill>
                  <a:srgbClr val="FFFF00"/>
                </a:solidFill>
                <a:cs typeface="Times New Roman" pitchFamily="18" charset="0"/>
              </a:rPr>
              <a:t>Deriving proper energy</a:t>
            </a:r>
          </a:p>
        </p:txBody>
      </p:sp>
      <p:sp>
        <p:nvSpPr>
          <p:cNvPr id="30738" name="Line 24"/>
          <p:cNvSpPr>
            <a:spLocks noChangeShapeType="1"/>
          </p:cNvSpPr>
          <p:nvPr/>
        </p:nvSpPr>
        <p:spPr bwMode="auto">
          <a:xfrm flipH="1" flipV="1">
            <a:off x="5572056" y="1004505"/>
            <a:ext cx="0" cy="4664075"/>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p:sp>
        <p:nvSpPr>
          <p:cNvPr id="30739" name="Text Box 25"/>
          <p:cNvSpPr txBox="1">
            <a:spLocks noChangeArrowheads="1"/>
          </p:cNvSpPr>
          <p:nvPr/>
        </p:nvSpPr>
        <p:spPr bwMode="auto">
          <a:xfrm>
            <a:off x="5768975" y="639821"/>
            <a:ext cx="31242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imes New Roman" pitchFamily="18" charset="0"/>
              </a:defRPr>
            </a:lvl1pPr>
            <a:lvl2pPr marL="742950" indent="-285750">
              <a:defRPr sz="3600">
                <a:solidFill>
                  <a:schemeClr val="tx1"/>
                </a:solidFill>
                <a:latin typeface="Times New Roman" pitchFamily="18" charset="0"/>
              </a:defRPr>
            </a:lvl2pPr>
            <a:lvl3pPr marL="1143000" indent="-228600">
              <a:defRPr sz="3600">
                <a:solidFill>
                  <a:schemeClr val="tx1"/>
                </a:solidFill>
                <a:latin typeface="Times New Roman" pitchFamily="18" charset="0"/>
              </a:defRPr>
            </a:lvl3pPr>
            <a:lvl4pPr marL="1600200" indent="-228600">
              <a:defRPr sz="3600">
                <a:solidFill>
                  <a:schemeClr val="tx1"/>
                </a:solidFill>
                <a:latin typeface="Times New Roman" pitchFamily="18" charset="0"/>
              </a:defRPr>
            </a:lvl4pPr>
            <a:lvl5pPr marL="2057400" indent="-22860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algn="ctr" eaLnBrk="0" fontAlgn="base" hangingPunct="0">
              <a:spcBef>
                <a:spcPct val="0"/>
              </a:spcBef>
              <a:spcAft>
                <a:spcPct val="0"/>
              </a:spcAft>
            </a:pPr>
            <a:r>
              <a:rPr lang="en-US" sz="2800" b="1" u="sng" dirty="0">
                <a:solidFill>
                  <a:srgbClr val="FFFFFF"/>
                </a:solidFill>
              </a:rPr>
              <a:t>Quantum Chemical “</a:t>
            </a:r>
            <a:r>
              <a:rPr lang="en-US" sz="2800" b="1" u="sng" dirty="0" err="1">
                <a:solidFill>
                  <a:srgbClr val="FFFFFF"/>
                </a:solidFill>
              </a:rPr>
              <a:t>Potentiostat</a:t>
            </a:r>
            <a:r>
              <a:rPr lang="en-US" sz="2800" b="1" u="sng" dirty="0">
                <a:solidFill>
                  <a:srgbClr val="FFFFFF"/>
                </a:solidFill>
              </a:rPr>
              <a:t>”</a:t>
            </a:r>
            <a:endParaRPr lang="en-US" sz="2800" u="sng" dirty="0">
              <a:solidFill>
                <a:srgbClr val="FFFFFF"/>
              </a:solidFill>
            </a:endParaRPr>
          </a:p>
          <a:p>
            <a:pPr algn="ctr" eaLnBrk="0" fontAlgn="base" hangingPunct="0">
              <a:spcBef>
                <a:spcPct val="0"/>
              </a:spcBef>
              <a:spcAft>
                <a:spcPct val="0"/>
              </a:spcAft>
            </a:pPr>
            <a:endParaRPr lang="en-US" sz="2800" dirty="0">
              <a:solidFill>
                <a:srgbClr val="000000"/>
              </a:solidFill>
            </a:endParaRPr>
          </a:p>
        </p:txBody>
      </p:sp>
      <p:sp>
        <p:nvSpPr>
          <p:cNvPr id="30740" name="Rectangle 26"/>
          <p:cNvSpPr>
            <a:spLocks noChangeArrowheads="1"/>
          </p:cNvSpPr>
          <p:nvPr/>
        </p:nvSpPr>
        <p:spPr bwMode="auto">
          <a:xfrm>
            <a:off x="0" y="3175"/>
            <a:ext cx="9140825"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fontAlgn="base" hangingPunct="0">
              <a:spcBef>
                <a:spcPct val="0"/>
              </a:spcBef>
              <a:spcAft>
                <a:spcPct val="0"/>
              </a:spcAft>
            </a:pPr>
            <a:r>
              <a:rPr lang="en-US" sz="2400" b="1" dirty="0">
                <a:solidFill>
                  <a:srgbClr val="FFFF00"/>
                </a:solidFill>
                <a:cs typeface="Times New Roman" pitchFamily="18" charset="0"/>
              </a:rPr>
              <a:t>Double-Reference Method: include explicit charge and counter-charge in the unit cell</a:t>
            </a:r>
          </a:p>
        </p:txBody>
      </p:sp>
      <p:sp>
        <p:nvSpPr>
          <p:cNvPr id="21" name="Text Box 10"/>
          <p:cNvSpPr txBox="1">
            <a:spLocks noChangeArrowheads="1"/>
          </p:cNvSpPr>
          <p:nvPr/>
        </p:nvSpPr>
        <p:spPr bwMode="auto">
          <a:xfrm>
            <a:off x="4053618" y="5546957"/>
            <a:ext cx="51371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imes New Roman" pitchFamily="18" charset="0"/>
              </a:defRPr>
            </a:lvl1pPr>
            <a:lvl2pPr marL="742950" indent="-285750">
              <a:defRPr sz="3600">
                <a:solidFill>
                  <a:schemeClr val="tx1"/>
                </a:solidFill>
                <a:latin typeface="Times New Roman" pitchFamily="18" charset="0"/>
              </a:defRPr>
            </a:lvl2pPr>
            <a:lvl3pPr marL="1143000" indent="-228600">
              <a:defRPr sz="3600">
                <a:solidFill>
                  <a:schemeClr val="tx1"/>
                </a:solidFill>
                <a:latin typeface="Times New Roman" pitchFamily="18" charset="0"/>
              </a:defRPr>
            </a:lvl3pPr>
            <a:lvl4pPr marL="1600200" indent="-228600">
              <a:defRPr sz="3600">
                <a:solidFill>
                  <a:schemeClr val="tx1"/>
                </a:solidFill>
                <a:latin typeface="Times New Roman" pitchFamily="18" charset="0"/>
              </a:defRPr>
            </a:lvl4pPr>
            <a:lvl5pPr marL="2057400" indent="-22860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0" fontAlgn="base" hangingPunct="0">
              <a:spcBef>
                <a:spcPct val="0"/>
              </a:spcBef>
              <a:spcAft>
                <a:spcPct val="0"/>
              </a:spcAft>
            </a:pPr>
            <a:r>
              <a:rPr lang="en-US" sz="1400" b="1" dirty="0">
                <a:solidFill>
                  <a:srgbClr val="FFFFFF"/>
                </a:solidFill>
                <a:cs typeface="Times New Roman" pitchFamily="18" charset="0"/>
              </a:rPr>
              <a:t>J. S. </a:t>
            </a:r>
            <a:r>
              <a:rPr lang="en-US" sz="1400" b="1" dirty="0" err="1">
                <a:solidFill>
                  <a:srgbClr val="FFFFFF"/>
                </a:solidFill>
                <a:cs typeface="Times New Roman" pitchFamily="18" charset="0"/>
              </a:rPr>
              <a:t>Filhol</a:t>
            </a:r>
            <a:r>
              <a:rPr lang="en-US" sz="1400" b="1" dirty="0">
                <a:solidFill>
                  <a:srgbClr val="FFFFFF"/>
                </a:solidFill>
                <a:cs typeface="Times New Roman" pitchFamily="18" charset="0"/>
              </a:rPr>
              <a:t> and M. </a:t>
            </a:r>
            <a:r>
              <a:rPr lang="en-US" sz="1400" b="1" dirty="0" err="1">
                <a:solidFill>
                  <a:srgbClr val="FFFFFF"/>
                </a:solidFill>
                <a:cs typeface="Times New Roman" pitchFamily="18" charset="0"/>
              </a:rPr>
              <a:t>Neurock</a:t>
            </a:r>
            <a:r>
              <a:rPr lang="en-US" sz="1400" b="1" dirty="0">
                <a:solidFill>
                  <a:srgbClr val="FFFFFF"/>
                </a:solidFill>
                <a:cs typeface="Times New Roman" pitchFamily="18" charset="0"/>
              </a:rPr>
              <a:t> </a:t>
            </a:r>
            <a:r>
              <a:rPr lang="en-US" sz="1400" b="1" i="1" dirty="0" err="1">
                <a:solidFill>
                  <a:srgbClr val="FFFFFF"/>
                </a:solidFill>
                <a:cs typeface="Times New Roman" pitchFamily="18" charset="0"/>
              </a:rPr>
              <a:t>Angew</a:t>
            </a:r>
            <a:r>
              <a:rPr lang="en-US" sz="1400" b="1" i="1" dirty="0">
                <a:solidFill>
                  <a:srgbClr val="FFFFFF"/>
                </a:solidFill>
                <a:cs typeface="Times New Roman" pitchFamily="18" charset="0"/>
              </a:rPr>
              <a:t>. Chem. Int. Ed. </a:t>
            </a:r>
            <a:r>
              <a:rPr lang="en-US" sz="1400" b="1" dirty="0">
                <a:solidFill>
                  <a:srgbClr val="FFFFFF"/>
                </a:solidFill>
                <a:cs typeface="Times New Roman" pitchFamily="18" charset="0"/>
              </a:rPr>
              <a:t> 45 (2006) 402.</a:t>
            </a:r>
          </a:p>
          <a:p>
            <a:pPr eaLnBrk="0" fontAlgn="base" hangingPunct="0">
              <a:spcBef>
                <a:spcPct val="0"/>
              </a:spcBef>
              <a:spcAft>
                <a:spcPct val="0"/>
              </a:spcAft>
            </a:pPr>
            <a:r>
              <a:rPr lang="en-US" sz="1400" b="1" dirty="0">
                <a:solidFill>
                  <a:srgbClr val="FFFFFF"/>
                </a:solidFill>
                <a:cs typeface="Times New Roman" pitchFamily="18" charset="0"/>
              </a:rPr>
              <a:t>C. D. Taylor et al. </a:t>
            </a:r>
            <a:r>
              <a:rPr lang="en-US" sz="1400" b="1" i="1" dirty="0">
                <a:solidFill>
                  <a:srgbClr val="FFFFFF"/>
                </a:solidFill>
                <a:cs typeface="Times New Roman" pitchFamily="18" charset="0"/>
              </a:rPr>
              <a:t>Phys. Rev. B</a:t>
            </a:r>
            <a:r>
              <a:rPr lang="en-US" sz="1400" b="1" dirty="0">
                <a:solidFill>
                  <a:srgbClr val="FFFFFF"/>
                </a:solidFill>
                <a:cs typeface="Times New Roman" pitchFamily="18" charset="0"/>
              </a:rPr>
              <a:t> 73 (2006) 165402.</a:t>
            </a:r>
          </a:p>
        </p:txBody>
      </p:sp>
    </p:spTree>
    <p:extLst>
      <p:ext uri="{BB962C8B-B14F-4D97-AF65-F5344CB8AC3E}">
        <p14:creationId xmlns:p14="http://schemas.microsoft.com/office/powerpoint/2010/main" val="4241668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
            <a:extLst>
              <a:ext uri="{FF2B5EF4-FFF2-40B4-BE49-F238E27FC236}">
                <a16:creationId xmlns:a16="http://schemas.microsoft.com/office/drawing/2014/main" id="{6EBE0603-3C89-4E73-A4E7-3271409F3CD5}"/>
              </a:ext>
            </a:extLst>
          </p:cNvPr>
          <p:cNvSpPr txBox="1">
            <a:spLocks noChangeArrowheads="1"/>
          </p:cNvSpPr>
          <p:nvPr/>
        </p:nvSpPr>
        <p:spPr bwMode="auto">
          <a:xfrm>
            <a:off x="0" y="0"/>
            <a:ext cx="9140825"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600" b="1" i="0" u="none" strike="noStrike" kern="1200" cap="none" spc="0" normalizeH="0" baseline="0" noProof="0" dirty="0">
                <a:ln>
                  <a:noFill/>
                </a:ln>
                <a:solidFill>
                  <a:srgbClr val="333399"/>
                </a:solidFill>
                <a:effectLst/>
                <a:uLnTx/>
                <a:uFillTx/>
                <a:latin typeface="Times New Roman" panose="02020603050405020304" pitchFamily="18" charset="0"/>
                <a:ea typeface="+mn-ea"/>
                <a:cs typeface="Arial" panose="020B0604020202020204" pitchFamily="34" charset="0"/>
              </a:rPr>
              <a:t>What are electrochemical devices/technologies used for?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3" name="Rectangle 2"/>
          <p:cNvSpPr>
            <a:spLocks noChangeArrowheads="1"/>
          </p:cNvSpPr>
          <p:nvPr/>
        </p:nvSpPr>
        <p:spPr bwMode="auto">
          <a:xfrm>
            <a:off x="0" y="69850"/>
            <a:ext cx="9142413" cy="758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eaLnBrk="0" fontAlgn="base" hangingPunct="0">
              <a:spcBef>
                <a:spcPct val="0"/>
              </a:spcBef>
              <a:spcAft>
                <a:spcPct val="0"/>
              </a:spcAft>
            </a:pPr>
            <a:endParaRPr lang="en-US" sz="2400" b="1" dirty="0">
              <a:solidFill>
                <a:srgbClr val="000000"/>
              </a:solidFill>
            </a:endParaRPr>
          </a:p>
        </p:txBody>
      </p:sp>
      <p:sp>
        <p:nvSpPr>
          <p:cNvPr id="31" name="TextBox 30"/>
          <p:cNvSpPr txBox="1"/>
          <p:nvPr/>
        </p:nvSpPr>
        <p:spPr>
          <a:xfrm>
            <a:off x="3863535" y="3226163"/>
            <a:ext cx="648072" cy="373692"/>
          </a:xfrm>
          <a:prstGeom prst="rect">
            <a:avLst/>
          </a:prstGeom>
          <a:noFill/>
        </p:spPr>
        <p:txBody>
          <a:bodyPr wrap="square" rtlCol="0">
            <a:spAutoFit/>
          </a:bodyPr>
          <a:lstStyle/>
          <a:p>
            <a:r>
              <a:rPr lang="en-US" b="1" dirty="0">
                <a:solidFill>
                  <a:prstClr val="white"/>
                </a:solidFill>
                <a:latin typeface="Calibri"/>
              </a:rPr>
              <a:t>(+q)</a:t>
            </a:r>
          </a:p>
        </p:txBody>
      </p:sp>
      <p:sp>
        <p:nvSpPr>
          <p:cNvPr id="32" name="Rectangle 2"/>
          <p:cNvSpPr>
            <a:spLocks noChangeArrowheads="1"/>
          </p:cNvSpPr>
          <p:nvPr/>
        </p:nvSpPr>
        <p:spPr bwMode="auto">
          <a:xfrm>
            <a:off x="23710" y="136817"/>
            <a:ext cx="9142413" cy="758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ctr" eaLnBrk="0" fontAlgn="base" hangingPunct="0">
              <a:spcBef>
                <a:spcPct val="0"/>
              </a:spcBef>
              <a:spcAft>
                <a:spcPct val="0"/>
              </a:spcAft>
            </a:pPr>
            <a:r>
              <a:rPr lang="en-US" sz="2400" b="1" dirty="0">
                <a:solidFill>
                  <a:srgbClr val="000000"/>
                </a:solidFill>
              </a:rPr>
              <a:t>An “electrified interface model” gives minor differences in sulfate adsorption behavior (will be more significant for cations that retain charge)</a:t>
            </a:r>
          </a:p>
        </p:txBody>
      </p:sp>
      <p:pic>
        <p:nvPicPr>
          <p:cNvPr id="5" name="Picture 4"/>
          <p:cNvPicPr/>
          <p:nvPr/>
        </p:nvPicPr>
        <p:blipFill rotWithShape="1">
          <a:blip r:embed="rId3" cstate="print">
            <a:extLst>
              <a:ext uri="{28A0092B-C50C-407E-A947-70E740481C1C}">
                <a14:useLocalDpi xmlns:a14="http://schemas.microsoft.com/office/drawing/2010/main" val="0"/>
              </a:ext>
            </a:extLst>
          </a:blip>
          <a:srcRect t="48964"/>
          <a:stretch/>
        </p:blipFill>
        <p:spPr bwMode="auto">
          <a:xfrm>
            <a:off x="520140" y="3886200"/>
            <a:ext cx="3670859" cy="2895600"/>
          </a:xfrm>
          <a:prstGeom prst="rect">
            <a:avLst/>
          </a:prstGeom>
          <a:noFill/>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2065" y="1079090"/>
            <a:ext cx="6413148" cy="2828633"/>
          </a:xfrm>
          <a:prstGeom prst="rect">
            <a:avLst/>
          </a:prstGeom>
          <a:noFill/>
        </p:spPr>
      </p:pic>
      <p:sp>
        <p:nvSpPr>
          <p:cNvPr id="2" name="TextBox 1"/>
          <p:cNvSpPr txBox="1"/>
          <p:nvPr/>
        </p:nvSpPr>
        <p:spPr>
          <a:xfrm>
            <a:off x="1676400" y="1371600"/>
            <a:ext cx="1370888" cy="369332"/>
          </a:xfrm>
          <a:prstGeom prst="rect">
            <a:avLst/>
          </a:prstGeom>
          <a:noFill/>
        </p:spPr>
        <p:txBody>
          <a:bodyPr wrap="none" rtlCol="0">
            <a:spAutoFit/>
          </a:bodyPr>
          <a:lstStyle/>
          <a:p>
            <a:pPr fontAlgn="base">
              <a:spcBef>
                <a:spcPct val="0"/>
              </a:spcBef>
              <a:spcAft>
                <a:spcPct val="0"/>
              </a:spcAft>
            </a:pPr>
            <a:r>
              <a:rPr lang="en-US" dirty="0">
                <a:solidFill>
                  <a:srgbClr val="000000"/>
                </a:solidFill>
              </a:rPr>
              <a:t>No solvation</a:t>
            </a:r>
          </a:p>
        </p:txBody>
      </p:sp>
      <p:sp>
        <p:nvSpPr>
          <p:cNvPr id="11" name="TextBox 10"/>
          <p:cNvSpPr txBox="1"/>
          <p:nvPr/>
        </p:nvSpPr>
        <p:spPr>
          <a:xfrm>
            <a:off x="4800600" y="1371600"/>
            <a:ext cx="1595309" cy="369332"/>
          </a:xfrm>
          <a:prstGeom prst="rect">
            <a:avLst/>
          </a:prstGeom>
          <a:noFill/>
        </p:spPr>
        <p:txBody>
          <a:bodyPr wrap="none" rtlCol="0">
            <a:spAutoFit/>
          </a:bodyPr>
          <a:lstStyle/>
          <a:p>
            <a:pPr fontAlgn="base">
              <a:spcBef>
                <a:spcPct val="0"/>
              </a:spcBef>
              <a:spcAft>
                <a:spcPct val="0"/>
              </a:spcAft>
            </a:pPr>
            <a:r>
              <a:rPr lang="en-US" dirty="0">
                <a:solidFill>
                  <a:srgbClr val="000000"/>
                </a:solidFill>
              </a:rPr>
              <a:t>Micro-solvated</a:t>
            </a:r>
          </a:p>
        </p:txBody>
      </p:sp>
      <p:sp>
        <p:nvSpPr>
          <p:cNvPr id="12" name="TextBox 11"/>
          <p:cNvSpPr txBox="1"/>
          <p:nvPr/>
        </p:nvSpPr>
        <p:spPr>
          <a:xfrm>
            <a:off x="1371600" y="4220256"/>
            <a:ext cx="2550698" cy="369332"/>
          </a:xfrm>
          <a:prstGeom prst="rect">
            <a:avLst/>
          </a:prstGeom>
          <a:noFill/>
        </p:spPr>
        <p:txBody>
          <a:bodyPr wrap="none" rtlCol="0">
            <a:spAutoFit/>
          </a:bodyPr>
          <a:lstStyle/>
          <a:p>
            <a:pPr fontAlgn="base">
              <a:spcBef>
                <a:spcPct val="0"/>
              </a:spcBef>
              <a:spcAft>
                <a:spcPct val="0"/>
              </a:spcAft>
            </a:pPr>
            <a:r>
              <a:rPr lang="en-US" dirty="0">
                <a:solidFill>
                  <a:srgbClr val="000000"/>
                </a:solidFill>
              </a:rPr>
              <a:t>Double-reference method</a:t>
            </a:r>
          </a:p>
        </p:txBody>
      </p:sp>
      <p:sp>
        <p:nvSpPr>
          <p:cNvPr id="3" name="TextBox 2"/>
          <p:cNvSpPr txBox="1"/>
          <p:nvPr/>
        </p:nvSpPr>
        <p:spPr>
          <a:xfrm>
            <a:off x="4191000" y="4474157"/>
            <a:ext cx="4972330" cy="1631216"/>
          </a:xfrm>
          <a:prstGeom prst="rect">
            <a:avLst/>
          </a:prstGeom>
          <a:noFill/>
        </p:spPr>
        <p:txBody>
          <a:bodyPr wrap="square" rtlCol="0">
            <a:spAutoFit/>
          </a:bodyPr>
          <a:lstStyle/>
          <a:p>
            <a:pPr fontAlgn="base">
              <a:spcBef>
                <a:spcPct val="0"/>
              </a:spcBef>
              <a:spcAft>
                <a:spcPct val="0"/>
              </a:spcAft>
            </a:pPr>
            <a:r>
              <a:rPr lang="en-US" sz="2000" dirty="0">
                <a:solidFill>
                  <a:srgbClr val="000000"/>
                </a:solidFill>
              </a:rPr>
              <a:t>Solvation:</a:t>
            </a:r>
          </a:p>
          <a:p>
            <a:pPr fontAlgn="base">
              <a:spcBef>
                <a:spcPct val="0"/>
              </a:spcBef>
              <a:spcAft>
                <a:spcPct val="0"/>
              </a:spcAft>
            </a:pPr>
            <a:r>
              <a:rPr lang="en-US" sz="2000" dirty="0">
                <a:solidFill>
                  <a:srgbClr val="000000"/>
                </a:solidFill>
              </a:rPr>
              <a:t>– shifts adsorption potential by &gt;0.1 eV</a:t>
            </a:r>
          </a:p>
          <a:p>
            <a:pPr fontAlgn="base">
              <a:spcBef>
                <a:spcPct val="0"/>
              </a:spcBef>
              <a:spcAft>
                <a:spcPct val="0"/>
              </a:spcAft>
            </a:pPr>
            <a:endParaRPr lang="en-US" sz="2000" dirty="0">
              <a:solidFill>
                <a:srgbClr val="000000"/>
              </a:solidFill>
            </a:endParaRPr>
          </a:p>
          <a:p>
            <a:pPr fontAlgn="base">
              <a:spcBef>
                <a:spcPct val="0"/>
              </a:spcBef>
              <a:spcAft>
                <a:spcPct val="0"/>
              </a:spcAft>
            </a:pPr>
            <a:r>
              <a:rPr lang="en-US" sz="2000" dirty="0">
                <a:solidFill>
                  <a:srgbClr val="000000"/>
                </a:solidFill>
              </a:rPr>
              <a:t>Electrification:</a:t>
            </a:r>
          </a:p>
          <a:p>
            <a:pPr fontAlgn="base">
              <a:spcBef>
                <a:spcPct val="0"/>
              </a:spcBef>
              <a:spcAft>
                <a:spcPct val="0"/>
              </a:spcAft>
            </a:pPr>
            <a:r>
              <a:rPr lang="en-US" sz="2000" dirty="0">
                <a:solidFill>
                  <a:srgbClr val="000000"/>
                </a:solidFill>
              </a:rPr>
              <a:t>– shifts adsorption potential by  &lt;0.05 eV</a:t>
            </a:r>
          </a:p>
        </p:txBody>
      </p:sp>
    </p:spTree>
    <p:extLst>
      <p:ext uri="{BB962C8B-B14F-4D97-AF65-F5344CB8AC3E}">
        <p14:creationId xmlns:p14="http://schemas.microsoft.com/office/powerpoint/2010/main" val="540620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228600" y="0"/>
            <a:ext cx="8001000" cy="1143000"/>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endParaRPr lang="en-US" sz="3200" dirty="0">
              <a:solidFill>
                <a:srgbClr val="1F497D"/>
              </a:solidFill>
              <a:latin typeface="Arial" panose="020B0604020202020204" pitchFamily="34" charset="0"/>
              <a:cs typeface="Arial" panose="020B0604020202020204" pitchFamily="34"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773089"/>
            <a:ext cx="8839200" cy="4315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文字方塊 3"/>
          <p:cNvSpPr txBox="1"/>
          <p:nvPr/>
        </p:nvSpPr>
        <p:spPr>
          <a:xfrm>
            <a:off x="0" y="0"/>
            <a:ext cx="9144000" cy="830997"/>
          </a:xfrm>
          <a:prstGeom prst="rect">
            <a:avLst/>
          </a:prstGeom>
          <a:noFill/>
        </p:spPr>
        <p:txBody>
          <a:bodyPr wrap="square" rtlCol="0">
            <a:spAutoFit/>
          </a:bodyPr>
          <a:lstStyle/>
          <a:p>
            <a:pPr algn="ctr"/>
            <a:r>
              <a:rPr lang="en-US" sz="2400" b="1" dirty="0">
                <a:solidFill>
                  <a:srgbClr val="002060"/>
                </a:solidFill>
                <a:effectLst>
                  <a:outerShdw blurRad="38100" dist="38100" dir="2700000" algn="tl">
                    <a:srgbClr val="000000">
                      <a:alpha val="43137"/>
                    </a:srgbClr>
                  </a:outerShdw>
                </a:effectLst>
              </a:rPr>
              <a:t>Experimental cyclic </a:t>
            </a:r>
            <a:r>
              <a:rPr lang="en-US" sz="2400" b="1" dirty="0" err="1">
                <a:solidFill>
                  <a:srgbClr val="002060"/>
                </a:solidFill>
                <a:effectLst>
                  <a:outerShdw blurRad="38100" dist="38100" dir="2700000" algn="tl">
                    <a:srgbClr val="000000">
                      <a:alpha val="43137"/>
                    </a:srgbClr>
                  </a:outerShdw>
                </a:effectLst>
              </a:rPr>
              <a:t>voltammogram</a:t>
            </a:r>
            <a:r>
              <a:rPr lang="en-US" sz="2400" b="1" dirty="0">
                <a:solidFill>
                  <a:srgbClr val="002060"/>
                </a:solidFill>
                <a:effectLst>
                  <a:outerShdw blurRad="38100" dist="38100" dir="2700000" algn="tl">
                    <a:srgbClr val="000000">
                      <a:alpha val="43137"/>
                    </a:srgbClr>
                  </a:outerShdw>
                </a:effectLst>
              </a:rPr>
              <a:t> examines H/OH adsorption/desorption from Pt surfaces</a:t>
            </a:r>
          </a:p>
        </p:txBody>
      </p:sp>
      <p:sp>
        <p:nvSpPr>
          <p:cNvPr id="12" name="TextBox 11"/>
          <p:cNvSpPr txBox="1"/>
          <p:nvPr/>
        </p:nvSpPr>
        <p:spPr>
          <a:xfrm>
            <a:off x="2009289" y="913629"/>
            <a:ext cx="5943600" cy="338554"/>
          </a:xfrm>
          <a:prstGeom prst="rect">
            <a:avLst/>
          </a:prstGeom>
          <a:noFill/>
        </p:spPr>
        <p:txBody>
          <a:bodyPr wrap="square" rtlCol="0">
            <a:spAutoFit/>
          </a:bodyPr>
          <a:lstStyle/>
          <a:p>
            <a:r>
              <a:rPr lang="en-US" sz="1600" b="1" dirty="0">
                <a:solidFill>
                  <a:srgbClr val="002060"/>
                </a:solidFill>
              </a:rPr>
              <a:t>Cyclic voltammetry of a polycrystalline platinum electrode </a:t>
            </a:r>
            <a:endParaRPr lang="en-US" sz="1600" b="1" baseline="-25000" dirty="0">
              <a:solidFill>
                <a:srgbClr val="002060"/>
              </a:solidFill>
            </a:endParaRPr>
          </a:p>
        </p:txBody>
      </p:sp>
      <p:sp>
        <p:nvSpPr>
          <p:cNvPr id="3" name="Right Brace 2"/>
          <p:cNvSpPr/>
          <p:nvPr/>
        </p:nvSpPr>
        <p:spPr>
          <a:xfrm rot="16200000">
            <a:off x="2370814" y="530692"/>
            <a:ext cx="315469" cy="2766046"/>
          </a:xfrm>
          <a:prstGeom prst="rightBrace">
            <a:avLst/>
          </a:prstGeom>
          <a:ln w="57150">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en-US" sz="1200">
              <a:solidFill>
                <a:prstClr val="black"/>
              </a:solidFill>
            </a:endParaRPr>
          </a:p>
        </p:txBody>
      </p:sp>
      <p:sp>
        <p:nvSpPr>
          <p:cNvPr id="13" name="Right Brace 12"/>
          <p:cNvSpPr/>
          <p:nvPr/>
        </p:nvSpPr>
        <p:spPr>
          <a:xfrm rot="16200000">
            <a:off x="6072541" y="348748"/>
            <a:ext cx="315469" cy="3164150"/>
          </a:xfrm>
          <a:prstGeom prst="rightBrace">
            <a:avLst/>
          </a:prstGeom>
          <a:ln w="57150">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en-US" sz="1200">
              <a:solidFill>
                <a:prstClr val="black"/>
              </a:solidFill>
            </a:endParaRPr>
          </a:p>
        </p:txBody>
      </p:sp>
      <p:sp>
        <p:nvSpPr>
          <p:cNvPr id="7" name="TextBox 6"/>
          <p:cNvSpPr txBox="1"/>
          <p:nvPr/>
        </p:nvSpPr>
        <p:spPr>
          <a:xfrm>
            <a:off x="1768158" y="1453858"/>
            <a:ext cx="1363328" cy="382260"/>
          </a:xfrm>
          <a:prstGeom prst="rect">
            <a:avLst/>
          </a:prstGeom>
          <a:noFill/>
        </p:spPr>
        <p:txBody>
          <a:bodyPr wrap="square" rtlCol="0">
            <a:spAutoFit/>
          </a:bodyPr>
          <a:lstStyle/>
          <a:p>
            <a:pPr fontAlgn="base">
              <a:spcBef>
                <a:spcPct val="0"/>
              </a:spcBef>
              <a:spcAft>
                <a:spcPct val="0"/>
              </a:spcAft>
            </a:pPr>
            <a:r>
              <a:rPr lang="en-US" b="1" dirty="0">
                <a:solidFill>
                  <a:prstClr val="black"/>
                </a:solidFill>
                <a:latin typeface="Times New Roman" pitchFamily="18" charset="0"/>
              </a:rPr>
              <a:t>“H region”</a:t>
            </a:r>
          </a:p>
        </p:txBody>
      </p:sp>
      <p:sp>
        <p:nvSpPr>
          <p:cNvPr id="15" name="TextBox 14"/>
          <p:cNvSpPr txBox="1"/>
          <p:nvPr/>
        </p:nvSpPr>
        <p:spPr>
          <a:xfrm>
            <a:off x="5105400" y="1448453"/>
            <a:ext cx="2143741" cy="382260"/>
          </a:xfrm>
          <a:prstGeom prst="rect">
            <a:avLst/>
          </a:prstGeom>
          <a:noFill/>
        </p:spPr>
        <p:txBody>
          <a:bodyPr wrap="square" rtlCol="0">
            <a:spAutoFit/>
          </a:bodyPr>
          <a:lstStyle/>
          <a:p>
            <a:pPr fontAlgn="base">
              <a:spcBef>
                <a:spcPct val="0"/>
              </a:spcBef>
              <a:spcAft>
                <a:spcPct val="0"/>
              </a:spcAft>
            </a:pPr>
            <a:r>
              <a:rPr lang="en-US" b="1" dirty="0">
                <a:solidFill>
                  <a:prstClr val="black"/>
                </a:solidFill>
                <a:latin typeface="Times New Roman" pitchFamily="18" charset="0"/>
              </a:rPr>
              <a:t>O/OH/</a:t>
            </a:r>
            <a:r>
              <a:rPr lang="en-US" b="1" dirty="0" err="1">
                <a:solidFill>
                  <a:prstClr val="black"/>
                </a:solidFill>
                <a:latin typeface="Times New Roman" pitchFamily="18" charset="0"/>
              </a:rPr>
              <a:t>PtO</a:t>
            </a:r>
            <a:r>
              <a:rPr lang="en-US" b="1" baseline="-25000" dirty="0" err="1">
                <a:solidFill>
                  <a:prstClr val="black"/>
                </a:solidFill>
                <a:latin typeface="Times New Roman" pitchFamily="18" charset="0"/>
              </a:rPr>
              <a:t>x</a:t>
            </a:r>
            <a:r>
              <a:rPr lang="en-US" b="1" dirty="0">
                <a:solidFill>
                  <a:prstClr val="black"/>
                </a:solidFill>
                <a:latin typeface="Times New Roman" pitchFamily="18" charset="0"/>
              </a:rPr>
              <a:t> region</a:t>
            </a:r>
          </a:p>
        </p:txBody>
      </p:sp>
      <p:sp>
        <p:nvSpPr>
          <p:cNvPr id="14" name="TextBox 13"/>
          <p:cNvSpPr txBox="1"/>
          <p:nvPr/>
        </p:nvSpPr>
        <p:spPr>
          <a:xfrm>
            <a:off x="2514600" y="1958081"/>
            <a:ext cx="731034" cy="307777"/>
          </a:xfrm>
          <a:prstGeom prst="rect">
            <a:avLst/>
          </a:prstGeom>
          <a:noFill/>
        </p:spPr>
        <p:txBody>
          <a:bodyPr wrap="none" rtlCol="0">
            <a:spAutoFit/>
          </a:bodyPr>
          <a:lstStyle/>
          <a:p>
            <a:pPr fontAlgn="base">
              <a:spcBef>
                <a:spcPct val="0"/>
              </a:spcBef>
              <a:spcAft>
                <a:spcPct val="0"/>
              </a:spcAft>
            </a:pPr>
            <a:r>
              <a:rPr lang="en-US" sz="1400" b="1" dirty="0">
                <a:solidFill>
                  <a:prstClr val="black"/>
                </a:solidFill>
                <a:latin typeface="Times New Roman" pitchFamily="18" charset="0"/>
              </a:rPr>
              <a:t>Pt(110)</a:t>
            </a:r>
          </a:p>
        </p:txBody>
      </p:sp>
      <p:sp>
        <p:nvSpPr>
          <p:cNvPr id="17" name="TextBox 16"/>
          <p:cNvSpPr txBox="1"/>
          <p:nvPr/>
        </p:nvSpPr>
        <p:spPr>
          <a:xfrm>
            <a:off x="3170663" y="2448642"/>
            <a:ext cx="740908" cy="307777"/>
          </a:xfrm>
          <a:prstGeom prst="rect">
            <a:avLst/>
          </a:prstGeom>
          <a:noFill/>
        </p:spPr>
        <p:txBody>
          <a:bodyPr wrap="none" rtlCol="0">
            <a:spAutoFit/>
          </a:bodyPr>
          <a:lstStyle/>
          <a:p>
            <a:pPr fontAlgn="base">
              <a:spcBef>
                <a:spcPct val="0"/>
              </a:spcBef>
              <a:spcAft>
                <a:spcPct val="0"/>
              </a:spcAft>
            </a:pPr>
            <a:r>
              <a:rPr lang="en-US" sz="1400" b="1" dirty="0">
                <a:solidFill>
                  <a:prstClr val="black"/>
                </a:solidFill>
                <a:latin typeface="Times New Roman" pitchFamily="18" charset="0"/>
              </a:rPr>
              <a:t>Pt(100)</a:t>
            </a:r>
          </a:p>
        </p:txBody>
      </p:sp>
      <p:sp>
        <p:nvSpPr>
          <p:cNvPr id="18" name="TextBox 17"/>
          <p:cNvSpPr txBox="1"/>
          <p:nvPr/>
        </p:nvSpPr>
        <p:spPr>
          <a:xfrm>
            <a:off x="1754711" y="2951625"/>
            <a:ext cx="1339854" cy="307777"/>
          </a:xfrm>
          <a:prstGeom prst="rect">
            <a:avLst/>
          </a:prstGeom>
          <a:noFill/>
        </p:spPr>
        <p:txBody>
          <a:bodyPr wrap="none" rtlCol="0">
            <a:spAutoFit/>
          </a:bodyPr>
          <a:lstStyle/>
          <a:p>
            <a:pPr fontAlgn="base">
              <a:spcBef>
                <a:spcPct val="0"/>
              </a:spcBef>
              <a:spcAft>
                <a:spcPct val="0"/>
              </a:spcAft>
            </a:pPr>
            <a:r>
              <a:rPr lang="en-US" sz="1400" b="1" dirty="0">
                <a:solidFill>
                  <a:prstClr val="black"/>
                </a:solidFill>
                <a:latin typeface="Times New Roman" pitchFamily="18" charset="0"/>
              </a:rPr>
              <a:t>Pt(111) [broad]</a:t>
            </a:r>
          </a:p>
        </p:txBody>
      </p:sp>
      <p:sp>
        <p:nvSpPr>
          <p:cNvPr id="16" name="Right Arrow 15"/>
          <p:cNvSpPr/>
          <p:nvPr/>
        </p:nvSpPr>
        <p:spPr>
          <a:xfrm>
            <a:off x="1371600" y="2516202"/>
            <a:ext cx="521416" cy="326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20" name="Right Arrow 19"/>
          <p:cNvSpPr/>
          <p:nvPr/>
        </p:nvSpPr>
        <p:spPr>
          <a:xfrm flipH="1">
            <a:off x="6727725" y="3810000"/>
            <a:ext cx="521416" cy="326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19" name="TextBox 18"/>
          <p:cNvSpPr txBox="1"/>
          <p:nvPr/>
        </p:nvSpPr>
        <p:spPr>
          <a:xfrm>
            <a:off x="1494499" y="3222367"/>
            <a:ext cx="1636987" cy="338554"/>
          </a:xfrm>
          <a:prstGeom prst="rect">
            <a:avLst/>
          </a:prstGeom>
          <a:noFill/>
        </p:spPr>
        <p:txBody>
          <a:bodyPr wrap="none" rtlCol="0">
            <a:spAutoFit/>
          </a:bodyPr>
          <a:lstStyle/>
          <a:p>
            <a:pPr fontAlgn="base">
              <a:spcBef>
                <a:spcPct val="0"/>
              </a:spcBef>
              <a:spcAft>
                <a:spcPct val="0"/>
              </a:spcAft>
            </a:pPr>
            <a:r>
              <a:rPr lang="en-US" sz="1600" dirty="0">
                <a:solidFill>
                  <a:prstClr val="black"/>
                </a:solidFill>
                <a:latin typeface="Times New Roman" pitchFamily="18" charset="0"/>
              </a:rPr>
              <a:t>H* </a:t>
            </a:r>
            <a:r>
              <a:rPr lang="en-US" sz="1600" dirty="0">
                <a:solidFill>
                  <a:prstClr val="black"/>
                </a:solidFill>
                <a:latin typeface="Times New Roman" pitchFamily="18" charset="0"/>
                <a:sym typeface="Wingdings" panose="05000000000000000000" pitchFamily="2" charset="2"/>
              </a:rPr>
              <a:t> H</a:t>
            </a:r>
            <a:r>
              <a:rPr lang="en-US" sz="1600" baseline="30000" dirty="0">
                <a:solidFill>
                  <a:prstClr val="black"/>
                </a:solidFill>
                <a:latin typeface="Times New Roman" pitchFamily="18" charset="0"/>
                <a:sym typeface="Wingdings" panose="05000000000000000000" pitchFamily="2" charset="2"/>
              </a:rPr>
              <a:t>+</a:t>
            </a:r>
            <a:r>
              <a:rPr lang="en-US" sz="1600" dirty="0">
                <a:solidFill>
                  <a:prstClr val="black"/>
                </a:solidFill>
                <a:latin typeface="Times New Roman" pitchFamily="18" charset="0"/>
                <a:sym typeface="Wingdings" panose="05000000000000000000" pitchFamily="2" charset="2"/>
              </a:rPr>
              <a:t> + e</a:t>
            </a:r>
            <a:r>
              <a:rPr lang="en-US" sz="1600" baseline="30000" dirty="0">
                <a:solidFill>
                  <a:prstClr val="black"/>
                </a:solidFill>
                <a:latin typeface="Times New Roman" pitchFamily="18" charset="0"/>
                <a:sym typeface="Wingdings" panose="05000000000000000000" pitchFamily="2" charset="2"/>
              </a:rPr>
              <a:t>-</a:t>
            </a:r>
            <a:r>
              <a:rPr lang="en-US" sz="1600" dirty="0">
                <a:solidFill>
                  <a:prstClr val="black"/>
                </a:solidFill>
                <a:latin typeface="Times New Roman" pitchFamily="18" charset="0"/>
                <a:sym typeface="Wingdings" panose="05000000000000000000" pitchFamily="2" charset="2"/>
              </a:rPr>
              <a:t> + *</a:t>
            </a:r>
            <a:endParaRPr lang="en-US" sz="1600" dirty="0">
              <a:solidFill>
                <a:prstClr val="black"/>
              </a:solidFill>
              <a:latin typeface="Times New Roman" pitchFamily="18" charset="0"/>
            </a:endParaRPr>
          </a:p>
        </p:txBody>
      </p:sp>
      <p:sp>
        <p:nvSpPr>
          <p:cNvPr id="22" name="TextBox 21"/>
          <p:cNvSpPr txBox="1"/>
          <p:nvPr/>
        </p:nvSpPr>
        <p:spPr>
          <a:xfrm>
            <a:off x="1494498" y="3741299"/>
            <a:ext cx="1636988" cy="338554"/>
          </a:xfrm>
          <a:prstGeom prst="rect">
            <a:avLst/>
          </a:prstGeom>
          <a:noFill/>
        </p:spPr>
        <p:txBody>
          <a:bodyPr wrap="square" rtlCol="0">
            <a:spAutoFit/>
          </a:bodyPr>
          <a:lstStyle/>
          <a:p>
            <a:pPr fontAlgn="base">
              <a:spcBef>
                <a:spcPct val="0"/>
              </a:spcBef>
              <a:spcAft>
                <a:spcPct val="0"/>
              </a:spcAft>
            </a:pPr>
            <a:r>
              <a:rPr lang="en-US" sz="1600" dirty="0">
                <a:solidFill>
                  <a:prstClr val="black"/>
                </a:solidFill>
                <a:latin typeface="Times New Roman" pitchFamily="18" charset="0"/>
                <a:sym typeface="Wingdings" panose="05000000000000000000" pitchFamily="2" charset="2"/>
              </a:rPr>
              <a:t>H</a:t>
            </a:r>
            <a:r>
              <a:rPr lang="en-US" sz="1600" baseline="30000" dirty="0">
                <a:solidFill>
                  <a:prstClr val="black"/>
                </a:solidFill>
                <a:latin typeface="Times New Roman" pitchFamily="18" charset="0"/>
                <a:sym typeface="Wingdings" panose="05000000000000000000" pitchFamily="2" charset="2"/>
              </a:rPr>
              <a:t>+</a:t>
            </a:r>
            <a:r>
              <a:rPr lang="en-US" sz="1600" dirty="0">
                <a:solidFill>
                  <a:prstClr val="black"/>
                </a:solidFill>
                <a:latin typeface="Times New Roman" pitchFamily="18" charset="0"/>
                <a:sym typeface="Wingdings" panose="05000000000000000000" pitchFamily="2" charset="2"/>
              </a:rPr>
              <a:t> + e</a:t>
            </a:r>
            <a:r>
              <a:rPr lang="en-US" sz="1600" baseline="30000" dirty="0">
                <a:solidFill>
                  <a:prstClr val="black"/>
                </a:solidFill>
                <a:latin typeface="Times New Roman" pitchFamily="18" charset="0"/>
                <a:sym typeface="Wingdings" panose="05000000000000000000" pitchFamily="2" charset="2"/>
              </a:rPr>
              <a:t>-</a:t>
            </a:r>
            <a:r>
              <a:rPr lang="en-US" sz="1600" dirty="0">
                <a:solidFill>
                  <a:prstClr val="black"/>
                </a:solidFill>
                <a:latin typeface="Times New Roman" pitchFamily="18" charset="0"/>
                <a:sym typeface="Wingdings" panose="05000000000000000000" pitchFamily="2" charset="2"/>
              </a:rPr>
              <a:t> + *  </a:t>
            </a:r>
            <a:r>
              <a:rPr lang="en-US" sz="1600" dirty="0">
                <a:solidFill>
                  <a:prstClr val="black"/>
                </a:solidFill>
                <a:latin typeface="Times New Roman" pitchFamily="18" charset="0"/>
              </a:rPr>
              <a:t>H* </a:t>
            </a:r>
          </a:p>
        </p:txBody>
      </p:sp>
    </p:spTree>
    <p:extLst>
      <p:ext uri="{BB962C8B-B14F-4D97-AF65-F5344CB8AC3E}">
        <p14:creationId xmlns:p14="http://schemas.microsoft.com/office/powerpoint/2010/main" val="295140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7" grpId="0"/>
      <p:bldP spid="15" grpId="0"/>
      <p:bldP spid="14" grpId="0"/>
      <p:bldP spid="17" grpId="0"/>
      <p:bldP spid="18" grpId="0"/>
      <p:bldP spid="16" grpId="0" animBg="1"/>
      <p:bldP spid="20" grpId="0" animBg="1"/>
      <p:bldP spid="19"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txBox="1">
            <a:spLocks/>
          </p:cNvSpPr>
          <p:nvPr/>
        </p:nvSpPr>
        <p:spPr>
          <a:xfrm>
            <a:off x="0" y="92901"/>
            <a:ext cx="9144000" cy="726332"/>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sz="2800" dirty="0">
                <a:solidFill>
                  <a:srgbClr val="1F497D"/>
                </a:solidFill>
                <a:latin typeface="Arial" panose="020B0604020202020204" pitchFamily="34" charset="0"/>
                <a:cs typeface="Arial" panose="020B0604020202020204" pitchFamily="34" charset="0"/>
              </a:rPr>
              <a:t>Vacuum interface model DFT for H*</a:t>
            </a:r>
            <a:r>
              <a:rPr lang="en-US" sz="2800" dirty="0">
                <a:solidFill>
                  <a:srgbClr val="1F497D"/>
                </a:solidFill>
                <a:latin typeface="Arial" panose="020B0604020202020204" pitchFamily="34" charset="0"/>
                <a:cs typeface="Arial" panose="020B0604020202020204" pitchFamily="34" charset="0"/>
                <a:sym typeface="Wingdings" panose="05000000000000000000" pitchFamily="2" charset="2"/>
              </a:rPr>
              <a:t>H</a:t>
            </a:r>
            <a:r>
              <a:rPr lang="en-US" sz="2800" baseline="30000" dirty="0">
                <a:solidFill>
                  <a:srgbClr val="1F497D"/>
                </a:solidFill>
                <a:latin typeface="Arial" panose="020B0604020202020204" pitchFamily="34" charset="0"/>
                <a:cs typeface="Arial" panose="020B0604020202020204" pitchFamily="34" charset="0"/>
                <a:sym typeface="Wingdings" panose="05000000000000000000" pitchFamily="2" charset="2"/>
              </a:rPr>
              <a:t>+</a:t>
            </a:r>
            <a:r>
              <a:rPr lang="en-US" sz="2800" dirty="0">
                <a:solidFill>
                  <a:srgbClr val="1F497D"/>
                </a:solidFill>
                <a:latin typeface="Arial" panose="020B0604020202020204" pitchFamily="34" charset="0"/>
                <a:cs typeface="Arial" panose="020B0604020202020204" pitchFamily="34" charset="0"/>
                <a:sym typeface="Wingdings" panose="05000000000000000000" pitchFamily="2" charset="2"/>
              </a:rPr>
              <a:t> + e</a:t>
            </a:r>
            <a:r>
              <a:rPr lang="en-US" sz="2800" baseline="30000" dirty="0">
                <a:solidFill>
                  <a:srgbClr val="1F497D"/>
                </a:solidFill>
                <a:latin typeface="Arial" panose="020B0604020202020204" pitchFamily="34" charset="0"/>
                <a:cs typeface="Arial" panose="020B0604020202020204" pitchFamily="34" charset="0"/>
                <a:sym typeface="Wingdings" panose="05000000000000000000" pitchFamily="2" charset="2"/>
              </a:rPr>
              <a:t>-</a:t>
            </a:r>
            <a:r>
              <a:rPr lang="en-US" sz="2800" dirty="0">
                <a:solidFill>
                  <a:srgbClr val="1F497D"/>
                </a:solidFill>
                <a:latin typeface="Arial" panose="020B0604020202020204" pitchFamily="34" charset="0"/>
                <a:cs typeface="Arial" panose="020B0604020202020204" pitchFamily="34" charset="0"/>
                <a:sym typeface="Wingdings" panose="05000000000000000000" pitchFamily="2" charset="2"/>
              </a:rPr>
              <a:t> on Pt(111) matches experiment </a:t>
            </a:r>
            <a:endParaRPr lang="en-US" sz="2800" dirty="0">
              <a:solidFill>
                <a:srgbClr val="1F497D"/>
              </a:solidFill>
              <a:latin typeface="Arial" panose="020B0604020202020204" pitchFamily="34" charset="0"/>
              <a:cs typeface="Arial" panose="020B0604020202020204" pitchFamily="34" charset="0"/>
            </a:endParaRPr>
          </a:p>
        </p:txBody>
      </p:sp>
      <p:sp>
        <p:nvSpPr>
          <p:cNvPr id="2" name="TextBox 1"/>
          <p:cNvSpPr txBox="1"/>
          <p:nvPr/>
        </p:nvSpPr>
        <p:spPr>
          <a:xfrm>
            <a:off x="4974077" y="2708471"/>
            <a:ext cx="3735318" cy="1015663"/>
          </a:xfrm>
          <a:prstGeom prst="rect">
            <a:avLst/>
          </a:prstGeom>
          <a:noFill/>
        </p:spPr>
        <p:txBody>
          <a:bodyPr wrap="none" rtlCol="0">
            <a:spAutoFit/>
          </a:bodyPr>
          <a:lstStyle/>
          <a:p>
            <a:pPr fontAlgn="base">
              <a:spcBef>
                <a:spcPct val="0"/>
              </a:spcBef>
              <a:spcAft>
                <a:spcPct val="0"/>
              </a:spcAft>
            </a:pPr>
            <a:r>
              <a:rPr lang="en-US" sz="2000" b="1" dirty="0">
                <a:solidFill>
                  <a:prstClr val="black"/>
                </a:solidFill>
                <a:latin typeface="Times New Roman" pitchFamily="18" charset="0"/>
              </a:rPr>
              <a:t>H* adsorption on Pt(111)</a:t>
            </a:r>
          </a:p>
          <a:p>
            <a:pPr fontAlgn="base">
              <a:spcBef>
                <a:spcPct val="0"/>
              </a:spcBef>
              <a:spcAft>
                <a:spcPct val="0"/>
              </a:spcAft>
            </a:pPr>
            <a:r>
              <a:rPr lang="en-US" sz="2000" b="1" dirty="0">
                <a:solidFill>
                  <a:prstClr val="black"/>
                </a:solidFill>
                <a:latin typeface="Times New Roman" pitchFamily="18" charset="0"/>
              </a:rPr>
              <a:t> - coverage dependent</a:t>
            </a:r>
          </a:p>
          <a:p>
            <a:pPr fontAlgn="base">
              <a:spcBef>
                <a:spcPct val="0"/>
              </a:spcBef>
              <a:spcAft>
                <a:spcPct val="0"/>
              </a:spcAft>
            </a:pPr>
            <a:r>
              <a:rPr lang="en-US" sz="2000" b="1" dirty="0">
                <a:solidFill>
                  <a:prstClr val="black"/>
                </a:solidFill>
                <a:latin typeface="Times New Roman" pitchFamily="18" charset="0"/>
              </a:rPr>
              <a:t> ~ no surface dipole (0.0008 e</a:t>
            </a:r>
            <a:r>
              <a:rPr lang="en-US" sz="2000" b="1" baseline="30000" dirty="0">
                <a:solidFill>
                  <a:prstClr val="black"/>
                </a:solidFill>
                <a:latin typeface="Times New Roman" pitchFamily="18" charset="0"/>
              </a:rPr>
              <a:t>-</a:t>
            </a:r>
            <a:r>
              <a:rPr lang="en-US" sz="2000" b="1" dirty="0">
                <a:solidFill>
                  <a:prstClr val="black"/>
                </a:solidFill>
                <a:latin typeface="Times New Roman" pitchFamily="18" charset="0"/>
              </a:rPr>
              <a:t> Å)</a:t>
            </a:r>
          </a:p>
        </p:txBody>
      </p:sp>
      <p:pic>
        <p:nvPicPr>
          <p:cNvPr id="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5" y="918481"/>
            <a:ext cx="4803775" cy="308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3429000" y="1802537"/>
            <a:ext cx="990600" cy="338554"/>
          </a:xfrm>
          <a:prstGeom prst="rect">
            <a:avLst/>
          </a:prstGeom>
          <a:noFill/>
        </p:spPr>
        <p:txBody>
          <a:bodyPr wrap="square" rtlCol="0">
            <a:spAutoFit/>
          </a:bodyPr>
          <a:lstStyle/>
          <a:p>
            <a:pPr algn="ctr" fontAlgn="base">
              <a:spcBef>
                <a:spcPct val="0"/>
              </a:spcBef>
              <a:spcAft>
                <a:spcPct val="0"/>
              </a:spcAft>
            </a:pPr>
            <a:r>
              <a:rPr lang="en-US" sz="1600" b="1" dirty="0">
                <a:solidFill>
                  <a:srgbClr val="1B56DB"/>
                </a:solidFill>
                <a:latin typeface="Times New Roman" pitchFamily="18" charset="0"/>
              </a:rPr>
              <a:t>Pt(111)</a:t>
            </a:r>
          </a:p>
        </p:txBody>
      </p:sp>
      <p:pic>
        <p:nvPicPr>
          <p:cNvPr id="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92" y="3868366"/>
            <a:ext cx="45720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Box 33"/>
          <p:cNvSpPr txBox="1"/>
          <p:nvPr/>
        </p:nvSpPr>
        <p:spPr>
          <a:xfrm>
            <a:off x="4951379" y="4247744"/>
            <a:ext cx="3987182" cy="1323439"/>
          </a:xfrm>
          <a:prstGeom prst="rect">
            <a:avLst/>
          </a:prstGeom>
          <a:noFill/>
        </p:spPr>
        <p:txBody>
          <a:bodyPr wrap="none" rtlCol="0">
            <a:spAutoFit/>
          </a:bodyPr>
          <a:lstStyle/>
          <a:p>
            <a:pPr fontAlgn="base">
              <a:spcBef>
                <a:spcPct val="0"/>
              </a:spcBef>
              <a:spcAft>
                <a:spcPct val="0"/>
              </a:spcAft>
            </a:pPr>
            <a:r>
              <a:rPr lang="en-US" sz="2000" b="1" dirty="0">
                <a:solidFill>
                  <a:prstClr val="black"/>
                </a:solidFill>
                <a:latin typeface="Times New Roman" pitchFamily="18" charset="0"/>
              </a:rPr>
              <a:t>Simulated CV matches experiment</a:t>
            </a:r>
          </a:p>
          <a:p>
            <a:pPr fontAlgn="base">
              <a:spcBef>
                <a:spcPct val="0"/>
              </a:spcBef>
              <a:spcAft>
                <a:spcPct val="0"/>
              </a:spcAft>
            </a:pPr>
            <a:r>
              <a:rPr lang="en-US" sz="2000" b="1" dirty="0">
                <a:solidFill>
                  <a:prstClr val="black"/>
                </a:solidFill>
                <a:latin typeface="Times New Roman" pitchFamily="18" charset="0"/>
              </a:rPr>
              <a:t>-breadth</a:t>
            </a:r>
          </a:p>
          <a:p>
            <a:pPr fontAlgn="base">
              <a:spcBef>
                <a:spcPct val="0"/>
              </a:spcBef>
              <a:spcAft>
                <a:spcPct val="0"/>
              </a:spcAft>
            </a:pPr>
            <a:r>
              <a:rPr lang="en-US" sz="2000" b="1" dirty="0">
                <a:solidFill>
                  <a:prstClr val="black"/>
                </a:solidFill>
                <a:latin typeface="Times New Roman" pitchFamily="18" charset="0"/>
              </a:rPr>
              <a:t>-height</a:t>
            </a:r>
          </a:p>
          <a:p>
            <a:pPr fontAlgn="base">
              <a:spcBef>
                <a:spcPct val="0"/>
              </a:spcBef>
              <a:spcAft>
                <a:spcPct val="0"/>
              </a:spcAft>
            </a:pPr>
            <a:r>
              <a:rPr lang="en-US" sz="2000" b="1" dirty="0">
                <a:solidFill>
                  <a:prstClr val="black"/>
                </a:solidFill>
                <a:latin typeface="Times New Roman" pitchFamily="18" charset="0"/>
              </a:rPr>
              <a:t>-location</a:t>
            </a:r>
          </a:p>
        </p:txBody>
      </p:sp>
      <p:pic>
        <p:nvPicPr>
          <p:cNvPr id="5" name="Picture 4"/>
          <p:cNvPicPr>
            <a:picLocks noChangeAspect="1"/>
          </p:cNvPicPr>
          <p:nvPr/>
        </p:nvPicPr>
        <p:blipFill>
          <a:blip r:embed="rId4"/>
          <a:stretch>
            <a:fillRect/>
          </a:stretch>
        </p:blipFill>
        <p:spPr>
          <a:xfrm>
            <a:off x="4901119" y="914393"/>
            <a:ext cx="3609563" cy="1622550"/>
          </a:xfrm>
          <a:prstGeom prst="rect">
            <a:avLst/>
          </a:prstGeom>
        </p:spPr>
      </p:pic>
      <p:sp>
        <p:nvSpPr>
          <p:cNvPr id="35" name="TextBox 34"/>
          <p:cNvSpPr txBox="1"/>
          <p:nvPr/>
        </p:nvSpPr>
        <p:spPr>
          <a:xfrm>
            <a:off x="685800" y="4235115"/>
            <a:ext cx="990600" cy="338554"/>
          </a:xfrm>
          <a:prstGeom prst="rect">
            <a:avLst/>
          </a:prstGeom>
          <a:noFill/>
        </p:spPr>
        <p:txBody>
          <a:bodyPr wrap="square" rtlCol="0">
            <a:spAutoFit/>
          </a:bodyPr>
          <a:lstStyle/>
          <a:p>
            <a:pPr algn="ctr" fontAlgn="base">
              <a:spcBef>
                <a:spcPct val="0"/>
              </a:spcBef>
              <a:spcAft>
                <a:spcPct val="0"/>
              </a:spcAft>
            </a:pPr>
            <a:r>
              <a:rPr lang="en-US" sz="1600" b="1" dirty="0">
                <a:solidFill>
                  <a:srgbClr val="1B56DB"/>
                </a:solidFill>
                <a:latin typeface="Times New Roman" pitchFamily="18" charset="0"/>
              </a:rPr>
              <a:t>DFT</a:t>
            </a:r>
          </a:p>
        </p:txBody>
      </p:sp>
      <p:sp>
        <p:nvSpPr>
          <p:cNvPr id="36" name="TextBox 35"/>
          <p:cNvSpPr txBox="1"/>
          <p:nvPr/>
        </p:nvSpPr>
        <p:spPr>
          <a:xfrm>
            <a:off x="2603769" y="4178531"/>
            <a:ext cx="1347281" cy="338554"/>
          </a:xfrm>
          <a:prstGeom prst="rect">
            <a:avLst/>
          </a:prstGeom>
          <a:noFill/>
        </p:spPr>
        <p:txBody>
          <a:bodyPr wrap="square" rtlCol="0">
            <a:spAutoFit/>
          </a:bodyPr>
          <a:lstStyle/>
          <a:p>
            <a:pPr algn="ctr" fontAlgn="base">
              <a:spcBef>
                <a:spcPct val="0"/>
              </a:spcBef>
              <a:spcAft>
                <a:spcPct val="0"/>
              </a:spcAft>
            </a:pPr>
            <a:r>
              <a:rPr lang="en-US" sz="1600" b="1" dirty="0">
                <a:solidFill>
                  <a:prstClr val="black"/>
                </a:solidFill>
                <a:latin typeface="Times New Roman" pitchFamily="18" charset="0"/>
              </a:rPr>
              <a:t>EXPT on 111</a:t>
            </a:r>
          </a:p>
        </p:txBody>
      </p:sp>
      <p:sp>
        <p:nvSpPr>
          <p:cNvPr id="37" name="TextBox 36"/>
          <p:cNvSpPr txBox="1"/>
          <p:nvPr/>
        </p:nvSpPr>
        <p:spPr>
          <a:xfrm>
            <a:off x="4841132" y="6159382"/>
            <a:ext cx="4265578" cy="830997"/>
          </a:xfrm>
          <a:prstGeom prst="rect">
            <a:avLst/>
          </a:prstGeom>
          <a:noFill/>
        </p:spPr>
        <p:txBody>
          <a:bodyPr wrap="square" rtlCol="0">
            <a:spAutoFit/>
          </a:bodyPr>
          <a:lstStyle/>
          <a:p>
            <a:pPr fontAlgn="base">
              <a:spcBef>
                <a:spcPct val="0"/>
              </a:spcBef>
              <a:spcAft>
                <a:spcPct val="0"/>
              </a:spcAft>
            </a:pPr>
            <a:r>
              <a:rPr lang="en-US" sz="1200" dirty="0">
                <a:solidFill>
                  <a:prstClr val="black"/>
                </a:solidFill>
                <a:latin typeface="Times New Roman" pitchFamily="18" charset="0"/>
              </a:rPr>
              <a:t>Experimental data is CV on Pt(111) at 50 mV/s in 0.1 M perchloric acid from V. </a:t>
            </a:r>
            <a:r>
              <a:rPr lang="en-US" sz="1200" dirty="0" err="1">
                <a:solidFill>
                  <a:prstClr val="black"/>
                </a:solidFill>
                <a:latin typeface="Times New Roman" pitchFamily="18" charset="0"/>
              </a:rPr>
              <a:t>Climent</a:t>
            </a:r>
            <a:r>
              <a:rPr lang="en-US" sz="1200" dirty="0">
                <a:solidFill>
                  <a:prstClr val="black"/>
                </a:solidFill>
                <a:latin typeface="Times New Roman" pitchFamily="18" charset="0"/>
              </a:rPr>
              <a:t>, R. Gómez, J. Orts, J.M. </a:t>
            </a:r>
            <a:r>
              <a:rPr lang="en-US" sz="1200" dirty="0" err="1">
                <a:solidFill>
                  <a:prstClr val="black"/>
                </a:solidFill>
                <a:latin typeface="Times New Roman" pitchFamily="18" charset="0"/>
              </a:rPr>
              <a:t>Feliu</a:t>
            </a:r>
            <a:r>
              <a:rPr lang="en-US" sz="1200" dirty="0">
                <a:solidFill>
                  <a:prstClr val="black"/>
                </a:solidFill>
                <a:latin typeface="Times New Roman" pitchFamily="18" charset="0"/>
              </a:rPr>
              <a:t>. </a:t>
            </a:r>
            <a:r>
              <a:rPr lang="en-US" sz="1200" i="1" dirty="0">
                <a:solidFill>
                  <a:prstClr val="black"/>
                </a:solidFill>
                <a:latin typeface="Times New Roman" pitchFamily="18" charset="0"/>
              </a:rPr>
              <a:t>J. Phys. Chem. B</a:t>
            </a:r>
            <a:r>
              <a:rPr lang="en-US" sz="1200" dirty="0">
                <a:solidFill>
                  <a:prstClr val="black"/>
                </a:solidFill>
                <a:latin typeface="Times New Roman" pitchFamily="18" charset="0"/>
              </a:rPr>
              <a:t> </a:t>
            </a:r>
            <a:r>
              <a:rPr lang="en-US" sz="1200" b="1" dirty="0">
                <a:solidFill>
                  <a:prstClr val="black"/>
                </a:solidFill>
                <a:latin typeface="Times New Roman" pitchFamily="18" charset="0"/>
              </a:rPr>
              <a:t>2006</a:t>
            </a:r>
            <a:r>
              <a:rPr lang="en-US" sz="1200" dirty="0">
                <a:solidFill>
                  <a:prstClr val="black"/>
                </a:solidFill>
                <a:latin typeface="Times New Roman" pitchFamily="18" charset="0"/>
              </a:rPr>
              <a:t>, 110, 11344-11351</a:t>
            </a:r>
          </a:p>
          <a:p>
            <a:pPr fontAlgn="base">
              <a:spcBef>
                <a:spcPct val="0"/>
              </a:spcBef>
              <a:spcAft>
                <a:spcPct val="0"/>
              </a:spcAft>
            </a:pPr>
            <a:endParaRPr lang="en-US" sz="1200" dirty="0">
              <a:solidFill>
                <a:prstClr val="black"/>
              </a:solidFill>
              <a:latin typeface="Times New Roman" pitchFamily="18" charset="0"/>
            </a:endParaRPr>
          </a:p>
        </p:txBody>
      </p:sp>
      <p:sp>
        <p:nvSpPr>
          <p:cNvPr id="12" name="TextBox 11"/>
          <p:cNvSpPr txBox="1"/>
          <p:nvPr/>
        </p:nvSpPr>
        <p:spPr>
          <a:xfrm>
            <a:off x="0" y="6586865"/>
            <a:ext cx="4572000"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 I.T. McCrum, M.J. </a:t>
            </a:r>
            <a:r>
              <a:rPr lang="en-US" sz="1100" dirty="0" err="1">
                <a:latin typeface="Times New Roman" panose="02020603050405020304" pitchFamily="18" charset="0"/>
                <a:cs typeface="Times New Roman" panose="02020603050405020304" pitchFamily="18" charset="0"/>
              </a:rPr>
              <a:t>Janik</a:t>
            </a:r>
            <a:r>
              <a:rPr lang="en-US" sz="1100" dirty="0">
                <a:latin typeface="Times New Roman" panose="02020603050405020304" pitchFamily="18" charset="0"/>
                <a:cs typeface="Times New Roman" panose="02020603050405020304" pitchFamily="18" charset="0"/>
              </a:rPr>
              <a:t>,</a:t>
            </a:r>
            <a:r>
              <a:rPr lang="en-US" sz="1100" i="1" dirty="0">
                <a:latin typeface="Times New Roman" panose="02020603050405020304" pitchFamily="18" charset="0"/>
                <a:cs typeface="Times New Roman" panose="02020603050405020304" pitchFamily="18" charset="0"/>
              </a:rPr>
              <a:t> </a:t>
            </a:r>
            <a:r>
              <a:rPr lang="en-US" sz="1100" i="1" dirty="0" err="1">
                <a:latin typeface="Times New Roman" panose="02020603050405020304" pitchFamily="18" charset="0"/>
                <a:cs typeface="Times New Roman" panose="02020603050405020304" pitchFamily="18" charset="0"/>
              </a:rPr>
              <a:t>J.Phys.Chem</a:t>
            </a:r>
            <a:r>
              <a:rPr lang="en-US" sz="1100" i="1" dirty="0">
                <a:latin typeface="Times New Roman" panose="02020603050405020304" pitchFamily="18" charset="0"/>
                <a:cs typeface="Times New Roman" panose="02020603050405020304" pitchFamily="18" charset="0"/>
              </a:rPr>
              <a:t>. C</a:t>
            </a:r>
            <a:r>
              <a:rPr lang="en-US" sz="1100" dirty="0">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120</a:t>
            </a:r>
            <a:r>
              <a:rPr lang="en-US" sz="1100" dirty="0">
                <a:latin typeface="Times New Roman" panose="02020603050405020304" pitchFamily="18" charset="0"/>
                <a:cs typeface="Times New Roman" panose="02020603050405020304" pitchFamily="18" charset="0"/>
              </a:rPr>
              <a:t>, 457-471 (2016).</a:t>
            </a:r>
          </a:p>
        </p:txBody>
      </p:sp>
    </p:spTree>
    <p:extLst>
      <p:ext uri="{BB962C8B-B14F-4D97-AF65-F5344CB8AC3E}">
        <p14:creationId xmlns:p14="http://schemas.microsoft.com/office/powerpoint/2010/main" val="4239576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3431" y="1061132"/>
            <a:ext cx="4749970" cy="3276600"/>
            <a:chOff x="2877585" y="3925444"/>
            <a:chExt cx="4749970" cy="3276600"/>
          </a:xfrm>
        </p:grpSpPr>
        <p:graphicFrame>
          <p:nvGraphicFramePr>
            <p:cNvPr id="6" name="Chart 5"/>
            <p:cNvGraphicFramePr>
              <a:graphicFrameLocks/>
            </p:cNvGraphicFramePr>
            <p:nvPr/>
          </p:nvGraphicFramePr>
          <p:xfrm>
            <a:off x="2877585" y="3925444"/>
            <a:ext cx="4749970" cy="327660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6099204" y="5957910"/>
              <a:ext cx="762000" cy="369332"/>
            </a:xfrm>
            <a:prstGeom prst="rect">
              <a:avLst/>
            </a:prstGeom>
            <a:noFill/>
          </p:spPr>
          <p:txBody>
            <a:bodyPr wrap="square" rtlCol="0">
              <a:spAutoFit/>
            </a:bodyPr>
            <a:lstStyle/>
            <a:p>
              <a:r>
                <a:rPr lang="en-US" b="1" dirty="0">
                  <a:solidFill>
                    <a:prstClr val="black"/>
                  </a:solidFill>
                  <a:latin typeface="Arial" panose="020B0604020202020204" pitchFamily="34" charset="0"/>
                  <a:cs typeface="Arial" panose="020B0604020202020204" pitchFamily="34" charset="0"/>
                </a:rPr>
                <a:t>(111)</a:t>
              </a:r>
            </a:p>
          </p:txBody>
        </p:sp>
        <p:sp>
          <p:nvSpPr>
            <p:cNvPr id="8" name="TextBox 7"/>
            <p:cNvSpPr txBox="1"/>
            <p:nvPr/>
          </p:nvSpPr>
          <p:spPr>
            <a:xfrm>
              <a:off x="6132075" y="4605172"/>
              <a:ext cx="762000" cy="369332"/>
            </a:xfrm>
            <a:prstGeom prst="rect">
              <a:avLst/>
            </a:prstGeom>
            <a:noFill/>
          </p:spPr>
          <p:txBody>
            <a:bodyPr wrap="square" rtlCol="0">
              <a:spAutoFit/>
            </a:bodyPr>
            <a:lstStyle/>
            <a:p>
              <a:r>
                <a:rPr lang="en-US" b="1" dirty="0">
                  <a:solidFill>
                    <a:prstClr val="black"/>
                  </a:solidFill>
                  <a:latin typeface="Arial" panose="020B0604020202020204" pitchFamily="34" charset="0"/>
                  <a:cs typeface="Arial" panose="020B0604020202020204" pitchFamily="34" charset="0"/>
                </a:rPr>
                <a:t>(100)</a:t>
              </a:r>
            </a:p>
          </p:txBody>
        </p:sp>
        <p:sp>
          <p:nvSpPr>
            <p:cNvPr id="9" name="TextBox 8"/>
            <p:cNvSpPr txBox="1"/>
            <p:nvPr/>
          </p:nvSpPr>
          <p:spPr>
            <a:xfrm>
              <a:off x="6119290" y="4315940"/>
              <a:ext cx="762000" cy="369332"/>
            </a:xfrm>
            <a:prstGeom prst="rect">
              <a:avLst/>
            </a:prstGeom>
            <a:noFill/>
          </p:spPr>
          <p:txBody>
            <a:bodyPr wrap="square" rtlCol="0">
              <a:spAutoFit/>
            </a:bodyPr>
            <a:lstStyle/>
            <a:p>
              <a:r>
                <a:rPr lang="en-US" b="1" dirty="0">
                  <a:solidFill>
                    <a:prstClr val="black"/>
                  </a:solidFill>
                  <a:latin typeface="Arial" panose="020B0604020202020204" pitchFamily="34" charset="0"/>
                  <a:cs typeface="Arial" panose="020B0604020202020204" pitchFamily="34" charset="0"/>
                </a:rPr>
                <a:t>(110)</a:t>
              </a:r>
            </a:p>
          </p:txBody>
        </p:sp>
      </p:grpSp>
      <p:sp>
        <p:nvSpPr>
          <p:cNvPr id="13" name="Title 2"/>
          <p:cNvSpPr txBox="1">
            <a:spLocks/>
          </p:cNvSpPr>
          <p:nvPr/>
        </p:nvSpPr>
        <p:spPr>
          <a:xfrm>
            <a:off x="0" y="0"/>
            <a:ext cx="9144000" cy="1143000"/>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sz="2800" dirty="0">
                <a:solidFill>
                  <a:srgbClr val="1F497D"/>
                </a:solidFill>
                <a:latin typeface="Arial" panose="020B0604020202020204" pitchFamily="34" charset="0"/>
                <a:cs typeface="Arial" panose="020B0604020202020204" pitchFamily="34" charset="0"/>
              </a:rPr>
              <a:t>Peak order based on H* desorption does not match experiment</a:t>
            </a:r>
          </a:p>
        </p:txBody>
      </p:sp>
      <p:grpSp>
        <p:nvGrpSpPr>
          <p:cNvPr id="10" name="Group 9"/>
          <p:cNvGrpSpPr/>
          <p:nvPr/>
        </p:nvGrpSpPr>
        <p:grpSpPr>
          <a:xfrm>
            <a:off x="4658368" y="3857331"/>
            <a:ext cx="4303930" cy="2955942"/>
            <a:chOff x="4794053" y="3703948"/>
            <a:chExt cx="4303930" cy="2955942"/>
          </a:xfrm>
        </p:grpSpPr>
        <p:sp>
          <p:nvSpPr>
            <p:cNvPr id="24" name="TextBox 23"/>
            <p:cNvSpPr txBox="1"/>
            <p:nvPr/>
          </p:nvSpPr>
          <p:spPr>
            <a:xfrm rot="16200000">
              <a:off x="3632965" y="5181872"/>
              <a:ext cx="2599175" cy="276999"/>
            </a:xfrm>
            <a:prstGeom prst="rect">
              <a:avLst/>
            </a:prstGeom>
            <a:solidFill>
              <a:schemeClr val="bg1"/>
            </a:solidFill>
          </p:spPr>
          <p:txBody>
            <a:bodyPr wrap="square" rtlCol="0">
              <a:spAutoFit/>
            </a:bodyPr>
            <a:lstStyle/>
            <a:p>
              <a:pPr algn="ctr" fontAlgn="base">
                <a:spcBef>
                  <a:spcPct val="0"/>
                </a:spcBef>
                <a:spcAft>
                  <a:spcPct val="0"/>
                </a:spcAft>
              </a:pPr>
              <a:r>
                <a:rPr lang="en-US" sz="1200" dirty="0">
                  <a:solidFill>
                    <a:prstClr val="black"/>
                  </a:solidFill>
                  <a:latin typeface="Times New Roman" pitchFamily="18" charset="0"/>
                </a:rPr>
                <a:t>Current density (</a:t>
              </a:r>
              <a:r>
                <a:rPr lang="en-US" sz="1200" dirty="0" err="1">
                  <a:solidFill>
                    <a:prstClr val="black"/>
                  </a:solidFill>
                </a:rPr>
                <a:t>μ</a:t>
              </a:r>
              <a:r>
                <a:rPr lang="en-US" sz="1200" dirty="0" err="1">
                  <a:solidFill>
                    <a:prstClr val="black"/>
                  </a:solidFill>
                  <a:latin typeface="Times New Roman" pitchFamily="18" charset="0"/>
                </a:rPr>
                <a:t>A</a:t>
              </a:r>
              <a:r>
                <a:rPr lang="en-US" sz="1200" dirty="0">
                  <a:solidFill>
                    <a:prstClr val="black"/>
                  </a:solidFill>
                  <a:latin typeface="Times New Roman" pitchFamily="18" charset="0"/>
                </a:rPr>
                <a:t>/cm</a:t>
              </a:r>
              <a:r>
                <a:rPr lang="en-US" sz="1200" baseline="30000" dirty="0">
                  <a:solidFill>
                    <a:prstClr val="black"/>
                  </a:solidFill>
                  <a:latin typeface="Times New Roman" pitchFamily="18" charset="0"/>
                </a:rPr>
                <a:t>2</a:t>
              </a:r>
              <a:r>
                <a:rPr lang="en-US" sz="1200" dirty="0">
                  <a:solidFill>
                    <a:prstClr val="black"/>
                  </a:solidFill>
                  <a:latin typeface="Times New Roman" pitchFamily="18" charset="0"/>
                </a:rPr>
                <a:t>)</a:t>
              </a:r>
            </a:p>
          </p:txBody>
        </p:sp>
        <p:grpSp>
          <p:nvGrpSpPr>
            <p:cNvPr id="5" name="Group 4"/>
            <p:cNvGrpSpPr/>
            <p:nvPr/>
          </p:nvGrpSpPr>
          <p:grpSpPr>
            <a:xfrm>
              <a:off x="4948819" y="3703948"/>
              <a:ext cx="4149164" cy="2955942"/>
              <a:chOff x="4918636" y="1096407"/>
              <a:chExt cx="4149164" cy="2955942"/>
            </a:xfrm>
          </p:grpSpPr>
          <p:pic>
            <p:nvPicPr>
              <p:cNvPr id="2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561" r="23632"/>
              <a:stretch/>
            </p:blipFill>
            <p:spPr bwMode="auto">
              <a:xfrm>
                <a:off x="5062071" y="1594509"/>
                <a:ext cx="4005729" cy="224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7536330" y="1971814"/>
                <a:ext cx="1371769" cy="338554"/>
              </a:xfrm>
              <a:prstGeom prst="rect">
                <a:avLst/>
              </a:prstGeom>
              <a:noFill/>
            </p:spPr>
            <p:txBody>
              <a:bodyPr wrap="square" rtlCol="0">
                <a:spAutoFit/>
              </a:bodyPr>
              <a:lstStyle/>
              <a:p>
                <a:pPr algn="ctr" fontAlgn="base">
                  <a:spcBef>
                    <a:spcPct val="0"/>
                  </a:spcBef>
                  <a:spcAft>
                    <a:spcPct val="0"/>
                  </a:spcAft>
                </a:pPr>
                <a:r>
                  <a:rPr lang="en-US" sz="1600" b="1" dirty="0">
                    <a:solidFill>
                      <a:prstClr val="black"/>
                    </a:solidFill>
                    <a:latin typeface="Times New Roman" pitchFamily="18" charset="0"/>
                  </a:rPr>
                  <a:t>Pt(110)</a:t>
                </a:r>
              </a:p>
            </p:txBody>
          </p:sp>
          <p:sp>
            <p:nvSpPr>
              <p:cNvPr id="22" name="TextBox 21"/>
              <p:cNvSpPr txBox="1"/>
              <p:nvPr/>
            </p:nvSpPr>
            <p:spPr>
              <a:xfrm>
                <a:off x="6941671" y="1444893"/>
                <a:ext cx="1371769" cy="338554"/>
              </a:xfrm>
              <a:prstGeom prst="rect">
                <a:avLst/>
              </a:prstGeom>
              <a:noFill/>
            </p:spPr>
            <p:txBody>
              <a:bodyPr wrap="square" rtlCol="0">
                <a:spAutoFit/>
              </a:bodyPr>
              <a:lstStyle/>
              <a:p>
                <a:pPr algn="ctr" fontAlgn="base">
                  <a:spcBef>
                    <a:spcPct val="0"/>
                  </a:spcBef>
                  <a:spcAft>
                    <a:spcPct val="0"/>
                  </a:spcAft>
                </a:pPr>
                <a:r>
                  <a:rPr lang="en-US" sz="1600" b="1" dirty="0">
                    <a:solidFill>
                      <a:srgbClr val="FF0000"/>
                    </a:solidFill>
                    <a:latin typeface="Times New Roman" pitchFamily="18" charset="0"/>
                  </a:rPr>
                  <a:t>Pt(100)</a:t>
                </a:r>
              </a:p>
            </p:txBody>
          </p:sp>
          <p:sp>
            <p:nvSpPr>
              <p:cNvPr id="23" name="TextBox 22"/>
              <p:cNvSpPr txBox="1"/>
              <p:nvPr/>
            </p:nvSpPr>
            <p:spPr>
              <a:xfrm>
                <a:off x="6169211" y="1576808"/>
                <a:ext cx="990600" cy="338554"/>
              </a:xfrm>
              <a:prstGeom prst="rect">
                <a:avLst/>
              </a:prstGeom>
              <a:noFill/>
            </p:spPr>
            <p:txBody>
              <a:bodyPr wrap="square" rtlCol="0">
                <a:spAutoFit/>
              </a:bodyPr>
              <a:lstStyle/>
              <a:p>
                <a:pPr algn="ctr" fontAlgn="base">
                  <a:spcBef>
                    <a:spcPct val="0"/>
                  </a:spcBef>
                  <a:spcAft>
                    <a:spcPct val="0"/>
                  </a:spcAft>
                </a:pPr>
                <a:r>
                  <a:rPr lang="en-US" sz="1600" b="1" dirty="0">
                    <a:solidFill>
                      <a:srgbClr val="1B56DB"/>
                    </a:solidFill>
                    <a:latin typeface="Times New Roman" pitchFamily="18" charset="0"/>
                  </a:rPr>
                  <a:t>Pt(111)</a:t>
                </a:r>
              </a:p>
            </p:txBody>
          </p:sp>
          <p:sp>
            <p:nvSpPr>
              <p:cNvPr id="25" name="TextBox 24"/>
              <p:cNvSpPr txBox="1"/>
              <p:nvPr/>
            </p:nvSpPr>
            <p:spPr>
              <a:xfrm>
                <a:off x="5280211" y="3775350"/>
                <a:ext cx="3429000" cy="276999"/>
              </a:xfrm>
              <a:prstGeom prst="rect">
                <a:avLst/>
              </a:prstGeom>
              <a:noFill/>
            </p:spPr>
            <p:txBody>
              <a:bodyPr wrap="square" rtlCol="0">
                <a:spAutoFit/>
              </a:bodyPr>
              <a:lstStyle/>
              <a:p>
                <a:pPr algn="ctr" fontAlgn="base">
                  <a:spcBef>
                    <a:spcPct val="0"/>
                  </a:spcBef>
                  <a:spcAft>
                    <a:spcPct val="0"/>
                  </a:spcAft>
                </a:pPr>
                <a:r>
                  <a:rPr lang="en-US" sz="1200" dirty="0">
                    <a:solidFill>
                      <a:prstClr val="black"/>
                    </a:solidFill>
                    <a:latin typeface="Times New Roman" pitchFamily="18" charset="0"/>
                  </a:rPr>
                  <a:t>Potential (V</a:t>
                </a:r>
                <a:r>
                  <a:rPr lang="en-US" sz="1200" baseline="-25000" dirty="0">
                    <a:solidFill>
                      <a:prstClr val="black"/>
                    </a:solidFill>
                    <a:latin typeface="Times New Roman" pitchFamily="18" charset="0"/>
                  </a:rPr>
                  <a:t>RHE</a:t>
                </a:r>
                <a:r>
                  <a:rPr lang="en-US" sz="1200" dirty="0">
                    <a:solidFill>
                      <a:prstClr val="black"/>
                    </a:solidFill>
                    <a:latin typeface="Times New Roman" pitchFamily="18" charset="0"/>
                  </a:rPr>
                  <a:t>)</a:t>
                </a:r>
              </a:p>
            </p:txBody>
          </p:sp>
          <p:sp>
            <p:nvSpPr>
              <p:cNvPr id="26" name="TextBox 25"/>
              <p:cNvSpPr txBox="1"/>
              <p:nvPr/>
            </p:nvSpPr>
            <p:spPr>
              <a:xfrm>
                <a:off x="4918636" y="1096407"/>
                <a:ext cx="3429000" cy="338554"/>
              </a:xfrm>
              <a:prstGeom prst="rect">
                <a:avLst/>
              </a:prstGeom>
              <a:noFill/>
            </p:spPr>
            <p:txBody>
              <a:bodyPr wrap="square" rtlCol="0">
                <a:spAutoFit/>
              </a:bodyPr>
              <a:lstStyle/>
              <a:p>
                <a:pPr algn="ctr" fontAlgn="base">
                  <a:spcBef>
                    <a:spcPct val="0"/>
                  </a:spcBef>
                  <a:spcAft>
                    <a:spcPct val="0"/>
                  </a:spcAft>
                </a:pPr>
                <a:r>
                  <a:rPr lang="en-US" sz="1600" b="1" dirty="0">
                    <a:solidFill>
                      <a:prstClr val="black"/>
                    </a:solidFill>
                    <a:latin typeface="Times New Roman" pitchFamily="18" charset="0"/>
                  </a:rPr>
                  <a:t>Simulated cyclic </a:t>
                </a:r>
                <a:r>
                  <a:rPr lang="en-US" sz="1600" b="1" dirty="0" err="1">
                    <a:solidFill>
                      <a:prstClr val="black"/>
                    </a:solidFill>
                    <a:latin typeface="Times New Roman" pitchFamily="18" charset="0"/>
                  </a:rPr>
                  <a:t>voltammogram</a:t>
                </a:r>
                <a:endParaRPr lang="en-US" sz="1600" b="1" dirty="0">
                  <a:solidFill>
                    <a:prstClr val="black"/>
                  </a:solidFill>
                  <a:latin typeface="Times New Roman" pitchFamily="18" charset="0"/>
                </a:endParaRPr>
              </a:p>
            </p:txBody>
          </p:sp>
        </p:grpSp>
      </p:grpSp>
      <p:grpSp>
        <p:nvGrpSpPr>
          <p:cNvPr id="3" name="Group 2"/>
          <p:cNvGrpSpPr/>
          <p:nvPr/>
        </p:nvGrpSpPr>
        <p:grpSpPr>
          <a:xfrm>
            <a:off x="6205786" y="515086"/>
            <a:ext cx="2590967" cy="3613342"/>
            <a:chOff x="6370919" y="3896028"/>
            <a:chExt cx="2590967" cy="3613342"/>
          </a:xfrm>
        </p:grpSpPr>
        <p:pic>
          <p:nvPicPr>
            <p:cNvPr id="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0345" t="4823" r="59483"/>
            <a:stretch/>
          </p:blipFill>
          <p:spPr bwMode="auto">
            <a:xfrm>
              <a:off x="6370919" y="3896028"/>
              <a:ext cx="1942522" cy="3613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6387352" y="4902714"/>
              <a:ext cx="990600" cy="338554"/>
            </a:xfrm>
            <a:prstGeom prst="rect">
              <a:avLst/>
            </a:prstGeom>
            <a:noFill/>
          </p:spPr>
          <p:txBody>
            <a:bodyPr wrap="square" rtlCol="0">
              <a:spAutoFit/>
            </a:bodyPr>
            <a:lstStyle/>
            <a:p>
              <a:pPr algn="ctr" fontAlgn="base">
                <a:spcBef>
                  <a:spcPct val="0"/>
                </a:spcBef>
                <a:spcAft>
                  <a:spcPct val="0"/>
                </a:spcAft>
              </a:pPr>
              <a:r>
                <a:rPr lang="en-US" sz="1600" b="1" dirty="0">
                  <a:solidFill>
                    <a:srgbClr val="1B56DB"/>
                  </a:solidFill>
                  <a:latin typeface="Times New Roman" pitchFamily="18" charset="0"/>
                </a:rPr>
                <a:t>Pt(111)</a:t>
              </a:r>
            </a:p>
          </p:txBody>
        </p:sp>
        <p:sp>
          <p:nvSpPr>
            <p:cNvPr id="29" name="TextBox 28"/>
            <p:cNvSpPr txBox="1"/>
            <p:nvPr/>
          </p:nvSpPr>
          <p:spPr>
            <a:xfrm>
              <a:off x="7091084" y="3988873"/>
              <a:ext cx="1371769" cy="338554"/>
            </a:xfrm>
            <a:prstGeom prst="rect">
              <a:avLst/>
            </a:prstGeom>
            <a:noFill/>
          </p:spPr>
          <p:txBody>
            <a:bodyPr wrap="square" rtlCol="0">
              <a:spAutoFit/>
            </a:bodyPr>
            <a:lstStyle/>
            <a:p>
              <a:pPr algn="ctr" fontAlgn="base">
                <a:spcBef>
                  <a:spcPct val="0"/>
                </a:spcBef>
                <a:spcAft>
                  <a:spcPct val="0"/>
                </a:spcAft>
              </a:pPr>
              <a:r>
                <a:rPr lang="en-US" sz="1600" b="1" dirty="0">
                  <a:solidFill>
                    <a:prstClr val="black"/>
                  </a:solidFill>
                  <a:latin typeface="Times New Roman" pitchFamily="18" charset="0"/>
                </a:rPr>
                <a:t>Pt(110)</a:t>
              </a:r>
            </a:p>
          </p:txBody>
        </p:sp>
        <p:sp>
          <p:nvSpPr>
            <p:cNvPr id="30" name="TextBox 29"/>
            <p:cNvSpPr txBox="1"/>
            <p:nvPr/>
          </p:nvSpPr>
          <p:spPr>
            <a:xfrm>
              <a:off x="7590117" y="4477953"/>
              <a:ext cx="1371769" cy="338554"/>
            </a:xfrm>
            <a:prstGeom prst="rect">
              <a:avLst/>
            </a:prstGeom>
            <a:noFill/>
          </p:spPr>
          <p:txBody>
            <a:bodyPr wrap="square" rtlCol="0">
              <a:spAutoFit/>
            </a:bodyPr>
            <a:lstStyle/>
            <a:p>
              <a:pPr algn="ctr" fontAlgn="base">
                <a:spcBef>
                  <a:spcPct val="0"/>
                </a:spcBef>
                <a:spcAft>
                  <a:spcPct val="0"/>
                </a:spcAft>
              </a:pPr>
              <a:r>
                <a:rPr lang="en-US" sz="1600" b="1" dirty="0">
                  <a:solidFill>
                    <a:srgbClr val="FF0000"/>
                  </a:solidFill>
                  <a:latin typeface="Times New Roman" pitchFamily="18" charset="0"/>
                </a:rPr>
                <a:t>Pt(100)</a:t>
              </a:r>
            </a:p>
          </p:txBody>
        </p:sp>
      </p:grpSp>
      <p:sp>
        <p:nvSpPr>
          <p:cNvPr id="2" name="TextBox 1"/>
          <p:cNvSpPr txBox="1"/>
          <p:nvPr/>
        </p:nvSpPr>
        <p:spPr>
          <a:xfrm>
            <a:off x="94439" y="4340096"/>
            <a:ext cx="4297959" cy="2246769"/>
          </a:xfrm>
          <a:prstGeom prst="rect">
            <a:avLst/>
          </a:prstGeom>
          <a:noFill/>
        </p:spPr>
        <p:txBody>
          <a:bodyPr wrap="square" rtlCol="0">
            <a:spAutoFit/>
          </a:bodyPr>
          <a:lstStyle/>
          <a:p>
            <a:pPr fontAlgn="base">
              <a:spcBef>
                <a:spcPct val="0"/>
              </a:spcBef>
              <a:spcAft>
                <a:spcPct val="0"/>
              </a:spcAft>
            </a:pPr>
            <a:r>
              <a:rPr lang="en-US" sz="2000" b="1" dirty="0">
                <a:solidFill>
                  <a:prstClr val="black"/>
                </a:solidFill>
                <a:latin typeface="Times New Roman" pitchFamily="18" charset="0"/>
              </a:rPr>
              <a:t>111 coverage dependence explains broader peak</a:t>
            </a:r>
          </a:p>
          <a:p>
            <a:pPr fontAlgn="base">
              <a:spcBef>
                <a:spcPct val="0"/>
              </a:spcBef>
              <a:spcAft>
                <a:spcPct val="0"/>
              </a:spcAft>
            </a:pPr>
            <a:endParaRPr lang="en-US" sz="2000" b="1" dirty="0">
              <a:solidFill>
                <a:prstClr val="black"/>
              </a:solidFill>
              <a:latin typeface="Times New Roman" pitchFamily="18" charset="0"/>
            </a:endParaRPr>
          </a:p>
          <a:p>
            <a:pPr fontAlgn="base">
              <a:spcBef>
                <a:spcPct val="0"/>
              </a:spcBef>
              <a:spcAft>
                <a:spcPct val="0"/>
              </a:spcAft>
            </a:pPr>
            <a:r>
              <a:rPr lang="en-US" sz="2000" b="1" dirty="0">
                <a:solidFill>
                  <a:prstClr val="black"/>
                </a:solidFill>
                <a:latin typeface="Times New Roman" pitchFamily="18" charset="0"/>
              </a:rPr>
              <a:t>Simulation – 111 desorption before 110 and 100</a:t>
            </a:r>
          </a:p>
          <a:p>
            <a:pPr fontAlgn="base">
              <a:spcBef>
                <a:spcPct val="0"/>
              </a:spcBef>
              <a:spcAft>
                <a:spcPct val="0"/>
              </a:spcAft>
            </a:pPr>
            <a:endParaRPr lang="en-US" sz="2000" b="1" dirty="0">
              <a:solidFill>
                <a:prstClr val="black"/>
              </a:solidFill>
              <a:latin typeface="Times New Roman" pitchFamily="18" charset="0"/>
            </a:endParaRPr>
          </a:p>
          <a:p>
            <a:pPr fontAlgn="base">
              <a:spcBef>
                <a:spcPct val="0"/>
              </a:spcBef>
              <a:spcAft>
                <a:spcPct val="0"/>
              </a:spcAft>
            </a:pPr>
            <a:r>
              <a:rPr lang="en-US" sz="2000" b="1" dirty="0">
                <a:solidFill>
                  <a:prstClr val="black"/>
                </a:solidFill>
                <a:latin typeface="Times New Roman" pitchFamily="18" charset="0"/>
              </a:rPr>
              <a:t>Experiment – 110 and 111 before 100</a:t>
            </a:r>
          </a:p>
        </p:txBody>
      </p:sp>
      <p:sp>
        <p:nvSpPr>
          <p:cNvPr id="31" name="TextBox 30"/>
          <p:cNvSpPr txBox="1"/>
          <p:nvPr/>
        </p:nvSpPr>
        <p:spPr>
          <a:xfrm>
            <a:off x="0" y="6586865"/>
            <a:ext cx="4572000"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 I.T. McCrum, M.J. </a:t>
            </a:r>
            <a:r>
              <a:rPr lang="en-US" sz="1100" dirty="0" err="1">
                <a:latin typeface="Times New Roman" panose="02020603050405020304" pitchFamily="18" charset="0"/>
                <a:cs typeface="Times New Roman" panose="02020603050405020304" pitchFamily="18" charset="0"/>
              </a:rPr>
              <a:t>Janik</a:t>
            </a:r>
            <a:r>
              <a:rPr lang="en-US" sz="1100" dirty="0">
                <a:latin typeface="Times New Roman" panose="02020603050405020304" pitchFamily="18" charset="0"/>
                <a:cs typeface="Times New Roman" panose="02020603050405020304" pitchFamily="18" charset="0"/>
              </a:rPr>
              <a:t>,</a:t>
            </a:r>
            <a:r>
              <a:rPr lang="en-US" sz="1100" i="1" dirty="0">
                <a:latin typeface="Times New Roman" panose="02020603050405020304" pitchFamily="18" charset="0"/>
                <a:cs typeface="Times New Roman" panose="02020603050405020304" pitchFamily="18" charset="0"/>
              </a:rPr>
              <a:t> </a:t>
            </a:r>
            <a:r>
              <a:rPr lang="en-US" sz="1100" i="1" dirty="0" err="1">
                <a:latin typeface="Times New Roman" panose="02020603050405020304" pitchFamily="18" charset="0"/>
                <a:cs typeface="Times New Roman" panose="02020603050405020304" pitchFamily="18" charset="0"/>
              </a:rPr>
              <a:t>J.Phys.Chem</a:t>
            </a:r>
            <a:r>
              <a:rPr lang="en-US" sz="1100" i="1" dirty="0">
                <a:latin typeface="Times New Roman" panose="02020603050405020304" pitchFamily="18" charset="0"/>
                <a:cs typeface="Times New Roman" panose="02020603050405020304" pitchFamily="18" charset="0"/>
              </a:rPr>
              <a:t>. C</a:t>
            </a:r>
            <a:r>
              <a:rPr lang="en-US" sz="1100" dirty="0">
                <a:latin typeface="Times New Roman" panose="02020603050405020304" pitchFamily="18" charset="0"/>
                <a:cs typeface="Times New Roman" panose="02020603050405020304" pitchFamily="18" charset="0"/>
              </a:rPr>
              <a:t>, </a:t>
            </a:r>
            <a:r>
              <a:rPr lang="en-US" sz="1100" b="1" dirty="0">
                <a:latin typeface="Times New Roman" panose="02020603050405020304" pitchFamily="18" charset="0"/>
                <a:cs typeface="Times New Roman" panose="02020603050405020304" pitchFamily="18" charset="0"/>
              </a:rPr>
              <a:t>120</a:t>
            </a:r>
            <a:r>
              <a:rPr lang="en-US" sz="1100" dirty="0">
                <a:latin typeface="Times New Roman" panose="02020603050405020304" pitchFamily="18" charset="0"/>
                <a:cs typeface="Times New Roman" panose="02020603050405020304" pitchFamily="18" charset="0"/>
              </a:rPr>
              <a:t>, 457-471 (2016).</a:t>
            </a:r>
          </a:p>
        </p:txBody>
      </p:sp>
    </p:spTree>
    <p:extLst>
      <p:ext uri="{BB962C8B-B14F-4D97-AF65-F5344CB8AC3E}">
        <p14:creationId xmlns:p14="http://schemas.microsoft.com/office/powerpoint/2010/main" val="1010640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535" y="1296662"/>
            <a:ext cx="5827713" cy="319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2"/>
          <p:cNvSpPr txBox="1">
            <a:spLocks/>
          </p:cNvSpPr>
          <p:nvPr/>
        </p:nvSpPr>
        <p:spPr>
          <a:xfrm>
            <a:off x="-5976" y="0"/>
            <a:ext cx="9144000" cy="1165412"/>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sz="3200" dirty="0">
                <a:solidFill>
                  <a:srgbClr val="1F497D"/>
                </a:solidFill>
                <a:latin typeface="Arial" panose="020B0604020202020204" pitchFamily="34" charset="0"/>
                <a:cs typeface="Arial" panose="020B0604020202020204" pitchFamily="34" charset="0"/>
              </a:rPr>
              <a:t>Pt(110) and Pt(100) peaks represent an H* to OH* exchange reaction</a:t>
            </a:r>
          </a:p>
        </p:txBody>
      </p:sp>
      <p:sp>
        <p:nvSpPr>
          <p:cNvPr id="3" name="TextBox 2"/>
          <p:cNvSpPr txBox="1"/>
          <p:nvPr/>
        </p:nvSpPr>
        <p:spPr>
          <a:xfrm>
            <a:off x="770965" y="2144059"/>
            <a:ext cx="479618" cy="369332"/>
          </a:xfrm>
          <a:prstGeom prst="rect">
            <a:avLst/>
          </a:prstGeom>
          <a:noFill/>
        </p:spPr>
        <p:txBody>
          <a:bodyPr wrap="none" rtlCol="0">
            <a:spAutoFit/>
          </a:bodyPr>
          <a:lstStyle/>
          <a:p>
            <a:pPr fontAlgn="base">
              <a:spcBef>
                <a:spcPct val="0"/>
              </a:spcBef>
              <a:spcAft>
                <a:spcPct val="0"/>
              </a:spcAft>
            </a:pPr>
            <a:r>
              <a:rPr lang="en-US" b="1" dirty="0">
                <a:solidFill>
                  <a:prstClr val="black"/>
                </a:solidFill>
                <a:latin typeface="Times New Roman" pitchFamily="18" charset="0"/>
              </a:rPr>
              <a:t>H*</a:t>
            </a:r>
          </a:p>
        </p:txBody>
      </p:sp>
      <p:sp>
        <p:nvSpPr>
          <p:cNvPr id="7" name="TextBox 6"/>
          <p:cNvSpPr txBox="1"/>
          <p:nvPr/>
        </p:nvSpPr>
        <p:spPr>
          <a:xfrm>
            <a:off x="2865718" y="2129118"/>
            <a:ext cx="659155" cy="369332"/>
          </a:xfrm>
          <a:prstGeom prst="rect">
            <a:avLst/>
          </a:prstGeom>
          <a:noFill/>
        </p:spPr>
        <p:txBody>
          <a:bodyPr wrap="none" rtlCol="0">
            <a:spAutoFit/>
          </a:bodyPr>
          <a:lstStyle/>
          <a:p>
            <a:pPr fontAlgn="base">
              <a:spcBef>
                <a:spcPct val="0"/>
              </a:spcBef>
              <a:spcAft>
                <a:spcPct val="0"/>
              </a:spcAft>
            </a:pPr>
            <a:r>
              <a:rPr lang="en-US" b="1" dirty="0">
                <a:solidFill>
                  <a:prstClr val="black"/>
                </a:solidFill>
                <a:latin typeface="Times New Roman" pitchFamily="18" charset="0"/>
              </a:rPr>
              <a:t>OH*</a:t>
            </a:r>
          </a:p>
        </p:txBody>
      </p:sp>
      <p:sp>
        <p:nvSpPr>
          <p:cNvPr id="10" name="TextBox 9"/>
          <p:cNvSpPr txBox="1"/>
          <p:nvPr/>
        </p:nvSpPr>
        <p:spPr>
          <a:xfrm>
            <a:off x="4566024" y="1676400"/>
            <a:ext cx="518155" cy="369332"/>
          </a:xfrm>
          <a:prstGeom prst="rect">
            <a:avLst/>
          </a:prstGeom>
          <a:solidFill>
            <a:schemeClr val="bg1"/>
          </a:solidFill>
        </p:spPr>
        <p:txBody>
          <a:bodyPr wrap="none" rtlCol="0">
            <a:spAutoFit/>
          </a:bodyPr>
          <a:lstStyle/>
          <a:p>
            <a:pPr fontAlgn="base">
              <a:spcBef>
                <a:spcPct val="0"/>
              </a:spcBef>
              <a:spcAft>
                <a:spcPct val="0"/>
              </a:spcAft>
            </a:pPr>
            <a:r>
              <a:rPr lang="en-US" b="1" dirty="0">
                <a:solidFill>
                  <a:prstClr val="black"/>
                </a:solidFill>
                <a:latin typeface="Times New Roman" pitchFamily="18" charset="0"/>
              </a:rPr>
              <a:t>110</a:t>
            </a:r>
          </a:p>
        </p:txBody>
      </p:sp>
      <p:sp>
        <p:nvSpPr>
          <p:cNvPr id="11" name="TextBox 10"/>
          <p:cNvSpPr txBox="1"/>
          <p:nvPr/>
        </p:nvSpPr>
        <p:spPr>
          <a:xfrm>
            <a:off x="4553264" y="2470239"/>
            <a:ext cx="530915" cy="369332"/>
          </a:xfrm>
          <a:prstGeom prst="rect">
            <a:avLst/>
          </a:prstGeom>
          <a:solidFill>
            <a:schemeClr val="bg1"/>
          </a:solidFill>
        </p:spPr>
        <p:txBody>
          <a:bodyPr wrap="none" rtlCol="0">
            <a:spAutoFit/>
          </a:bodyPr>
          <a:lstStyle/>
          <a:p>
            <a:pPr fontAlgn="base">
              <a:spcBef>
                <a:spcPct val="0"/>
              </a:spcBef>
              <a:spcAft>
                <a:spcPct val="0"/>
              </a:spcAft>
            </a:pPr>
            <a:r>
              <a:rPr lang="en-US" b="1" dirty="0">
                <a:solidFill>
                  <a:prstClr val="black"/>
                </a:solidFill>
                <a:latin typeface="Times New Roman" pitchFamily="18" charset="0"/>
              </a:rPr>
              <a:t>100</a:t>
            </a:r>
          </a:p>
        </p:txBody>
      </p:sp>
      <p:sp>
        <p:nvSpPr>
          <p:cNvPr id="12" name="TextBox 11"/>
          <p:cNvSpPr txBox="1"/>
          <p:nvPr/>
        </p:nvSpPr>
        <p:spPr>
          <a:xfrm>
            <a:off x="4566024" y="3276600"/>
            <a:ext cx="505395" cy="369332"/>
          </a:xfrm>
          <a:prstGeom prst="rect">
            <a:avLst/>
          </a:prstGeom>
          <a:solidFill>
            <a:schemeClr val="bg1"/>
          </a:solidFill>
        </p:spPr>
        <p:txBody>
          <a:bodyPr wrap="none" rtlCol="0">
            <a:spAutoFit/>
          </a:bodyPr>
          <a:lstStyle/>
          <a:p>
            <a:pPr fontAlgn="base">
              <a:spcBef>
                <a:spcPct val="0"/>
              </a:spcBef>
              <a:spcAft>
                <a:spcPct val="0"/>
              </a:spcAft>
            </a:pPr>
            <a:r>
              <a:rPr lang="en-US" b="1" dirty="0">
                <a:solidFill>
                  <a:prstClr val="black"/>
                </a:solidFill>
                <a:latin typeface="Times New Roman" pitchFamily="18" charset="0"/>
              </a:rPr>
              <a:t>111</a:t>
            </a:r>
          </a:p>
        </p:txBody>
      </p:sp>
      <p:grpSp>
        <p:nvGrpSpPr>
          <p:cNvPr id="13" name="Group 12"/>
          <p:cNvGrpSpPr>
            <a:grpSpLocks noChangeAspect="1"/>
          </p:cNvGrpSpPr>
          <p:nvPr/>
        </p:nvGrpSpPr>
        <p:grpSpPr>
          <a:xfrm>
            <a:off x="-55281" y="4507753"/>
            <a:ext cx="3089772" cy="2329329"/>
            <a:chOff x="36604" y="1615202"/>
            <a:chExt cx="3239995" cy="2442579"/>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51580" r="337"/>
            <a:stretch/>
          </p:blipFill>
          <p:spPr>
            <a:xfrm rot="16200000">
              <a:off x="609837" y="1051560"/>
              <a:ext cx="2103120" cy="3230404"/>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l="357" r="91282"/>
            <a:stretch/>
          </p:blipFill>
          <p:spPr>
            <a:xfrm rot="16200000">
              <a:off x="1468926" y="2259699"/>
              <a:ext cx="365760" cy="3230404"/>
            </a:xfrm>
            <a:prstGeom prst="rect">
              <a:avLst/>
            </a:prstGeom>
          </p:spPr>
        </p:pic>
      </p:grpSp>
      <p:sp>
        <p:nvSpPr>
          <p:cNvPr id="16" name="5-Point Star 15"/>
          <p:cNvSpPr>
            <a:spLocks/>
          </p:cNvSpPr>
          <p:nvPr/>
        </p:nvSpPr>
        <p:spPr>
          <a:xfrm>
            <a:off x="2634203" y="5533708"/>
            <a:ext cx="316579" cy="338689"/>
          </a:xfrm>
          <a:prstGeom prst="star5">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17" name="5-Point Star 16"/>
          <p:cNvSpPr>
            <a:spLocks/>
          </p:cNvSpPr>
          <p:nvPr/>
        </p:nvSpPr>
        <p:spPr>
          <a:xfrm>
            <a:off x="705224" y="5474447"/>
            <a:ext cx="366761" cy="351743"/>
          </a:xfrm>
          <a:prstGeom prst="star5">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grpSp>
        <p:nvGrpSpPr>
          <p:cNvPr id="18" name="Group 17"/>
          <p:cNvGrpSpPr>
            <a:grpSpLocks noChangeAspect="1"/>
          </p:cNvGrpSpPr>
          <p:nvPr/>
        </p:nvGrpSpPr>
        <p:grpSpPr>
          <a:xfrm>
            <a:off x="3091229" y="4542437"/>
            <a:ext cx="3115942" cy="2240857"/>
            <a:chOff x="3081970" y="1644029"/>
            <a:chExt cx="3237072" cy="2335305"/>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52751" r="-4"/>
            <a:stretch/>
          </p:blipFill>
          <p:spPr>
            <a:xfrm rot="16200000">
              <a:off x="3694666" y="1031333"/>
              <a:ext cx="2011680" cy="3237071"/>
            </a:xfrm>
            <a:prstGeom prst="rect">
              <a:avLst/>
            </a:prstGeom>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728" r="92829"/>
            <a:stretch/>
          </p:blipFill>
          <p:spPr>
            <a:xfrm rot="16200000">
              <a:off x="4563346" y="2223638"/>
              <a:ext cx="274321" cy="3237071"/>
            </a:xfrm>
            <a:prstGeom prst="rect">
              <a:avLst/>
            </a:prstGeom>
          </p:spPr>
        </p:pic>
      </p:grpSp>
      <p:sp>
        <p:nvSpPr>
          <p:cNvPr id="21" name="5-Point Star 20"/>
          <p:cNvSpPr>
            <a:spLocks/>
          </p:cNvSpPr>
          <p:nvPr/>
        </p:nvSpPr>
        <p:spPr>
          <a:xfrm>
            <a:off x="4906683" y="5552141"/>
            <a:ext cx="334682" cy="327101"/>
          </a:xfrm>
          <a:prstGeom prst="star5">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22" name="5-Point Star 21"/>
          <p:cNvSpPr>
            <a:spLocks/>
          </p:cNvSpPr>
          <p:nvPr/>
        </p:nvSpPr>
        <p:spPr>
          <a:xfrm>
            <a:off x="4625789" y="5546164"/>
            <a:ext cx="380032" cy="350119"/>
          </a:xfrm>
          <a:prstGeom prst="star5">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23" name="TextBox 22"/>
          <p:cNvSpPr txBox="1"/>
          <p:nvPr/>
        </p:nvSpPr>
        <p:spPr>
          <a:xfrm>
            <a:off x="415366" y="4588435"/>
            <a:ext cx="505395" cy="369332"/>
          </a:xfrm>
          <a:prstGeom prst="rect">
            <a:avLst/>
          </a:prstGeom>
          <a:solidFill>
            <a:schemeClr val="bg1"/>
          </a:solidFill>
        </p:spPr>
        <p:txBody>
          <a:bodyPr wrap="none" rtlCol="0">
            <a:spAutoFit/>
          </a:bodyPr>
          <a:lstStyle/>
          <a:p>
            <a:pPr fontAlgn="base">
              <a:spcBef>
                <a:spcPct val="0"/>
              </a:spcBef>
              <a:spcAft>
                <a:spcPct val="0"/>
              </a:spcAft>
            </a:pPr>
            <a:r>
              <a:rPr lang="en-US" b="1" dirty="0">
                <a:solidFill>
                  <a:prstClr val="black"/>
                </a:solidFill>
                <a:latin typeface="Times New Roman" pitchFamily="18" charset="0"/>
              </a:rPr>
              <a:t>111</a:t>
            </a:r>
          </a:p>
        </p:txBody>
      </p:sp>
      <p:sp>
        <p:nvSpPr>
          <p:cNvPr id="24" name="TextBox 23"/>
          <p:cNvSpPr txBox="1"/>
          <p:nvPr/>
        </p:nvSpPr>
        <p:spPr>
          <a:xfrm>
            <a:off x="3621740" y="4615328"/>
            <a:ext cx="530915" cy="369332"/>
          </a:xfrm>
          <a:prstGeom prst="rect">
            <a:avLst/>
          </a:prstGeom>
          <a:solidFill>
            <a:schemeClr val="bg1"/>
          </a:solidFill>
        </p:spPr>
        <p:txBody>
          <a:bodyPr wrap="none" rtlCol="0">
            <a:spAutoFit/>
          </a:bodyPr>
          <a:lstStyle/>
          <a:p>
            <a:pPr fontAlgn="base">
              <a:spcBef>
                <a:spcPct val="0"/>
              </a:spcBef>
              <a:spcAft>
                <a:spcPct val="0"/>
              </a:spcAft>
            </a:pPr>
            <a:r>
              <a:rPr lang="en-US" b="1" dirty="0">
                <a:solidFill>
                  <a:prstClr val="black"/>
                </a:solidFill>
                <a:latin typeface="Times New Roman" pitchFamily="18" charset="0"/>
              </a:rPr>
              <a:t>100</a:t>
            </a:r>
          </a:p>
        </p:txBody>
      </p:sp>
      <p:grpSp>
        <p:nvGrpSpPr>
          <p:cNvPr id="25" name="Group 24"/>
          <p:cNvGrpSpPr>
            <a:grpSpLocks noChangeAspect="1"/>
          </p:cNvGrpSpPr>
          <p:nvPr/>
        </p:nvGrpSpPr>
        <p:grpSpPr>
          <a:xfrm>
            <a:off x="5140008" y="1345938"/>
            <a:ext cx="3630340" cy="2617933"/>
            <a:chOff x="6095999" y="1590928"/>
            <a:chExt cx="3300308" cy="2379939"/>
          </a:xfrm>
        </p:grpSpPr>
        <p:pic>
          <p:nvPicPr>
            <p:cNvPr id="26" name="Picture 25"/>
            <p:cNvPicPr>
              <a:picLocks noChangeAspect="1"/>
            </p:cNvPicPr>
            <p:nvPr/>
          </p:nvPicPr>
          <p:blipFill rotWithShape="1">
            <a:blip r:embed="rId6" cstate="print">
              <a:extLst>
                <a:ext uri="{28A0092B-C50C-407E-A947-70E740481C1C}">
                  <a14:useLocalDpi xmlns:a14="http://schemas.microsoft.com/office/drawing/2010/main" val="0"/>
                </a:ext>
              </a:extLst>
            </a:blip>
            <a:srcRect l="51216" r="218"/>
            <a:stretch/>
          </p:blipFill>
          <p:spPr>
            <a:xfrm rot="16200000">
              <a:off x="6664642" y="1022285"/>
              <a:ext cx="2103120" cy="3240405"/>
            </a:xfrm>
            <a:prstGeom prst="rect">
              <a:avLst/>
            </a:prstGeom>
          </p:spPr>
        </p:pic>
        <p:pic>
          <p:nvPicPr>
            <p:cNvPr id="27" name="Picture 26"/>
            <p:cNvPicPr>
              <a:picLocks noChangeAspect="1"/>
            </p:cNvPicPr>
            <p:nvPr/>
          </p:nvPicPr>
          <p:blipFill rotWithShape="1">
            <a:blip r:embed="rId6" cstate="print">
              <a:extLst>
                <a:ext uri="{28A0092B-C50C-407E-A947-70E740481C1C}">
                  <a14:useLocalDpi xmlns:a14="http://schemas.microsoft.com/office/drawing/2010/main" val="0"/>
                </a:ext>
              </a:extLst>
            </a:blip>
            <a:srcRect l="1374" t="-1" r="92292" b="-1588"/>
            <a:stretch/>
          </p:blipFill>
          <p:spPr>
            <a:xfrm rot="16200000">
              <a:off x="7613227" y="2187787"/>
              <a:ext cx="274320" cy="3291840"/>
            </a:xfrm>
            <a:prstGeom prst="rect">
              <a:avLst/>
            </a:prstGeom>
          </p:spPr>
        </p:pic>
      </p:grpSp>
      <p:sp>
        <p:nvSpPr>
          <p:cNvPr id="28" name="5-Point Star 27"/>
          <p:cNvSpPr>
            <a:spLocks/>
          </p:cNvSpPr>
          <p:nvPr/>
        </p:nvSpPr>
        <p:spPr>
          <a:xfrm>
            <a:off x="6669468" y="1815868"/>
            <a:ext cx="400697" cy="442558"/>
          </a:xfrm>
          <a:prstGeom prst="star5">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29" name="5-Point Star 28"/>
          <p:cNvSpPr>
            <a:spLocks/>
          </p:cNvSpPr>
          <p:nvPr/>
        </p:nvSpPr>
        <p:spPr>
          <a:xfrm>
            <a:off x="5612054" y="1872130"/>
            <a:ext cx="411390" cy="361591"/>
          </a:xfrm>
          <a:prstGeom prst="star5">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30" name="TextBox 29"/>
          <p:cNvSpPr txBox="1"/>
          <p:nvPr/>
        </p:nvSpPr>
        <p:spPr>
          <a:xfrm>
            <a:off x="5730044" y="1493228"/>
            <a:ext cx="333489" cy="276999"/>
          </a:xfrm>
          <a:prstGeom prst="rect">
            <a:avLst/>
          </a:prstGeom>
          <a:solidFill>
            <a:schemeClr val="bg1"/>
          </a:solidFill>
        </p:spPr>
        <p:txBody>
          <a:bodyPr wrap="none" lIns="0" tIns="0" rIns="0" bIns="0" rtlCol="0">
            <a:spAutoFit/>
          </a:bodyPr>
          <a:lstStyle/>
          <a:p>
            <a:pPr fontAlgn="base">
              <a:spcBef>
                <a:spcPct val="0"/>
              </a:spcBef>
              <a:spcAft>
                <a:spcPct val="0"/>
              </a:spcAft>
            </a:pPr>
            <a:r>
              <a:rPr lang="en-US" b="1" dirty="0">
                <a:solidFill>
                  <a:prstClr val="black"/>
                </a:solidFill>
                <a:latin typeface="Times New Roman" pitchFamily="18" charset="0"/>
              </a:rPr>
              <a:t>110</a:t>
            </a:r>
          </a:p>
        </p:txBody>
      </p:sp>
      <p:sp>
        <p:nvSpPr>
          <p:cNvPr id="31" name="Rectangle 30"/>
          <p:cNvSpPr/>
          <p:nvPr/>
        </p:nvSpPr>
        <p:spPr>
          <a:xfrm>
            <a:off x="6629400" y="2331425"/>
            <a:ext cx="914400" cy="4227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32" name="Rectangle 31"/>
          <p:cNvSpPr/>
          <p:nvPr/>
        </p:nvSpPr>
        <p:spPr>
          <a:xfrm>
            <a:off x="6257053" y="1523742"/>
            <a:ext cx="514287" cy="3528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33" name="TextBox 32"/>
          <p:cNvSpPr txBox="1"/>
          <p:nvPr/>
        </p:nvSpPr>
        <p:spPr>
          <a:xfrm>
            <a:off x="6207171" y="4453964"/>
            <a:ext cx="2930853" cy="1733808"/>
          </a:xfrm>
          <a:prstGeom prst="rect">
            <a:avLst/>
          </a:prstGeom>
          <a:noFill/>
        </p:spPr>
        <p:txBody>
          <a:bodyPr wrap="square" rtlCol="0">
            <a:spAutoFit/>
          </a:bodyPr>
          <a:lstStyle/>
          <a:p>
            <a:pPr fontAlgn="base">
              <a:spcBef>
                <a:spcPct val="0"/>
              </a:spcBef>
              <a:spcAft>
                <a:spcPct val="0"/>
              </a:spcAft>
            </a:pPr>
            <a:r>
              <a:rPr lang="en-US" sz="1600" b="1" dirty="0">
                <a:solidFill>
                  <a:prstClr val="black"/>
                </a:solidFill>
                <a:latin typeface="Times New Roman" pitchFamily="18" charset="0"/>
              </a:rPr>
              <a:t>110 and 100 peaks involve </a:t>
            </a:r>
          </a:p>
          <a:p>
            <a:pPr fontAlgn="base">
              <a:spcBef>
                <a:spcPct val="0"/>
              </a:spcBef>
              <a:spcAft>
                <a:spcPct val="0"/>
              </a:spcAft>
            </a:pPr>
            <a:r>
              <a:rPr lang="en-US" sz="1600" b="1" dirty="0">
                <a:solidFill>
                  <a:prstClr val="black"/>
                </a:solidFill>
                <a:latin typeface="Times New Roman" pitchFamily="18" charset="0"/>
              </a:rPr>
              <a:t>exchange reaction</a:t>
            </a:r>
          </a:p>
          <a:p>
            <a:pPr fontAlgn="base">
              <a:spcBef>
                <a:spcPct val="0"/>
              </a:spcBef>
              <a:spcAft>
                <a:spcPct val="0"/>
              </a:spcAft>
            </a:pPr>
            <a:endParaRPr lang="en-US" sz="1600" b="1" dirty="0">
              <a:solidFill>
                <a:prstClr val="black"/>
              </a:solidFill>
              <a:latin typeface="Times New Roman" pitchFamily="18" charset="0"/>
            </a:endParaRPr>
          </a:p>
          <a:p>
            <a:pPr fontAlgn="base">
              <a:spcBef>
                <a:spcPct val="0"/>
              </a:spcBef>
              <a:spcAft>
                <a:spcPct val="0"/>
              </a:spcAft>
            </a:pPr>
            <a:r>
              <a:rPr lang="en-US" sz="1600" b="1" dirty="0">
                <a:solidFill>
                  <a:prstClr val="black"/>
                </a:solidFill>
                <a:latin typeface="Times New Roman" pitchFamily="18" charset="0"/>
              </a:rPr>
              <a:t>H* + OH</a:t>
            </a:r>
            <a:r>
              <a:rPr lang="en-US" sz="1600" b="1" baseline="30000" dirty="0">
                <a:solidFill>
                  <a:prstClr val="black"/>
                </a:solidFill>
                <a:latin typeface="Times New Roman" pitchFamily="18" charset="0"/>
              </a:rPr>
              <a:t>-</a:t>
            </a:r>
            <a:r>
              <a:rPr lang="en-US" sz="1600" b="1" baseline="-25000" dirty="0" err="1">
                <a:solidFill>
                  <a:prstClr val="black"/>
                </a:solidFill>
                <a:latin typeface="Times New Roman" pitchFamily="18" charset="0"/>
              </a:rPr>
              <a:t>aq</a:t>
            </a:r>
            <a:r>
              <a:rPr lang="en-US" sz="1600" b="1" dirty="0">
                <a:solidFill>
                  <a:prstClr val="black"/>
                </a:solidFill>
                <a:latin typeface="Times New Roman" pitchFamily="18" charset="0"/>
              </a:rPr>
              <a:t> </a:t>
            </a:r>
            <a:r>
              <a:rPr lang="en-US" sz="1600" b="1" dirty="0">
                <a:solidFill>
                  <a:prstClr val="black"/>
                </a:solidFill>
                <a:latin typeface="Times New Roman" pitchFamily="18" charset="0"/>
                <a:sym typeface="Wingdings" panose="05000000000000000000" pitchFamily="2" charset="2"/>
              </a:rPr>
              <a:t> OH* + </a:t>
            </a:r>
            <a:r>
              <a:rPr lang="en-US" sz="1600" b="1" dirty="0" err="1">
                <a:solidFill>
                  <a:prstClr val="black"/>
                </a:solidFill>
                <a:latin typeface="Times New Roman" pitchFamily="18" charset="0"/>
                <a:sym typeface="Wingdings" panose="05000000000000000000" pitchFamily="2" charset="2"/>
              </a:rPr>
              <a:t>H</a:t>
            </a:r>
            <a:r>
              <a:rPr lang="en-US" sz="1600" b="1" baseline="30000" dirty="0" err="1">
                <a:solidFill>
                  <a:prstClr val="black"/>
                </a:solidFill>
                <a:latin typeface="Times New Roman" pitchFamily="18" charset="0"/>
                <a:sym typeface="Wingdings" panose="05000000000000000000" pitchFamily="2" charset="2"/>
              </a:rPr>
              <a:t>+</a:t>
            </a:r>
            <a:r>
              <a:rPr lang="en-US" sz="1600" b="1" baseline="-25000" dirty="0" err="1">
                <a:solidFill>
                  <a:prstClr val="black"/>
                </a:solidFill>
                <a:latin typeface="Times New Roman" pitchFamily="18" charset="0"/>
                <a:sym typeface="Wingdings" panose="05000000000000000000" pitchFamily="2" charset="2"/>
              </a:rPr>
              <a:t>aq</a:t>
            </a:r>
            <a:r>
              <a:rPr lang="en-US" sz="1600" b="1" dirty="0">
                <a:solidFill>
                  <a:prstClr val="black"/>
                </a:solidFill>
                <a:latin typeface="Times New Roman" pitchFamily="18" charset="0"/>
                <a:sym typeface="Wingdings" panose="05000000000000000000" pitchFamily="2" charset="2"/>
              </a:rPr>
              <a:t> + 2e</a:t>
            </a:r>
            <a:endParaRPr lang="en-US" sz="1600" b="1" baseline="30000" dirty="0">
              <a:solidFill>
                <a:prstClr val="black"/>
              </a:solidFill>
              <a:latin typeface="Times New Roman" pitchFamily="18" charset="0"/>
              <a:sym typeface="Wingdings" panose="05000000000000000000" pitchFamily="2" charset="2"/>
            </a:endParaRPr>
          </a:p>
          <a:p>
            <a:pPr fontAlgn="base">
              <a:spcBef>
                <a:spcPct val="0"/>
              </a:spcBef>
              <a:spcAft>
                <a:spcPct val="0"/>
              </a:spcAft>
            </a:pPr>
            <a:endParaRPr lang="en-US" sz="1600" b="1" baseline="30000" dirty="0">
              <a:solidFill>
                <a:prstClr val="black"/>
              </a:solidFill>
              <a:latin typeface="Times New Roman" pitchFamily="18" charset="0"/>
              <a:sym typeface="Wingdings" panose="05000000000000000000" pitchFamily="2" charset="2"/>
            </a:endParaRPr>
          </a:p>
          <a:p>
            <a:pPr fontAlgn="base">
              <a:spcBef>
                <a:spcPct val="0"/>
              </a:spcBef>
              <a:spcAft>
                <a:spcPct val="0"/>
              </a:spcAft>
            </a:pPr>
            <a:r>
              <a:rPr lang="en-US" sz="1600" b="1" dirty="0">
                <a:solidFill>
                  <a:prstClr val="black"/>
                </a:solidFill>
                <a:latin typeface="Times New Roman" pitchFamily="18" charset="0"/>
                <a:sym typeface="Wingdings" panose="05000000000000000000" pitchFamily="2" charset="2"/>
              </a:rPr>
              <a:t>Pushes 110 peak to left, agrees with experimental peak order</a:t>
            </a:r>
          </a:p>
        </p:txBody>
      </p:sp>
      <p:sp>
        <p:nvSpPr>
          <p:cNvPr id="34" name="TextBox 33"/>
          <p:cNvSpPr txBox="1"/>
          <p:nvPr/>
        </p:nvSpPr>
        <p:spPr>
          <a:xfrm>
            <a:off x="6448613" y="6433565"/>
            <a:ext cx="2514600" cy="400110"/>
          </a:xfrm>
          <a:prstGeom prst="rect">
            <a:avLst/>
          </a:prstGeom>
          <a:noFill/>
        </p:spPr>
        <p:txBody>
          <a:bodyPr wrap="square" rtlCol="0">
            <a:spAutoFit/>
          </a:bodyPr>
          <a:lstStyle/>
          <a:p>
            <a:pPr fontAlgn="base">
              <a:spcBef>
                <a:spcPct val="0"/>
              </a:spcBef>
              <a:spcAft>
                <a:spcPct val="0"/>
              </a:spcAft>
            </a:pPr>
            <a:r>
              <a:rPr lang="en-US" sz="1000" dirty="0">
                <a:solidFill>
                  <a:prstClr val="black"/>
                </a:solidFill>
                <a:latin typeface="Times New Roman" panose="02020603050405020304" pitchFamily="18" charset="0"/>
                <a:cs typeface="Times New Roman" panose="02020603050405020304" pitchFamily="18" charset="0"/>
              </a:rPr>
              <a:t>N. Garcia-</a:t>
            </a:r>
            <a:r>
              <a:rPr lang="en-US" sz="1000" dirty="0" err="1">
                <a:solidFill>
                  <a:prstClr val="black"/>
                </a:solidFill>
                <a:latin typeface="Times New Roman" panose="02020603050405020304" pitchFamily="18" charset="0"/>
                <a:cs typeface="Times New Roman" panose="02020603050405020304" pitchFamily="18" charset="0"/>
              </a:rPr>
              <a:t>Araez</a:t>
            </a:r>
            <a:r>
              <a:rPr lang="en-US" sz="1000" dirty="0">
                <a:solidFill>
                  <a:prstClr val="black"/>
                </a:solidFill>
                <a:latin typeface="Times New Roman" panose="02020603050405020304" pitchFamily="18" charset="0"/>
                <a:cs typeface="Times New Roman" panose="02020603050405020304" pitchFamily="18" charset="0"/>
              </a:rPr>
              <a:t>, V. </a:t>
            </a:r>
            <a:r>
              <a:rPr lang="en-US" sz="1000" dirty="0" err="1">
                <a:solidFill>
                  <a:prstClr val="black"/>
                </a:solidFill>
                <a:latin typeface="Times New Roman" panose="02020603050405020304" pitchFamily="18" charset="0"/>
                <a:cs typeface="Times New Roman" panose="02020603050405020304" pitchFamily="18" charset="0"/>
              </a:rPr>
              <a:t>Climent</a:t>
            </a:r>
            <a:r>
              <a:rPr lang="en-US" sz="1000" dirty="0">
                <a:solidFill>
                  <a:prstClr val="black"/>
                </a:solidFill>
                <a:latin typeface="Times New Roman" panose="02020603050405020304" pitchFamily="18" charset="0"/>
                <a:cs typeface="Times New Roman" panose="02020603050405020304" pitchFamily="18" charset="0"/>
              </a:rPr>
              <a:t>,  J.M. </a:t>
            </a:r>
            <a:r>
              <a:rPr lang="en-US" sz="1000" dirty="0" err="1">
                <a:solidFill>
                  <a:prstClr val="black"/>
                </a:solidFill>
                <a:latin typeface="Times New Roman" panose="02020603050405020304" pitchFamily="18" charset="0"/>
                <a:cs typeface="Times New Roman" panose="02020603050405020304" pitchFamily="18" charset="0"/>
              </a:rPr>
              <a:t>Feliu</a:t>
            </a:r>
            <a:r>
              <a:rPr lang="en-US" sz="1000" dirty="0">
                <a:solidFill>
                  <a:prstClr val="black"/>
                </a:solidFill>
                <a:latin typeface="Times New Roman" panose="02020603050405020304" pitchFamily="18" charset="0"/>
                <a:cs typeface="Times New Roman" panose="02020603050405020304" pitchFamily="18" charset="0"/>
              </a:rPr>
              <a:t>, </a:t>
            </a:r>
            <a:r>
              <a:rPr lang="en-US" sz="1000" i="1" dirty="0">
                <a:solidFill>
                  <a:prstClr val="black"/>
                </a:solidFill>
                <a:latin typeface="Times New Roman" panose="02020603050405020304" pitchFamily="18" charset="0"/>
                <a:cs typeface="Times New Roman" panose="02020603050405020304" pitchFamily="18" charset="0"/>
              </a:rPr>
              <a:t>J. </a:t>
            </a:r>
            <a:r>
              <a:rPr lang="en-US" sz="1000" i="1" dirty="0" err="1">
                <a:solidFill>
                  <a:prstClr val="black"/>
                </a:solidFill>
                <a:latin typeface="Times New Roman" panose="02020603050405020304" pitchFamily="18" charset="0"/>
                <a:cs typeface="Times New Roman" panose="02020603050405020304" pitchFamily="18" charset="0"/>
              </a:rPr>
              <a:t>Electroanal</a:t>
            </a:r>
            <a:r>
              <a:rPr lang="en-US" sz="1000" i="1" dirty="0">
                <a:solidFill>
                  <a:prstClr val="black"/>
                </a:solidFill>
                <a:latin typeface="Times New Roman" panose="02020603050405020304" pitchFamily="18" charset="0"/>
                <a:cs typeface="Times New Roman" panose="02020603050405020304" pitchFamily="18" charset="0"/>
              </a:rPr>
              <a:t>. Chem. </a:t>
            </a:r>
            <a:r>
              <a:rPr lang="en-US" sz="1000" b="1" dirty="0">
                <a:solidFill>
                  <a:prstClr val="black"/>
                </a:solidFill>
                <a:latin typeface="Times New Roman" panose="02020603050405020304" pitchFamily="18" charset="0"/>
                <a:cs typeface="Times New Roman" panose="02020603050405020304" pitchFamily="18" charset="0"/>
              </a:rPr>
              <a:t>649</a:t>
            </a:r>
            <a:r>
              <a:rPr lang="en-US" sz="1000" dirty="0">
                <a:solidFill>
                  <a:prstClr val="black"/>
                </a:solidFill>
                <a:latin typeface="Times New Roman" panose="02020603050405020304" pitchFamily="18" charset="0"/>
                <a:cs typeface="Times New Roman" panose="02020603050405020304" pitchFamily="18" charset="0"/>
              </a:rPr>
              <a:t> 69 (2010).</a:t>
            </a:r>
            <a:endParaRPr lang="en-US" sz="1000" dirty="0">
              <a:solidFill>
                <a:prstClr val="black"/>
              </a:solidFill>
              <a:latin typeface="Times New Roman" pitchFamily="18" charset="0"/>
            </a:endParaRPr>
          </a:p>
        </p:txBody>
      </p:sp>
      <p:sp>
        <p:nvSpPr>
          <p:cNvPr id="41" name="Rectangle 40"/>
          <p:cNvSpPr/>
          <p:nvPr/>
        </p:nvSpPr>
        <p:spPr>
          <a:xfrm>
            <a:off x="4995166" y="2707638"/>
            <a:ext cx="17586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Tree>
    <p:extLst>
      <p:ext uri="{BB962C8B-B14F-4D97-AF65-F5344CB8AC3E}">
        <p14:creationId xmlns:p14="http://schemas.microsoft.com/office/powerpoint/2010/main" val="3986054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37709" y="4870901"/>
            <a:ext cx="3389804" cy="147751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13" name="Title 2"/>
          <p:cNvSpPr txBox="1">
            <a:spLocks/>
          </p:cNvSpPr>
          <p:nvPr/>
        </p:nvSpPr>
        <p:spPr>
          <a:xfrm>
            <a:off x="45396" y="129702"/>
            <a:ext cx="9144000" cy="726332"/>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sz="2800" dirty="0">
                <a:solidFill>
                  <a:srgbClr val="1F497D"/>
                </a:solidFill>
                <a:latin typeface="Arial" panose="020B0604020202020204" pitchFamily="34" charset="0"/>
                <a:cs typeface="Arial" panose="020B0604020202020204" pitchFamily="34" charset="0"/>
              </a:rPr>
              <a:t>K* specific adsorption at low coverage occurs in H* potential range</a:t>
            </a:r>
          </a:p>
        </p:txBody>
      </p:sp>
      <p:sp>
        <p:nvSpPr>
          <p:cNvPr id="2" name="TextBox 1"/>
          <p:cNvSpPr txBox="1"/>
          <p:nvPr/>
        </p:nvSpPr>
        <p:spPr>
          <a:xfrm>
            <a:off x="4636851" y="653475"/>
            <a:ext cx="3847528" cy="1015663"/>
          </a:xfrm>
          <a:prstGeom prst="rect">
            <a:avLst/>
          </a:prstGeom>
          <a:noFill/>
        </p:spPr>
        <p:txBody>
          <a:bodyPr wrap="none" rtlCol="0">
            <a:spAutoFit/>
          </a:bodyPr>
          <a:lstStyle/>
          <a:p>
            <a:pPr fontAlgn="base">
              <a:spcBef>
                <a:spcPct val="0"/>
              </a:spcBef>
              <a:spcAft>
                <a:spcPct val="0"/>
              </a:spcAft>
            </a:pPr>
            <a:r>
              <a:rPr lang="en-US" sz="2000" b="1" dirty="0">
                <a:solidFill>
                  <a:prstClr val="black"/>
                </a:solidFill>
                <a:latin typeface="Times New Roman" pitchFamily="18" charset="0"/>
              </a:rPr>
              <a:t>K* adsorption on Pt(111)</a:t>
            </a:r>
          </a:p>
          <a:p>
            <a:pPr fontAlgn="base">
              <a:spcBef>
                <a:spcPct val="0"/>
              </a:spcBef>
              <a:spcAft>
                <a:spcPct val="0"/>
              </a:spcAft>
            </a:pPr>
            <a:r>
              <a:rPr lang="en-US" sz="2000" b="1" dirty="0">
                <a:solidFill>
                  <a:prstClr val="black"/>
                </a:solidFill>
                <a:latin typeface="Times New Roman" pitchFamily="18" charset="0"/>
              </a:rPr>
              <a:t> - extreme coverage dependence</a:t>
            </a:r>
          </a:p>
          <a:p>
            <a:pPr fontAlgn="base">
              <a:spcBef>
                <a:spcPct val="0"/>
              </a:spcBef>
              <a:spcAft>
                <a:spcPct val="0"/>
              </a:spcAft>
            </a:pPr>
            <a:r>
              <a:rPr lang="en-US" sz="2000" b="1" dirty="0">
                <a:solidFill>
                  <a:prstClr val="black"/>
                </a:solidFill>
                <a:latin typeface="Times New Roman" pitchFamily="18" charset="0"/>
              </a:rPr>
              <a:t> ~ large surface dipole (-1.06 e</a:t>
            </a:r>
            <a:r>
              <a:rPr lang="en-US" sz="2000" b="1" baseline="30000" dirty="0">
                <a:solidFill>
                  <a:prstClr val="black"/>
                </a:solidFill>
                <a:latin typeface="Times New Roman" pitchFamily="18" charset="0"/>
              </a:rPr>
              <a:t>-</a:t>
            </a:r>
            <a:r>
              <a:rPr lang="en-US" sz="2000" b="1" dirty="0">
                <a:solidFill>
                  <a:prstClr val="black"/>
                </a:solidFill>
                <a:latin typeface="Times New Roman" pitchFamily="18" charset="0"/>
              </a:rPr>
              <a:t> Å)</a:t>
            </a:r>
          </a:p>
        </p:txBody>
      </p:sp>
      <p:sp>
        <p:nvSpPr>
          <p:cNvPr id="34" name="TextBox 33"/>
          <p:cNvSpPr txBox="1"/>
          <p:nvPr/>
        </p:nvSpPr>
        <p:spPr>
          <a:xfrm>
            <a:off x="4607669" y="4565514"/>
            <a:ext cx="4389728" cy="1015663"/>
          </a:xfrm>
          <a:prstGeom prst="rect">
            <a:avLst/>
          </a:prstGeom>
          <a:noFill/>
        </p:spPr>
        <p:txBody>
          <a:bodyPr wrap="none" rtlCol="0">
            <a:spAutoFit/>
          </a:bodyPr>
          <a:lstStyle/>
          <a:p>
            <a:pPr fontAlgn="base">
              <a:spcBef>
                <a:spcPct val="0"/>
              </a:spcBef>
              <a:spcAft>
                <a:spcPct val="0"/>
              </a:spcAft>
            </a:pPr>
            <a:r>
              <a:rPr lang="en-US" sz="2000" b="1" dirty="0">
                <a:solidFill>
                  <a:prstClr val="black"/>
                </a:solidFill>
                <a:latin typeface="Times New Roman" pitchFamily="18" charset="0"/>
              </a:rPr>
              <a:t>K peak (in H* absence) broad</a:t>
            </a:r>
          </a:p>
          <a:p>
            <a:pPr fontAlgn="base">
              <a:spcBef>
                <a:spcPct val="0"/>
              </a:spcBef>
              <a:spcAft>
                <a:spcPct val="0"/>
              </a:spcAft>
            </a:pPr>
            <a:r>
              <a:rPr lang="en-US" sz="2000" b="1" dirty="0">
                <a:solidFill>
                  <a:prstClr val="black"/>
                </a:solidFill>
                <a:latin typeface="Times New Roman" pitchFamily="18" charset="0"/>
              </a:rPr>
              <a:t>Low coverage K* present in H* region</a:t>
            </a:r>
          </a:p>
          <a:p>
            <a:pPr fontAlgn="base">
              <a:spcBef>
                <a:spcPct val="0"/>
              </a:spcBef>
              <a:spcAft>
                <a:spcPct val="0"/>
              </a:spcAft>
            </a:pPr>
            <a:endParaRPr lang="en-US" sz="2000" b="1" dirty="0">
              <a:solidFill>
                <a:prstClr val="black"/>
              </a:solidFill>
              <a:latin typeface="Times New Roman" pitchFamily="18" charset="0"/>
            </a:endParaRPr>
          </a:p>
        </p:txBody>
      </p:sp>
      <p:pic>
        <p:nvPicPr>
          <p:cNvPr id="4" name="Picture 3"/>
          <p:cNvPicPr>
            <a:picLocks noChangeAspect="1"/>
          </p:cNvPicPr>
          <p:nvPr/>
        </p:nvPicPr>
        <p:blipFill>
          <a:blip r:embed="rId2"/>
          <a:stretch>
            <a:fillRect/>
          </a:stretch>
        </p:blipFill>
        <p:spPr>
          <a:xfrm>
            <a:off x="4665694" y="1735253"/>
            <a:ext cx="2279856" cy="1916983"/>
          </a:xfrm>
          <a:prstGeom prst="rect">
            <a:avLst/>
          </a:prstGeom>
        </p:spPr>
      </p:pic>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t="23007"/>
          <a:stretch/>
        </p:blipFill>
        <p:spPr>
          <a:xfrm>
            <a:off x="6926094" y="1666672"/>
            <a:ext cx="1910183" cy="2634634"/>
          </a:xfrm>
          <a:prstGeom prst="rect">
            <a:avLst/>
          </a:prstGeom>
        </p:spPr>
      </p:pic>
      <p:grpSp>
        <p:nvGrpSpPr>
          <p:cNvPr id="3" name="Group 2"/>
          <p:cNvGrpSpPr/>
          <p:nvPr/>
        </p:nvGrpSpPr>
        <p:grpSpPr>
          <a:xfrm>
            <a:off x="45396" y="1066800"/>
            <a:ext cx="4518927" cy="2705080"/>
            <a:chOff x="122366" y="3906202"/>
            <a:chExt cx="4518927" cy="2705080"/>
          </a:xfrm>
        </p:grpSpPr>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366" y="3906202"/>
              <a:ext cx="4518927" cy="2705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a:xfrm>
              <a:off x="2248710" y="4325906"/>
              <a:ext cx="990600" cy="338554"/>
            </a:xfrm>
            <a:prstGeom prst="rect">
              <a:avLst/>
            </a:prstGeom>
            <a:noFill/>
          </p:spPr>
          <p:txBody>
            <a:bodyPr wrap="square" rtlCol="0">
              <a:spAutoFit/>
            </a:bodyPr>
            <a:lstStyle/>
            <a:p>
              <a:pPr algn="ctr" fontAlgn="base">
                <a:spcBef>
                  <a:spcPct val="0"/>
                </a:spcBef>
                <a:spcAft>
                  <a:spcPct val="0"/>
                </a:spcAft>
              </a:pPr>
              <a:r>
                <a:rPr lang="en-US" sz="1600" b="1" dirty="0">
                  <a:solidFill>
                    <a:srgbClr val="1B56DB"/>
                  </a:solidFill>
                  <a:latin typeface="Times New Roman" pitchFamily="18" charset="0"/>
                </a:rPr>
                <a:t>DFT H*</a:t>
              </a:r>
            </a:p>
          </p:txBody>
        </p:sp>
        <p:sp>
          <p:nvSpPr>
            <p:cNvPr id="19" name="TextBox 18"/>
            <p:cNvSpPr txBox="1"/>
            <p:nvPr/>
          </p:nvSpPr>
          <p:spPr>
            <a:xfrm>
              <a:off x="1032752" y="4614493"/>
              <a:ext cx="990600" cy="338554"/>
            </a:xfrm>
            <a:prstGeom prst="rect">
              <a:avLst/>
            </a:prstGeom>
            <a:noFill/>
          </p:spPr>
          <p:txBody>
            <a:bodyPr wrap="square" rtlCol="0">
              <a:spAutoFit/>
            </a:bodyPr>
            <a:lstStyle/>
            <a:p>
              <a:pPr algn="ctr" fontAlgn="base">
                <a:spcBef>
                  <a:spcPct val="0"/>
                </a:spcBef>
                <a:spcAft>
                  <a:spcPct val="0"/>
                </a:spcAft>
              </a:pPr>
              <a:r>
                <a:rPr lang="en-US" sz="1600" b="1" dirty="0">
                  <a:solidFill>
                    <a:srgbClr val="C00000"/>
                  </a:solidFill>
                  <a:latin typeface="Times New Roman" pitchFamily="18" charset="0"/>
                </a:rPr>
                <a:t>DFT K*</a:t>
              </a:r>
            </a:p>
          </p:txBody>
        </p:sp>
      </p:grpSp>
      <p:sp>
        <p:nvSpPr>
          <p:cNvPr id="16" name="TextBox 15"/>
          <p:cNvSpPr txBox="1"/>
          <p:nvPr/>
        </p:nvSpPr>
        <p:spPr>
          <a:xfrm>
            <a:off x="1923222" y="6540596"/>
            <a:ext cx="990600" cy="338554"/>
          </a:xfrm>
          <a:prstGeom prst="rect">
            <a:avLst/>
          </a:prstGeom>
          <a:noFill/>
        </p:spPr>
        <p:txBody>
          <a:bodyPr wrap="square" rtlCol="0">
            <a:spAutoFit/>
          </a:bodyPr>
          <a:lstStyle/>
          <a:p>
            <a:pPr algn="ctr" fontAlgn="base">
              <a:spcBef>
                <a:spcPct val="0"/>
              </a:spcBef>
              <a:spcAft>
                <a:spcPct val="0"/>
              </a:spcAft>
            </a:pPr>
            <a:r>
              <a:rPr lang="en-US" sz="1600" b="1" dirty="0">
                <a:solidFill>
                  <a:prstClr val="black"/>
                </a:solidFill>
                <a:latin typeface="Times New Roman" pitchFamily="18" charset="0"/>
              </a:rPr>
              <a:t>pH</a:t>
            </a:r>
          </a:p>
        </p:txBody>
      </p:sp>
      <p:sp>
        <p:nvSpPr>
          <p:cNvPr id="20" name="TextBox 19"/>
          <p:cNvSpPr txBox="1"/>
          <p:nvPr/>
        </p:nvSpPr>
        <p:spPr>
          <a:xfrm>
            <a:off x="-229829" y="4974139"/>
            <a:ext cx="990600" cy="338554"/>
          </a:xfrm>
          <a:prstGeom prst="rect">
            <a:avLst/>
          </a:prstGeom>
          <a:noFill/>
        </p:spPr>
        <p:txBody>
          <a:bodyPr wrap="square" rtlCol="0">
            <a:spAutoFit/>
          </a:bodyPr>
          <a:lstStyle/>
          <a:p>
            <a:pPr algn="ctr" fontAlgn="base">
              <a:spcBef>
                <a:spcPct val="0"/>
              </a:spcBef>
              <a:spcAft>
                <a:spcPct val="0"/>
              </a:spcAft>
            </a:pPr>
            <a:r>
              <a:rPr lang="en-US" sz="1600" b="1" dirty="0">
                <a:solidFill>
                  <a:prstClr val="black"/>
                </a:solidFill>
                <a:latin typeface="Times New Roman" pitchFamily="18" charset="0"/>
              </a:rPr>
              <a:t>V</a:t>
            </a:r>
            <a:r>
              <a:rPr lang="en-US" sz="1600" b="1" baseline="-25000" dirty="0">
                <a:solidFill>
                  <a:prstClr val="black"/>
                </a:solidFill>
                <a:latin typeface="Times New Roman" pitchFamily="18" charset="0"/>
              </a:rPr>
              <a:t>NHE</a:t>
            </a:r>
            <a:endParaRPr lang="en-US" sz="1600" b="1" dirty="0">
              <a:solidFill>
                <a:prstClr val="black"/>
              </a:solidFill>
              <a:latin typeface="Times New Roman" pitchFamily="18" charset="0"/>
            </a:endParaRPr>
          </a:p>
        </p:txBody>
      </p:sp>
      <p:sp>
        <p:nvSpPr>
          <p:cNvPr id="8" name="Rectangle 7"/>
          <p:cNvSpPr/>
          <p:nvPr/>
        </p:nvSpPr>
        <p:spPr>
          <a:xfrm rot="540000">
            <a:off x="665716" y="5042891"/>
            <a:ext cx="3620749" cy="358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9" name="Rectangle 8"/>
          <p:cNvSpPr/>
          <p:nvPr/>
        </p:nvSpPr>
        <p:spPr>
          <a:xfrm>
            <a:off x="4249737" y="5253038"/>
            <a:ext cx="136806"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22" name="Rectangle 21"/>
          <p:cNvSpPr/>
          <p:nvPr/>
        </p:nvSpPr>
        <p:spPr>
          <a:xfrm>
            <a:off x="634046" y="4740275"/>
            <a:ext cx="17586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graphicFrame>
        <p:nvGraphicFramePr>
          <p:cNvPr id="21" name="Chart 20"/>
          <p:cNvGraphicFramePr>
            <a:graphicFrameLocks/>
          </p:cNvGraphicFramePr>
          <p:nvPr>
            <p:extLst>
              <p:ext uri="{D42A27DB-BD31-4B8C-83A1-F6EECF244321}">
                <p14:modId xmlns:p14="http://schemas.microsoft.com/office/powerpoint/2010/main" val="1315881089"/>
              </p:ext>
            </p:extLst>
          </p:nvPr>
        </p:nvGraphicFramePr>
        <p:xfrm>
          <a:off x="304044" y="3730135"/>
          <a:ext cx="4099206" cy="2979738"/>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9"/>
          <p:cNvSpPr txBox="1"/>
          <p:nvPr/>
        </p:nvSpPr>
        <p:spPr>
          <a:xfrm>
            <a:off x="1703931" y="5718059"/>
            <a:ext cx="479618" cy="369332"/>
          </a:xfrm>
          <a:prstGeom prst="rect">
            <a:avLst/>
          </a:prstGeom>
          <a:noFill/>
        </p:spPr>
        <p:txBody>
          <a:bodyPr wrap="none" rtlCol="0">
            <a:spAutoFit/>
          </a:bodyPr>
          <a:lstStyle/>
          <a:p>
            <a:pPr fontAlgn="base">
              <a:spcBef>
                <a:spcPct val="0"/>
              </a:spcBef>
              <a:spcAft>
                <a:spcPct val="0"/>
              </a:spcAft>
            </a:pPr>
            <a:r>
              <a:rPr lang="en-US" b="1" dirty="0">
                <a:solidFill>
                  <a:prstClr val="black"/>
                </a:solidFill>
                <a:latin typeface="Times New Roman" pitchFamily="18" charset="0"/>
              </a:rPr>
              <a:t>K*</a:t>
            </a:r>
          </a:p>
        </p:txBody>
      </p:sp>
      <p:sp>
        <p:nvSpPr>
          <p:cNvPr id="24" name="TextBox 23"/>
          <p:cNvSpPr txBox="1"/>
          <p:nvPr/>
        </p:nvSpPr>
        <p:spPr>
          <a:xfrm>
            <a:off x="1874029" y="4902965"/>
            <a:ext cx="479618" cy="369332"/>
          </a:xfrm>
          <a:prstGeom prst="rect">
            <a:avLst/>
          </a:prstGeom>
          <a:noFill/>
        </p:spPr>
        <p:txBody>
          <a:bodyPr wrap="none" rtlCol="0">
            <a:spAutoFit/>
          </a:bodyPr>
          <a:lstStyle/>
          <a:p>
            <a:pPr fontAlgn="base">
              <a:spcBef>
                <a:spcPct val="0"/>
              </a:spcBef>
              <a:spcAft>
                <a:spcPct val="0"/>
              </a:spcAft>
            </a:pPr>
            <a:r>
              <a:rPr lang="en-US" b="1" dirty="0">
                <a:solidFill>
                  <a:prstClr val="black"/>
                </a:solidFill>
                <a:latin typeface="Times New Roman" pitchFamily="18" charset="0"/>
              </a:rPr>
              <a:t>H*</a:t>
            </a:r>
          </a:p>
        </p:txBody>
      </p:sp>
      <p:grpSp>
        <p:nvGrpSpPr>
          <p:cNvPr id="23" name="Group 22"/>
          <p:cNvGrpSpPr/>
          <p:nvPr/>
        </p:nvGrpSpPr>
        <p:grpSpPr>
          <a:xfrm>
            <a:off x="4534702" y="3925790"/>
            <a:ext cx="4572000" cy="2743200"/>
            <a:chOff x="93939" y="4009872"/>
            <a:chExt cx="4572000" cy="2743200"/>
          </a:xfrm>
        </p:grpSpPr>
        <p:pic>
          <p:nvPicPr>
            <p:cNvPr id="2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939" y="4009872"/>
              <a:ext cx="45720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633918" y="4319421"/>
              <a:ext cx="990600" cy="338554"/>
            </a:xfrm>
            <a:prstGeom prst="rect">
              <a:avLst/>
            </a:prstGeom>
            <a:noFill/>
          </p:spPr>
          <p:txBody>
            <a:bodyPr wrap="square" rtlCol="0">
              <a:spAutoFit/>
            </a:bodyPr>
            <a:lstStyle/>
            <a:p>
              <a:pPr algn="ctr" fontAlgn="base">
                <a:spcBef>
                  <a:spcPct val="0"/>
                </a:spcBef>
                <a:spcAft>
                  <a:spcPct val="0"/>
                </a:spcAft>
              </a:pPr>
              <a:r>
                <a:rPr lang="en-US" sz="1600" b="1" dirty="0">
                  <a:solidFill>
                    <a:srgbClr val="1B56DB"/>
                  </a:solidFill>
                  <a:latin typeface="Times New Roman" pitchFamily="18" charset="0"/>
                </a:rPr>
                <a:t>DFT H*</a:t>
              </a:r>
            </a:p>
          </p:txBody>
        </p:sp>
        <p:sp>
          <p:nvSpPr>
            <p:cNvPr id="27" name="TextBox 26"/>
            <p:cNvSpPr txBox="1"/>
            <p:nvPr/>
          </p:nvSpPr>
          <p:spPr>
            <a:xfrm>
              <a:off x="2564860" y="4354933"/>
              <a:ext cx="1347281" cy="338554"/>
            </a:xfrm>
            <a:prstGeom prst="rect">
              <a:avLst/>
            </a:prstGeom>
            <a:noFill/>
          </p:spPr>
          <p:txBody>
            <a:bodyPr wrap="square" rtlCol="0">
              <a:spAutoFit/>
            </a:bodyPr>
            <a:lstStyle/>
            <a:p>
              <a:pPr algn="ctr" fontAlgn="base">
                <a:spcBef>
                  <a:spcPct val="0"/>
                </a:spcBef>
                <a:spcAft>
                  <a:spcPct val="0"/>
                </a:spcAft>
              </a:pPr>
              <a:r>
                <a:rPr lang="en-US" sz="1600" b="1" dirty="0">
                  <a:solidFill>
                    <a:prstClr val="black"/>
                  </a:solidFill>
                  <a:latin typeface="Times New Roman" pitchFamily="18" charset="0"/>
                </a:rPr>
                <a:t>EXPT on 111</a:t>
              </a:r>
            </a:p>
          </p:txBody>
        </p:sp>
        <p:sp>
          <p:nvSpPr>
            <p:cNvPr id="28" name="TextBox 27"/>
            <p:cNvSpPr txBox="1"/>
            <p:nvPr/>
          </p:nvSpPr>
          <p:spPr>
            <a:xfrm>
              <a:off x="1668292" y="4841472"/>
              <a:ext cx="990600" cy="338554"/>
            </a:xfrm>
            <a:prstGeom prst="rect">
              <a:avLst/>
            </a:prstGeom>
            <a:noFill/>
          </p:spPr>
          <p:txBody>
            <a:bodyPr wrap="square" rtlCol="0">
              <a:spAutoFit/>
            </a:bodyPr>
            <a:lstStyle/>
            <a:p>
              <a:pPr algn="ctr" fontAlgn="base">
                <a:spcBef>
                  <a:spcPct val="0"/>
                </a:spcBef>
                <a:spcAft>
                  <a:spcPct val="0"/>
                </a:spcAft>
              </a:pPr>
              <a:r>
                <a:rPr lang="en-US" sz="1600" b="1" dirty="0">
                  <a:solidFill>
                    <a:srgbClr val="C00000"/>
                  </a:solidFill>
                  <a:latin typeface="Times New Roman" pitchFamily="18" charset="0"/>
                </a:rPr>
                <a:t>DFT K*</a:t>
              </a:r>
            </a:p>
          </p:txBody>
        </p:sp>
      </p:grpSp>
    </p:spTree>
    <p:extLst>
      <p:ext uri="{BB962C8B-B14F-4D97-AF65-F5344CB8AC3E}">
        <p14:creationId xmlns:p14="http://schemas.microsoft.com/office/powerpoint/2010/main" val="851569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285" b="6377"/>
          <a:stretch/>
        </p:blipFill>
        <p:spPr>
          <a:xfrm>
            <a:off x="4127737" y="1400606"/>
            <a:ext cx="4990148" cy="5029200"/>
          </a:xfrm>
          <a:prstGeom prst="rect">
            <a:avLst/>
          </a:prstGeom>
        </p:spPr>
      </p:pic>
      <p:sp>
        <p:nvSpPr>
          <p:cNvPr id="6" name="5-Point Star 5"/>
          <p:cNvSpPr>
            <a:spLocks/>
          </p:cNvSpPr>
          <p:nvPr/>
        </p:nvSpPr>
        <p:spPr>
          <a:xfrm>
            <a:off x="5272414" y="3244646"/>
            <a:ext cx="178308" cy="167640"/>
          </a:xfrm>
          <a:prstGeom prst="star5">
            <a:avLst/>
          </a:prstGeom>
          <a:pattFill prst="pct50">
            <a:fgClr>
              <a:srgbClr val="00B050"/>
            </a:fgClr>
            <a:bgClr>
              <a:schemeClr val="bg1"/>
            </a:bgClr>
          </a:patt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5-Point Star 6"/>
          <p:cNvSpPr>
            <a:spLocks/>
          </p:cNvSpPr>
          <p:nvPr/>
        </p:nvSpPr>
        <p:spPr>
          <a:xfrm>
            <a:off x="5626221" y="3244646"/>
            <a:ext cx="178308" cy="167640"/>
          </a:xfrm>
          <a:prstGeom prst="star5">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5-Point Star 7"/>
          <p:cNvSpPr>
            <a:spLocks/>
          </p:cNvSpPr>
          <p:nvPr/>
        </p:nvSpPr>
        <p:spPr>
          <a:xfrm>
            <a:off x="5958214" y="4649956"/>
            <a:ext cx="178308" cy="167640"/>
          </a:xfrm>
          <a:prstGeom prst="star5">
            <a:avLst/>
          </a:prstGeom>
          <a:pattFill prst="pct50">
            <a:fgClr>
              <a:srgbClr val="00B050"/>
            </a:fgClr>
            <a:bgClr>
              <a:schemeClr val="bg1"/>
            </a:bgClr>
          </a:patt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5-Point Star 8"/>
          <p:cNvSpPr>
            <a:spLocks/>
          </p:cNvSpPr>
          <p:nvPr/>
        </p:nvSpPr>
        <p:spPr>
          <a:xfrm>
            <a:off x="6418819" y="4648964"/>
            <a:ext cx="178308" cy="167640"/>
          </a:xfrm>
          <a:prstGeom prst="star5">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aphicFrame>
        <p:nvGraphicFramePr>
          <p:cNvPr id="12" name="Chart 11"/>
          <p:cNvGraphicFramePr>
            <a:graphicFrameLocks/>
          </p:cNvGraphicFramePr>
          <p:nvPr>
            <p:extLst>
              <p:ext uri="{D42A27DB-BD31-4B8C-83A1-F6EECF244321}">
                <p14:modId xmlns:p14="http://schemas.microsoft.com/office/powerpoint/2010/main" val="2983448792"/>
              </p:ext>
            </p:extLst>
          </p:nvPr>
        </p:nvGraphicFramePr>
        <p:xfrm>
          <a:off x="136339" y="1418280"/>
          <a:ext cx="3657600" cy="28956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2"/>
          <p:cNvSpPr txBox="1">
            <a:spLocks/>
          </p:cNvSpPr>
          <p:nvPr/>
        </p:nvSpPr>
        <p:spPr>
          <a:xfrm>
            <a:off x="47812" y="-46318"/>
            <a:ext cx="9144000" cy="1447800"/>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sz="2800" u="sng" dirty="0">
                <a:solidFill>
                  <a:srgbClr val="1F497D"/>
                </a:solidFill>
                <a:latin typeface="Arial" panose="020B0604020202020204" pitchFamily="34" charset="0"/>
                <a:cs typeface="Arial" panose="020B0604020202020204" pitchFamily="34" charset="0"/>
              </a:rPr>
              <a:t>Experiment</a:t>
            </a:r>
            <a:r>
              <a:rPr lang="en-US" sz="2800" dirty="0">
                <a:solidFill>
                  <a:srgbClr val="1F497D"/>
                </a:solidFill>
                <a:latin typeface="Arial" panose="020B0604020202020204" pitchFamily="34" charset="0"/>
                <a:cs typeface="Arial" panose="020B0604020202020204" pitchFamily="34" charset="0"/>
              </a:rPr>
              <a:t> – 110 and 100 peaks shift right in base</a:t>
            </a:r>
          </a:p>
          <a:p>
            <a:r>
              <a:rPr lang="en-US" sz="2800" u="sng" dirty="0">
                <a:solidFill>
                  <a:srgbClr val="1F497D"/>
                </a:solidFill>
                <a:latin typeface="Arial" panose="020B0604020202020204" pitchFamily="34" charset="0"/>
                <a:cs typeface="Arial" panose="020B0604020202020204" pitchFamily="34" charset="0"/>
              </a:rPr>
              <a:t>DFT</a:t>
            </a:r>
            <a:r>
              <a:rPr lang="en-US" sz="2800" dirty="0">
                <a:solidFill>
                  <a:srgbClr val="1F497D"/>
                </a:solidFill>
                <a:latin typeface="Arial" panose="020B0604020202020204" pitchFamily="34" charset="0"/>
                <a:cs typeface="Arial" panose="020B0604020202020204" pitchFamily="34" charset="0"/>
              </a:rPr>
              <a:t> – alkali “steals the solvation shell” making OH* adsorption less favorable</a:t>
            </a:r>
          </a:p>
        </p:txBody>
      </p:sp>
      <p:sp>
        <p:nvSpPr>
          <p:cNvPr id="14" name="TextBox 13"/>
          <p:cNvSpPr txBox="1"/>
          <p:nvPr/>
        </p:nvSpPr>
        <p:spPr>
          <a:xfrm>
            <a:off x="4256817" y="6337778"/>
            <a:ext cx="4901797" cy="400110"/>
          </a:xfrm>
          <a:prstGeom prst="rect">
            <a:avLst/>
          </a:prstGeom>
          <a:noFill/>
        </p:spPr>
        <p:txBody>
          <a:bodyPr wrap="square" rtlCol="0">
            <a:spAutoFit/>
          </a:bodyPr>
          <a:lstStyle/>
          <a:p>
            <a:r>
              <a:rPr lang="en-US" sz="1000" dirty="0">
                <a:solidFill>
                  <a:prstClr val="black"/>
                </a:solidFill>
                <a:latin typeface="Times New Roman" pitchFamily="18" charset="0"/>
                <a:cs typeface="Times New Roman" panose="02020603050405020304" pitchFamily="18" charset="0"/>
              </a:rPr>
              <a:t>M. J.T.C. van der </a:t>
            </a:r>
            <a:r>
              <a:rPr lang="en-US" sz="1000" dirty="0" err="1">
                <a:solidFill>
                  <a:prstClr val="black"/>
                </a:solidFill>
                <a:latin typeface="Times New Roman" pitchFamily="18" charset="0"/>
                <a:cs typeface="Times New Roman" panose="02020603050405020304" pitchFamily="18" charset="0"/>
              </a:rPr>
              <a:t>Niet</a:t>
            </a:r>
            <a:r>
              <a:rPr lang="en-US" sz="1000" dirty="0">
                <a:solidFill>
                  <a:prstClr val="black"/>
                </a:solidFill>
                <a:latin typeface="Times New Roman" pitchFamily="18" charset="0"/>
                <a:cs typeface="Times New Roman" panose="02020603050405020304" pitchFamily="18" charset="0"/>
              </a:rPr>
              <a:t>, N. Garcia-</a:t>
            </a:r>
            <a:r>
              <a:rPr lang="en-US" sz="1000" dirty="0" err="1">
                <a:solidFill>
                  <a:prstClr val="black"/>
                </a:solidFill>
                <a:latin typeface="Times New Roman" pitchFamily="18" charset="0"/>
                <a:cs typeface="Times New Roman" panose="02020603050405020304" pitchFamily="18" charset="0"/>
              </a:rPr>
              <a:t>Araez</a:t>
            </a:r>
            <a:r>
              <a:rPr lang="en-US" sz="1000" dirty="0">
                <a:solidFill>
                  <a:prstClr val="black"/>
                </a:solidFill>
                <a:latin typeface="Times New Roman" pitchFamily="18" charset="0"/>
                <a:cs typeface="Times New Roman" panose="02020603050405020304" pitchFamily="18" charset="0"/>
              </a:rPr>
              <a:t>, J. Hernández, J.M. </a:t>
            </a:r>
            <a:r>
              <a:rPr lang="en-US" sz="1000" dirty="0" err="1">
                <a:solidFill>
                  <a:prstClr val="black"/>
                </a:solidFill>
                <a:latin typeface="Times New Roman" pitchFamily="18" charset="0"/>
                <a:cs typeface="Times New Roman" panose="02020603050405020304" pitchFamily="18" charset="0"/>
              </a:rPr>
              <a:t>Feliu</a:t>
            </a:r>
            <a:r>
              <a:rPr lang="en-US" sz="1000" dirty="0">
                <a:solidFill>
                  <a:prstClr val="black"/>
                </a:solidFill>
                <a:latin typeface="Times New Roman" pitchFamily="18" charset="0"/>
                <a:cs typeface="Times New Roman" panose="02020603050405020304" pitchFamily="18" charset="0"/>
              </a:rPr>
              <a:t>, M. T.M. Koper, </a:t>
            </a:r>
            <a:r>
              <a:rPr lang="en-US" sz="1000" i="1" dirty="0">
                <a:solidFill>
                  <a:prstClr val="black"/>
                </a:solidFill>
                <a:latin typeface="Times New Roman" pitchFamily="18" charset="0"/>
                <a:cs typeface="Times New Roman" panose="02020603050405020304" pitchFamily="18" charset="0"/>
              </a:rPr>
              <a:t>Catalysis Today</a:t>
            </a:r>
            <a:r>
              <a:rPr lang="en-US" sz="1000" dirty="0">
                <a:solidFill>
                  <a:prstClr val="black"/>
                </a:solidFill>
                <a:latin typeface="Times New Roman" pitchFamily="18" charset="0"/>
                <a:cs typeface="Times New Roman" panose="02020603050405020304" pitchFamily="18" charset="0"/>
              </a:rPr>
              <a:t>, </a:t>
            </a:r>
            <a:r>
              <a:rPr lang="en-US" sz="1000" b="1" dirty="0">
                <a:solidFill>
                  <a:prstClr val="black"/>
                </a:solidFill>
                <a:latin typeface="Times New Roman" pitchFamily="18" charset="0"/>
                <a:cs typeface="Times New Roman" panose="02020603050405020304" pitchFamily="18" charset="0"/>
              </a:rPr>
              <a:t>202</a:t>
            </a:r>
            <a:r>
              <a:rPr lang="en-US" sz="1000" dirty="0">
                <a:solidFill>
                  <a:prstClr val="black"/>
                </a:solidFill>
                <a:latin typeface="Times New Roman" pitchFamily="18" charset="0"/>
                <a:cs typeface="Times New Roman" panose="02020603050405020304" pitchFamily="18" charset="0"/>
              </a:rPr>
              <a:t>, 105 (2013).</a:t>
            </a:r>
            <a:endParaRPr lang="en-US" sz="1000" dirty="0">
              <a:solidFill>
                <a:prstClr val="black"/>
              </a:solidFill>
            </a:endParaRPr>
          </a:p>
        </p:txBody>
      </p:sp>
      <p:sp>
        <p:nvSpPr>
          <p:cNvPr id="11" name="5-Point Star 10"/>
          <p:cNvSpPr>
            <a:spLocks/>
          </p:cNvSpPr>
          <p:nvPr/>
        </p:nvSpPr>
        <p:spPr>
          <a:xfrm>
            <a:off x="5361568" y="1793858"/>
            <a:ext cx="178308" cy="167640"/>
          </a:xfrm>
          <a:prstGeom prst="star5">
            <a:avLst/>
          </a:prstGeom>
          <a:pattFill prst="pct50">
            <a:fgClr>
              <a:srgbClr val="00B050"/>
            </a:fgClr>
            <a:bgClr>
              <a:schemeClr val="bg1"/>
            </a:bgClr>
          </a:patt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5-Point Star 14"/>
          <p:cNvSpPr>
            <a:spLocks/>
          </p:cNvSpPr>
          <p:nvPr/>
        </p:nvSpPr>
        <p:spPr>
          <a:xfrm>
            <a:off x="5362061" y="1980622"/>
            <a:ext cx="178308" cy="167640"/>
          </a:xfrm>
          <a:prstGeom prst="star5">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TextBox 15"/>
          <p:cNvSpPr txBox="1"/>
          <p:nvPr/>
        </p:nvSpPr>
        <p:spPr>
          <a:xfrm>
            <a:off x="503892" y="2433394"/>
            <a:ext cx="479618" cy="369332"/>
          </a:xfrm>
          <a:prstGeom prst="rect">
            <a:avLst/>
          </a:prstGeom>
          <a:noFill/>
        </p:spPr>
        <p:txBody>
          <a:bodyPr wrap="none" rtlCol="0">
            <a:spAutoFit/>
          </a:bodyPr>
          <a:lstStyle/>
          <a:p>
            <a:pPr fontAlgn="base">
              <a:spcBef>
                <a:spcPct val="0"/>
              </a:spcBef>
              <a:spcAft>
                <a:spcPct val="0"/>
              </a:spcAft>
            </a:pPr>
            <a:r>
              <a:rPr lang="en-US" b="1" dirty="0">
                <a:solidFill>
                  <a:prstClr val="black"/>
                </a:solidFill>
                <a:latin typeface="Times New Roman" pitchFamily="18" charset="0"/>
              </a:rPr>
              <a:t>H*</a:t>
            </a:r>
          </a:p>
        </p:txBody>
      </p:sp>
      <p:sp>
        <p:nvSpPr>
          <p:cNvPr id="17" name="TextBox 16"/>
          <p:cNvSpPr txBox="1"/>
          <p:nvPr/>
        </p:nvSpPr>
        <p:spPr>
          <a:xfrm>
            <a:off x="2024904" y="1629558"/>
            <a:ext cx="659155" cy="369332"/>
          </a:xfrm>
          <a:prstGeom prst="rect">
            <a:avLst/>
          </a:prstGeom>
          <a:noFill/>
        </p:spPr>
        <p:txBody>
          <a:bodyPr wrap="none" rtlCol="0">
            <a:spAutoFit/>
          </a:bodyPr>
          <a:lstStyle/>
          <a:p>
            <a:pPr fontAlgn="base">
              <a:spcBef>
                <a:spcPct val="0"/>
              </a:spcBef>
              <a:spcAft>
                <a:spcPct val="0"/>
              </a:spcAft>
            </a:pPr>
            <a:r>
              <a:rPr lang="en-US" b="1" dirty="0">
                <a:solidFill>
                  <a:prstClr val="black"/>
                </a:solidFill>
                <a:latin typeface="Times New Roman" pitchFamily="18" charset="0"/>
              </a:rPr>
              <a:t>OH*</a:t>
            </a:r>
          </a:p>
        </p:txBody>
      </p:sp>
      <p:sp>
        <p:nvSpPr>
          <p:cNvPr id="18" name="TextBox 17"/>
          <p:cNvSpPr txBox="1"/>
          <p:nvPr/>
        </p:nvSpPr>
        <p:spPr>
          <a:xfrm>
            <a:off x="3617633" y="1714723"/>
            <a:ext cx="518155" cy="369332"/>
          </a:xfrm>
          <a:prstGeom prst="rect">
            <a:avLst/>
          </a:prstGeom>
          <a:noFill/>
        </p:spPr>
        <p:txBody>
          <a:bodyPr wrap="none" rtlCol="0">
            <a:spAutoFit/>
          </a:bodyPr>
          <a:lstStyle/>
          <a:p>
            <a:pPr fontAlgn="base">
              <a:spcBef>
                <a:spcPct val="0"/>
              </a:spcBef>
              <a:spcAft>
                <a:spcPct val="0"/>
              </a:spcAft>
            </a:pPr>
            <a:r>
              <a:rPr lang="en-US" b="1" dirty="0">
                <a:solidFill>
                  <a:prstClr val="black"/>
                </a:solidFill>
                <a:latin typeface="Times New Roman" pitchFamily="18" charset="0"/>
              </a:rPr>
              <a:t>110</a:t>
            </a:r>
          </a:p>
        </p:txBody>
      </p:sp>
      <p:sp>
        <p:nvSpPr>
          <p:cNvPr id="19" name="TextBox 18"/>
          <p:cNvSpPr txBox="1"/>
          <p:nvPr/>
        </p:nvSpPr>
        <p:spPr>
          <a:xfrm>
            <a:off x="3616826" y="2400986"/>
            <a:ext cx="530915" cy="369332"/>
          </a:xfrm>
          <a:prstGeom prst="rect">
            <a:avLst/>
          </a:prstGeom>
          <a:noFill/>
        </p:spPr>
        <p:txBody>
          <a:bodyPr wrap="none" rtlCol="0">
            <a:spAutoFit/>
          </a:bodyPr>
          <a:lstStyle/>
          <a:p>
            <a:pPr fontAlgn="base">
              <a:spcBef>
                <a:spcPct val="0"/>
              </a:spcBef>
              <a:spcAft>
                <a:spcPct val="0"/>
              </a:spcAft>
            </a:pPr>
            <a:r>
              <a:rPr lang="en-US" b="1" dirty="0">
                <a:solidFill>
                  <a:prstClr val="black"/>
                </a:solidFill>
                <a:latin typeface="Times New Roman" pitchFamily="18" charset="0"/>
              </a:rPr>
              <a:t>100</a:t>
            </a:r>
          </a:p>
        </p:txBody>
      </p:sp>
      <p:sp>
        <p:nvSpPr>
          <p:cNvPr id="20" name="TextBox 19"/>
          <p:cNvSpPr txBox="1"/>
          <p:nvPr/>
        </p:nvSpPr>
        <p:spPr>
          <a:xfrm>
            <a:off x="3611657" y="3135628"/>
            <a:ext cx="505395" cy="369332"/>
          </a:xfrm>
          <a:prstGeom prst="rect">
            <a:avLst/>
          </a:prstGeom>
          <a:noFill/>
        </p:spPr>
        <p:txBody>
          <a:bodyPr wrap="none" rtlCol="0">
            <a:spAutoFit/>
          </a:bodyPr>
          <a:lstStyle/>
          <a:p>
            <a:pPr fontAlgn="base">
              <a:spcBef>
                <a:spcPct val="0"/>
              </a:spcBef>
              <a:spcAft>
                <a:spcPct val="0"/>
              </a:spcAft>
            </a:pPr>
            <a:r>
              <a:rPr lang="en-US" b="1" dirty="0">
                <a:solidFill>
                  <a:prstClr val="black"/>
                </a:solidFill>
                <a:latin typeface="Times New Roman" pitchFamily="18" charset="0"/>
              </a:rPr>
              <a:t>111</a:t>
            </a:r>
          </a:p>
        </p:txBody>
      </p:sp>
      <p:sp>
        <p:nvSpPr>
          <p:cNvPr id="21" name="TextBox 20"/>
          <p:cNvSpPr txBox="1"/>
          <p:nvPr/>
        </p:nvSpPr>
        <p:spPr>
          <a:xfrm>
            <a:off x="1956174" y="1835746"/>
            <a:ext cx="1492716" cy="369332"/>
          </a:xfrm>
          <a:prstGeom prst="rect">
            <a:avLst/>
          </a:prstGeom>
          <a:noFill/>
        </p:spPr>
        <p:txBody>
          <a:bodyPr wrap="none" rtlCol="0">
            <a:spAutoFit/>
          </a:bodyPr>
          <a:lstStyle/>
          <a:p>
            <a:pPr fontAlgn="base">
              <a:spcBef>
                <a:spcPct val="0"/>
              </a:spcBef>
              <a:spcAft>
                <a:spcPct val="0"/>
              </a:spcAft>
            </a:pPr>
            <a:r>
              <a:rPr lang="en-US" b="1" dirty="0">
                <a:solidFill>
                  <a:prstClr val="black"/>
                </a:solidFill>
                <a:latin typeface="Times New Roman" pitchFamily="18" charset="0"/>
              </a:rPr>
              <a:t>OH* with Na</a:t>
            </a: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847" y="4439386"/>
            <a:ext cx="3401114" cy="2200721"/>
          </a:xfrm>
          <a:prstGeom prst="rect">
            <a:avLst/>
          </a:prstGeom>
        </p:spPr>
      </p:pic>
      <p:sp>
        <p:nvSpPr>
          <p:cNvPr id="23" name="TextBox 22"/>
          <p:cNvSpPr txBox="1"/>
          <p:nvPr/>
        </p:nvSpPr>
        <p:spPr>
          <a:xfrm>
            <a:off x="6941315" y="3021162"/>
            <a:ext cx="1753529" cy="553998"/>
          </a:xfrm>
          <a:prstGeom prst="rect">
            <a:avLst/>
          </a:prstGeom>
          <a:solidFill>
            <a:schemeClr val="bg1"/>
          </a:solidFill>
        </p:spPr>
        <p:txBody>
          <a:bodyPr wrap="square" lIns="182880" tIns="0" rIns="0" bIns="0" rtlCol="0">
            <a:spAutoFit/>
          </a:bodyPr>
          <a:lstStyle/>
          <a:p>
            <a:pPr fontAlgn="base">
              <a:spcBef>
                <a:spcPct val="0"/>
              </a:spcBef>
              <a:spcAft>
                <a:spcPct val="0"/>
              </a:spcAft>
            </a:pPr>
            <a:r>
              <a:rPr lang="en-US" b="1" dirty="0">
                <a:solidFill>
                  <a:prstClr val="black"/>
                </a:solidFill>
                <a:latin typeface="Times New Roman" pitchFamily="18" charset="0"/>
              </a:rPr>
              <a:t>553 with “110” steps</a:t>
            </a:r>
          </a:p>
        </p:txBody>
      </p:sp>
      <p:sp>
        <p:nvSpPr>
          <p:cNvPr id="24" name="TextBox 23"/>
          <p:cNvSpPr txBox="1"/>
          <p:nvPr/>
        </p:nvSpPr>
        <p:spPr>
          <a:xfrm>
            <a:off x="6909194" y="4455785"/>
            <a:ext cx="1785650" cy="553998"/>
          </a:xfrm>
          <a:prstGeom prst="rect">
            <a:avLst/>
          </a:prstGeom>
          <a:solidFill>
            <a:schemeClr val="bg1"/>
          </a:solidFill>
        </p:spPr>
        <p:txBody>
          <a:bodyPr wrap="square" lIns="274320" tIns="0" rIns="0" bIns="0" rtlCol="0">
            <a:spAutoFit/>
          </a:bodyPr>
          <a:lstStyle/>
          <a:p>
            <a:pPr fontAlgn="base">
              <a:spcBef>
                <a:spcPct val="0"/>
              </a:spcBef>
              <a:spcAft>
                <a:spcPct val="0"/>
              </a:spcAft>
            </a:pPr>
            <a:r>
              <a:rPr lang="en-US" b="1" dirty="0">
                <a:solidFill>
                  <a:prstClr val="black"/>
                </a:solidFill>
                <a:latin typeface="Times New Roman" pitchFamily="18" charset="0"/>
              </a:rPr>
              <a:t>533 with “100” steps  </a:t>
            </a:r>
          </a:p>
        </p:txBody>
      </p:sp>
      <p:sp>
        <p:nvSpPr>
          <p:cNvPr id="26" name="TextBox 25"/>
          <p:cNvSpPr txBox="1"/>
          <p:nvPr/>
        </p:nvSpPr>
        <p:spPr>
          <a:xfrm>
            <a:off x="8120470" y="1610006"/>
            <a:ext cx="605418" cy="276999"/>
          </a:xfrm>
          <a:prstGeom prst="rect">
            <a:avLst/>
          </a:prstGeom>
          <a:solidFill>
            <a:schemeClr val="bg1"/>
          </a:solidFill>
        </p:spPr>
        <p:txBody>
          <a:bodyPr wrap="square" lIns="182880" tIns="0" rIns="0" bIns="0" rtlCol="0">
            <a:spAutoFit/>
          </a:bodyPr>
          <a:lstStyle/>
          <a:p>
            <a:pPr fontAlgn="base">
              <a:spcBef>
                <a:spcPct val="0"/>
              </a:spcBef>
              <a:spcAft>
                <a:spcPct val="0"/>
              </a:spcAft>
            </a:pPr>
            <a:r>
              <a:rPr lang="en-US" b="1" dirty="0">
                <a:solidFill>
                  <a:prstClr val="black"/>
                </a:solidFill>
                <a:latin typeface="Times New Roman" pitchFamily="18" charset="0"/>
              </a:rPr>
              <a:t>111</a:t>
            </a:r>
          </a:p>
        </p:txBody>
      </p:sp>
    </p:spTree>
    <p:extLst>
      <p:ext uri="{BB962C8B-B14F-4D97-AF65-F5344CB8AC3E}">
        <p14:creationId xmlns:p14="http://schemas.microsoft.com/office/powerpoint/2010/main" val="225868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826964"/>
            <a:ext cx="6718058" cy="3930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AC5ED6D4-7D9A-44F7-91F2-C4B2256C2906}" type="slidenum">
              <a:rPr lang="en-US" smtClean="0"/>
              <a:t>37</a:t>
            </a:fld>
            <a:endParaRPr lang="en-US"/>
          </a:p>
        </p:txBody>
      </p:sp>
      <p:sp>
        <p:nvSpPr>
          <p:cNvPr id="5" name="Title 2"/>
          <p:cNvSpPr txBox="1">
            <a:spLocks/>
          </p:cNvSpPr>
          <p:nvPr/>
        </p:nvSpPr>
        <p:spPr>
          <a:xfrm>
            <a:off x="228600" y="0"/>
            <a:ext cx="8534400" cy="1447800"/>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sz="3200" dirty="0">
                <a:latin typeface="Arial" panose="020B0604020202020204" pitchFamily="34" charset="0"/>
                <a:cs typeface="Arial" panose="020B0604020202020204" pitchFamily="34" charset="0"/>
              </a:rPr>
              <a:t>H* on the terrace and H*/(OH*+H</a:t>
            </a:r>
            <a:r>
              <a:rPr lang="en-US" sz="3200" baseline="-25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O*) on the step simulated CV’s match experiment</a:t>
            </a:r>
          </a:p>
        </p:txBody>
      </p:sp>
      <p:cxnSp>
        <p:nvCxnSpPr>
          <p:cNvPr id="7" name="Straight Connector 6"/>
          <p:cNvCxnSpPr/>
          <p:nvPr/>
        </p:nvCxnSpPr>
        <p:spPr>
          <a:xfrm>
            <a:off x="4833673" y="2446909"/>
            <a:ext cx="304800" cy="0"/>
          </a:xfrm>
          <a:prstGeom prst="line">
            <a:avLst/>
          </a:prstGeom>
          <a:ln w="317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680612" y="4442848"/>
            <a:ext cx="304800" cy="0"/>
          </a:xfrm>
          <a:prstGeom prst="line">
            <a:avLst/>
          </a:prstGeom>
          <a:ln w="317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04748" y="4275312"/>
            <a:ext cx="1828800"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0.05 M </a:t>
            </a:r>
            <a:r>
              <a:rPr lang="en-US" sz="1400" b="1" dirty="0" err="1">
                <a:latin typeface="Arial" panose="020B0604020202020204" pitchFamily="34" charset="0"/>
                <a:cs typeface="Arial" panose="020B0604020202020204" pitchFamily="34" charset="0"/>
              </a:rPr>
              <a:t>NaOH</a:t>
            </a:r>
            <a:r>
              <a:rPr lang="en-US" sz="1400" b="1" baseline="-25000"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EXP</a:t>
            </a:r>
            <a:endParaRPr lang="en-US" sz="1400" b="1" baseline="-25000" dirty="0">
              <a:latin typeface="Arial" panose="020B0604020202020204" pitchFamily="34" charset="0"/>
              <a:cs typeface="Arial" panose="020B0604020202020204" pitchFamily="34" charset="0"/>
            </a:endParaRPr>
          </a:p>
        </p:txBody>
      </p:sp>
      <p:sp>
        <p:nvSpPr>
          <p:cNvPr id="2" name="Rectangle 1"/>
          <p:cNvSpPr/>
          <p:nvPr/>
        </p:nvSpPr>
        <p:spPr>
          <a:xfrm>
            <a:off x="1752600" y="2117910"/>
            <a:ext cx="381000" cy="396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286000" y="1623173"/>
            <a:ext cx="523497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Pt(553) with 110 steps and 111 terraces</a:t>
            </a:r>
          </a:p>
        </p:txBody>
      </p:sp>
      <p:sp>
        <p:nvSpPr>
          <p:cNvPr id="19" name="TextBox 18"/>
          <p:cNvSpPr txBox="1"/>
          <p:nvPr/>
        </p:nvSpPr>
        <p:spPr>
          <a:xfrm>
            <a:off x="27297" y="6602254"/>
            <a:ext cx="7821303"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M. J.T.C. van der </a:t>
            </a:r>
            <a:r>
              <a:rPr lang="en-US" sz="1050" dirty="0" err="1">
                <a:latin typeface="Times New Roman" panose="02020603050405020304" pitchFamily="18" charset="0"/>
                <a:cs typeface="Times New Roman" panose="02020603050405020304" pitchFamily="18" charset="0"/>
              </a:rPr>
              <a:t>Niet</a:t>
            </a:r>
            <a:r>
              <a:rPr lang="en-US" sz="1050" dirty="0">
                <a:latin typeface="Times New Roman" panose="02020603050405020304" pitchFamily="18" charset="0"/>
                <a:cs typeface="Times New Roman" panose="02020603050405020304" pitchFamily="18" charset="0"/>
              </a:rPr>
              <a:t>, N. Garcia-</a:t>
            </a:r>
            <a:r>
              <a:rPr lang="en-US" sz="1050" dirty="0" err="1">
                <a:latin typeface="Times New Roman" panose="02020603050405020304" pitchFamily="18" charset="0"/>
                <a:cs typeface="Times New Roman" panose="02020603050405020304" pitchFamily="18" charset="0"/>
              </a:rPr>
              <a:t>Araez</a:t>
            </a:r>
            <a:r>
              <a:rPr lang="en-US" sz="1050" dirty="0">
                <a:latin typeface="Times New Roman" panose="02020603050405020304" pitchFamily="18" charset="0"/>
                <a:cs typeface="Times New Roman" panose="02020603050405020304" pitchFamily="18" charset="0"/>
              </a:rPr>
              <a:t>, J. Hernández, J.M. </a:t>
            </a:r>
            <a:r>
              <a:rPr lang="en-US" sz="1050" dirty="0" err="1">
                <a:latin typeface="Times New Roman" panose="02020603050405020304" pitchFamily="18" charset="0"/>
                <a:cs typeface="Times New Roman" panose="02020603050405020304" pitchFamily="18" charset="0"/>
              </a:rPr>
              <a:t>Feliu</a:t>
            </a:r>
            <a:r>
              <a:rPr lang="en-US" sz="1050" dirty="0">
                <a:latin typeface="Times New Roman" panose="02020603050405020304" pitchFamily="18" charset="0"/>
                <a:cs typeface="Times New Roman" panose="02020603050405020304" pitchFamily="18" charset="0"/>
              </a:rPr>
              <a:t>, M. T.M. Koper, </a:t>
            </a:r>
            <a:r>
              <a:rPr lang="en-US" sz="1050" i="1" dirty="0">
                <a:latin typeface="Times New Roman" panose="02020603050405020304" pitchFamily="18" charset="0"/>
                <a:cs typeface="Times New Roman" panose="02020603050405020304" pitchFamily="18" charset="0"/>
              </a:rPr>
              <a:t>Catalysis Today</a:t>
            </a:r>
            <a:r>
              <a:rPr lang="en-US" sz="1050" dirty="0">
                <a:latin typeface="Times New Roman" panose="02020603050405020304" pitchFamily="18" charset="0"/>
                <a:cs typeface="Times New Roman" panose="02020603050405020304" pitchFamily="18" charset="0"/>
              </a:rPr>
              <a:t>, </a:t>
            </a:r>
            <a:r>
              <a:rPr lang="en-US" sz="1050" b="1" dirty="0">
                <a:latin typeface="Times New Roman" panose="02020603050405020304" pitchFamily="18" charset="0"/>
                <a:cs typeface="Times New Roman" panose="02020603050405020304" pitchFamily="18" charset="0"/>
              </a:rPr>
              <a:t>202</a:t>
            </a:r>
            <a:r>
              <a:rPr lang="en-US" sz="1050" dirty="0">
                <a:latin typeface="Times New Roman" panose="02020603050405020304" pitchFamily="18" charset="0"/>
                <a:cs typeface="Times New Roman" panose="02020603050405020304" pitchFamily="18" charset="0"/>
              </a:rPr>
              <a:t>, 105 (2013).</a:t>
            </a:r>
            <a:endParaRPr lang="en-US" sz="1050" dirty="0"/>
          </a:p>
        </p:txBody>
      </p:sp>
      <p:sp>
        <p:nvSpPr>
          <p:cNvPr id="28" name="Rectangle 27"/>
          <p:cNvSpPr/>
          <p:nvPr/>
        </p:nvSpPr>
        <p:spPr>
          <a:xfrm>
            <a:off x="6508820" y="2097844"/>
            <a:ext cx="839453" cy="490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138473" y="2280194"/>
            <a:ext cx="1828800"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0.1 M HClO</a:t>
            </a:r>
            <a:r>
              <a:rPr lang="en-US" sz="1400" b="1" baseline="-25000" dirty="0">
                <a:latin typeface="Arial" panose="020B0604020202020204" pitchFamily="34" charset="0"/>
                <a:cs typeface="Arial" panose="020B0604020202020204" pitchFamily="34" charset="0"/>
              </a:rPr>
              <a:t>4  </a:t>
            </a:r>
            <a:r>
              <a:rPr lang="en-US" sz="1400" b="1" dirty="0">
                <a:latin typeface="Arial" panose="020B0604020202020204" pitchFamily="34" charset="0"/>
                <a:cs typeface="Arial" panose="020B0604020202020204" pitchFamily="34" charset="0"/>
              </a:rPr>
              <a:t>EXP</a:t>
            </a:r>
            <a:endParaRPr lang="en-US" sz="1400" b="1" baseline="-25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189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826964"/>
            <a:ext cx="6718058" cy="3930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AC5ED6D4-7D9A-44F7-91F2-C4B2256C2906}" type="slidenum">
              <a:rPr lang="en-US" smtClean="0"/>
              <a:t>38</a:t>
            </a:fld>
            <a:endParaRPr lang="en-US"/>
          </a:p>
        </p:txBody>
      </p:sp>
      <p:sp>
        <p:nvSpPr>
          <p:cNvPr id="5" name="Title 2"/>
          <p:cNvSpPr txBox="1">
            <a:spLocks/>
          </p:cNvSpPr>
          <p:nvPr/>
        </p:nvSpPr>
        <p:spPr>
          <a:xfrm>
            <a:off x="228600" y="0"/>
            <a:ext cx="8534400" cy="1447800"/>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sz="3200" dirty="0">
                <a:latin typeface="Arial" panose="020B0604020202020204" pitchFamily="34" charset="0"/>
                <a:cs typeface="Arial" panose="020B0604020202020204" pitchFamily="34" charset="0"/>
              </a:rPr>
              <a:t>H* on the terrace and H*/(OH*+H</a:t>
            </a:r>
            <a:r>
              <a:rPr lang="en-US" sz="3200" baseline="-25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O*) on the step simulated CV’s match experiment</a:t>
            </a:r>
          </a:p>
        </p:txBody>
      </p:sp>
      <p:cxnSp>
        <p:nvCxnSpPr>
          <p:cNvPr id="7" name="Straight Connector 6"/>
          <p:cNvCxnSpPr/>
          <p:nvPr/>
        </p:nvCxnSpPr>
        <p:spPr>
          <a:xfrm>
            <a:off x="4833673" y="2446909"/>
            <a:ext cx="304800" cy="0"/>
          </a:xfrm>
          <a:prstGeom prst="line">
            <a:avLst/>
          </a:prstGeom>
          <a:ln w="317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680612" y="4442848"/>
            <a:ext cx="304800" cy="0"/>
          </a:xfrm>
          <a:prstGeom prst="line">
            <a:avLst/>
          </a:prstGeom>
          <a:ln w="317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04748" y="4275312"/>
            <a:ext cx="1828800"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0.05 M </a:t>
            </a:r>
            <a:r>
              <a:rPr lang="en-US" sz="1400" b="1" dirty="0" err="1">
                <a:latin typeface="Arial" panose="020B0604020202020204" pitchFamily="34" charset="0"/>
                <a:cs typeface="Arial" panose="020B0604020202020204" pitchFamily="34" charset="0"/>
              </a:rPr>
              <a:t>NaOH</a:t>
            </a:r>
            <a:r>
              <a:rPr lang="en-US" sz="1400" b="1" baseline="-25000"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EXP</a:t>
            </a:r>
            <a:endParaRPr lang="en-US" sz="1400" b="1" baseline="-25000" dirty="0">
              <a:latin typeface="Arial" panose="020B0604020202020204" pitchFamily="34" charset="0"/>
              <a:cs typeface="Arial" panose="020B0604020202020204" pitchFamily="34" charset="0"/>
            </a:endParaRPr>
          </a:p>
        </p:txBody>
      </p:sp>
      <p:sp>
        <p:nvSpPr>
          <p:cNvPr id="2" name="Rectangle 1"/>
          <p:cNvSpPr/>
          <p:nvPr/>
        </p:nvSpPr>
        <p:spPr>
          <a:xfrm>
            <a:off x="1771650" y="2117910"/>
            <a:ext cx="381000" cy="328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7297" y="6602254"/>
            <a:ext cx="7821303"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M. J.T.C. van der </a:t>
            </a:r>
            <a:r>
              <a:rPr lang="en-US" sz="1050" dirty="0" err="1">
                <a:latin typeface="Times New Roman" panose="02020603050405020304" pitchFamily="18" charset="0"/>
                <a:cs typeface="Times New Roman" panose="02020603050405020304" pitchFamily="18" charset="0"/>
              </a:rPr>
              <a:t>Niet</a:t>
            </a:r>
            <a:r>
              <a:rPr lang="en-US" sz="1050" dirty="0">
                <a:latin typeface="Times New Roman" panose="02020603050405020304" pitchFamily="18" charset="0"/>
                <a:cs typeface="Times New Roman" panose="02020603050405020304" pitchFamily="18" charset="0"/>
              </a:rPr>
              <a:t>, N. Garcia-</a:t>
            </a:r>
            <a:r>
              <a:rPr lang="en-US" sz="1050" dirty="0" err="1">
                <a:latin typeface="Times New Roman" panose="02020603050405020304" pitchFamily="18" charset="0"/>
                <a:cs typeface="Times New Roman" panose="02020603050405020304" pitchFamily="18" charset="0"/>
              </a:rPr>
              <a:t>Araez</a:t>
            </a:r>
            <a:r>
              <a:rPr lang="en-US" sz="1050" dirty="0">
                <a:latin typeface="Times New Roman" panose="02020603050405020304" pitchFamily="18" charset="0"/>
                <a:cs typeface="Times New Roman" panose="02020603050405020304" pitchFamily="18" charset="0"/>
              </a:rPr>
              <a:t>, J. Hernández, J.M. </a:t>
            </a:r>
            <a:r>
              <a:rPr lang="en-US" sz="1050" dirty="0" err="1">
                <a:latin typeface="Times New Roman" panose="02020603050405020304" pitchFamily="18" charset="0"/>
                <a:cs typeface="Times New Roman" panose="02020603050405020304" pitchFamily="18" charset="0"/>
              </a:rPr>
              <a:t>Feliu</a:t>
            </a:r>
            <a:r>
              <a:rPr lang="en-US" sz="1050" dirty="0">
                <a:latin typeface="Times New Roman" panose="02020603050405020304" pitchFamily="18" charset="0"/>
                <a:cs typeface="Times New Roman" panose="02020603050405020304" pitchFamily="18" charset="0"/>
              </a:rPr>
              <a:t>, M. T.M. Koper, </a:t>
            </a:r>
            <a:r>
              <a:rPr lang="en-US" sz="1050" i="1" dirty="0">
                <a:latin typeface="Times New Roman" panose="02020603050405020304" pitchFamily="18" charset="0"/>
                <a:cs typeface="Times New Roman" panose="02020603050405020304" pitchFamily="18" charset="0"/>
              </a:rPr>
              <a:t>Catalysis Today</a:t>
            </a:r>
            <a:r>
              <a:rPr lang="en-US" sz="1050" dirty="0">
                <a:latin typeface="Times New Roman" panose="02020603050405020304" pitchFamily="18" charset="0"/>
                <a:cs typeface="Times New Roman" panose="02020603050405020304" pitchFamily="18" charset="0"/>
              </a:rPr>
              <a:t>, </a:t>
            </a:r>
            <a:r>
              <a:rPr lang="en-US" sz="1050" b="1" dirty="0">
                <a:latin typeface="Times New Roman" panose="02020603050405020304" pitchFamily="18" charset="0"/>
                <a:cs typeface="Times New Roman" panose="02020603050405020304" pitchFamily="18" charset="0"/>
              </a:rPr>
              <a:t>202</a:t>
            </a:r>
            <a:r>
              <a:rPr lang="en-US" sz="1050" dirty="0">
                <a:latin typeface="Times New Roman" panose="02020603050405020304" pitchFamily="18" charset="0"/>
                <a:cs typeface="Times New Roman" panose="02020603050405020304" pitchFamily="18" charset="0"/>
              </a:rPr>
              <a:t>, 105 (2013).</a:t>
            </a:r>
            <a:endParaRPr lang="en-US" sz="1050" dirty="0"/>
          </a:p>
        </p:txBody>
      </p:sp>
      <p:sp>
        <p:nvSpPr>
          <p:cNvPr id="26" name="TextBox 25"/>
          <p:cNvSpPr txBox="1"/>
          <p:nvPr/>
        </p:nvSpPr>
        <p:spPr>
          <a:xfrm>
            <a:off x="27297" y="6399235"/>
            <a:ext cx="7821303"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I. T. McCrum, M. J. </a:t>
            </a:r>
            <a:r>
              <a:rPr lang="en-US" sz="1050" dirty="0" err="1">
                <a:latin typeface="Times New Roman" panose="02020603050405020304" pitchFamily="18" charset="0"/>
                <a:cs typeface="Times New Roman" panose="02020603050405020304" pitchFamily="18" charset="0"/>
              </a:rPr>
              <a:t>Janik</a:t>
            </a:r>
            <a:r>
              <a:rPr lang="en-US" sz="1050" dirty="0">
                <a:latin typeface="Times New Roman" panose="02020603050405020304" pitchFamily="18" charset="0"/>
                <a:cs typeface="Times New Roman" panose="02020603050405020304" pitchFamily="18" charset="0"/>
              </a:rPr>
              <a:t> </a:t>
            </a:r>
            <a:r>
              <a:rPr lang="en-US" sz="1050" i="1" dirty="0" err="1">
                <a:latin typeface="Times New Roman" panose="02020603050405020304" pitchFamily="18" charset="0"/>
                <a:cs typeface="Times New Roman" panose="02020603050405020304" pitchFamily="18" charset="0"/>
              </a:rPr>
              <a:t>ChemElectroChem</a:t>
            </a:r>
            <a:r>
              <a:rPr lang="en-US" sz="1050" i="1" dirty="0">
                <a:latin typeface="Times New Roman" panose="02020603050405020304" pitchFamily="18" charset="0"/>
                <a:cs typeface="Times New Roman" panose="02020603050405020304" pitchFamily="18" charset="0"/>
              </a:rPr>
              <a:t> </a:t>
            </a:r>
            <a:r>
              <a:rPr lang="en-US" sz="1050" b="1" dirty="0">
                <a:latin typeface="Times New Roman" panose="02020603050405020304" pitchFamily="18" charset="0"/>
                <a:cs typeface="Times New Roman" panose="02020603050405020304" pitchFamily="18" charset="0"/>
              </a:rPr>
              <a:t>3</a:t>
            </a:r>
            <a:r>
              <a:rPr lang="en-US" sz="1050" dirty="0">
                <a:latin typeface="Times New Roman" panose="02020603050405020304" pitchFamily="18" charset="0"/>
                <a:cs typeface="Times New Roman" panose="02020603050405020304" pitchFamily="18" charset="0"/>
              </a:rPr>
              <a:t>, 1609-1617 (2016).</a:t>
            </a:r>
            <a:endParaRPr lang="en-US" sz="1050" dirty="0"/>
          </a:p>
        </p:txBody>
      </p:sp>
      <p:sp>
        <p:nvSpPr>
          <p:cNvPr id="28" name="Rectangle 27"/>
          <p:cNvSpPr/>
          <p:nvPr/>
        </p:nvSpPr>
        <p:spPr>
          <a:xfrm>
            <a:off x="6400800" y="2097844"/>
            <a:ext cx="947473" cy="490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138473" y="2280194"/>
            <a:ext cx="1828800"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0.1 M HClO</a:t>
            </a:r>
            <a:r>
              <a:rPr lang="en-US" sz="1400" b="1" baseline="-25000" dirty="0">
                <a:latin typeface="Arial" panose="020B0604020202020204" pitchFamily="34" charset="0"/>
                <a:cs typeface="Arial" panose="020B0604020202020204" pitchFamily="34" charset="0"/>
              </a:rPr>
              <a:t>4  </a:t>
            </a:r>
            <a:r>
              <a:rPr lang="en-US" sz="1400" b="1" dirty="0">
                <a:latin typeface="Arial" panose="020B0604020202020204" pitchFamily="34" charset="0"/>
                <a:cs typeface="Arial" panose="020B0604020202020204" pitchFamily="34" charset="0"/>
              </a:rPr>
              <a:t>EXP</a:t>
            </a:r>
            <a:endParaRPr lang="en-US" sz="1400" b="1" baseline="-25000" dirty="0">
              <a:latin typeface="Arial" panose="020B0604020202020204" pitchFamily="34" charset="0"/>
              <a:cs typeface="Arial" panose="020B0604020202020204" pitchFamily="34" charset="0"/>
            </a:endParaRPr>
          </a:p>
        </p:txBody>
      </p:sp>
      <p:cxnSp>
        <p:nvCxnSpPr>
          <p:cNvPr id="15" name="Straight Connector 14"/>
          <p:cNvCxnSpPr/>
          <p:nvPr/>
        </p:nvCxnSpPr>
        <p:spPr>
          <a:xfrm>
            <a:off x="4833012" y="2742570"/>
            <a:ext cx="304800"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151460" y="2588682"/>
            <a:ext cx="1828800" cy="307777"/>
          </a:xfrm>
          <a:prstGeom prst="rect">
            <a:avLst/>
          </a:prstGeom>
          <a:noFill/>
        </p:spPr>
        <p:txBody>
          <a:bodyPr wrap="square" rtlCol="0">
            <a:spAutoFit/>
          </a:bodyPr>
          <a:lstStyle/>
          <a:p>
            <a:r>
              <a:rPr lang="en-US" sz="1400" b="1" dirty="0">
                <a:solidFill>
                  <a:srgbClr val="C00000"/>
                </a:solidFill>
                <a:latin typeface="Arial" panose="020B0604020202020204" pitchFamily="34" charset="0"/>
                <a:cs typeface="Arial" panose="020B0604020202020204" pitchFamily="34" charset="0"/>
              </a:rPr>
              <a:t>0.1 M HClO</a:t>
            </a:r>
            <a:r>
              <a:rPr lang="en-US" sz="1400" b="1" baseline="-25000" dirty="0">
                <a:solidFill>
                  <a:srgbClr val="C00000"/>
                </a:solidFill>
                <a:latin typeface="Arial" panose="020B0604020202020204" pitchFamily="34" charset="0"/>
                <a:cs typeface="Arial" panose="020B0604020202020204" pitchFamily="34" charset="0"/>
              </a:rPr>
              <a:t>4  </a:t>
            </a:r>
            <a:r>
              <a:rPr lang="en-US" sz="1400" b="1" dirty="0">
                <a:solidFill>
                  <a:srgbClr val="C00000"/>
                </a:solidFill>
                <a:latin typeface="Arial" panose="020B0604020202020204" pitchFamily="34" charset="0"/>
                <a:cs typeface="Arial" panose="020B0604020202020204" pitchFamily="34" charset="0"/>
              </a:rPr>
              <a:t>DFT</a:t>
            </a:r>
            <a:endParaRPr lang="en-US" sz="1400" b="1" baseline="-25000" dirty="0">
              <a:solidFill>
                <a:srgbClr val="C00000"/>
              </a:solidFill>
              <a:latin typeface="Arial" panose="020B0604020202020204" pitchFamily="34" charset="0"/>
              <a:cs typeface="Arial" panose="020B0604020202020204" pitchFamily="34" charset="0"/>
            </a:endParaRPr>
          </a:p>
        </p:txBody>
      </p:sp>
      <p:sp>
        <p:nvSpPr>
          <p:cNvPr id="17" name="TextBox 16"/>
          <p:cNvSpPr txBox="1"/>
          <p:nvPr/>
        </p:nvSpPr>
        <p:spPr>
          <a:xfrm>
            <a:off x="2286000" y="1623173"/>
            <a:ext cx="523497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Pt(553) with 110 steps and 111 terraces</a:t>
            </a:r>
          </a:p>
        </p:txBody>
      </p:sp>
    </p:spTree>
    <p:extLst>
      <p:ext uri="{BB962C8B-B14F-4D97-AF65-F5344CB8AC3E}">
        <p14:creationId xmlns:p14="http://schemas.microsoft.com/office/powerpoint/2010/main" val="21219069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1" y="1838110"/>
            <a:ext cx="6708532" cy="3924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AC5ED6D4-7D9A-44F7-91F2-C4B2256C2906}" type="slidenum">
              <a:rPr lang="en-US" smtClean="0"/>
              <a:t>39</a:t>
            </a:fld>
            <a:endParaRPr lang="en-US"/>
          </a:p>
        </p:txBody>
      </p:sp>
      <p:sp>
        <p:nvSpPr>
          <p:cNvPr id="5" name="Title 2"/>
          <p:cNvSpPr txBox="1">
            <a:spLocks/>
          </p:cNvSpPr>
          <p:nvPr/>
        </p:nvSpPr>
        <p:spPr>
          <a:xfrm>
            <a:off x="228600" y="0"/>
            <a:ext cx="8534400" cy="1447800"/>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sz="3200" dirty="0">
                <a:latin typeface="Arial" panose="020B0604020202020204" pitchFamily="34" charset="0"/>
                <a:cs typeface="Arial" panose="020B0604020202020204" pitchFamily="34" charset="0"/>
              </a:rPr>
              <a:t>H* on the terrace and H*/(OH*+H</a:t>
            </a:r>
            <a:r>
              <a:rPr lang="en-US" sz="3200" baseline="-25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O*) on the step simulated CV’s match experiment</a:t>
            </a:r>
          </a:p>
        </p:txBody>
      </p:sp>
      <p:cxnSp>
        <p:nvCxnSpPr>
          <p:cNvPr id="7" name="Straight Connector 6"/>
          <p:cNvCxnSpPr/>
          <p:nvPr/>
        </p:nvCxnSpPr>
        <p:spPr>
          <a:xfrm>
            <a:off x="4833673" y="2446909"/>
            <a:ext cx="304800" cy="0"/>
          </a:xfrm>
          <a:prstGeom prst="line">
            <a:avLst/>
          </a:prstGeom>
          <a:ln w="317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680612" y="4442848"/>
            <a:ext cx="304800" cy="0"/>
          </a:xfrm>
          <a:prstGeom prst="line">
            <a:avLst/>
          </a:prstGeom>
          <a:ln w="317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04748" y="4275312"/>
            <a:ext cx="1828800"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0.05 M </a:t>
            </a:r>
            <a:r>
              <a:rPr lang="en-US" sz="1400" b="1" dirty="0" err="1">
                <a:latin typeface="Arial" panose="020B0604020202020204" pitchFamily="34" charset="0"/>
                <a:cs typeface="Arial" panose="020B0604020202020204" pitchFamily="34" charset="0"/>
              </a:rPr>
              <a:t>NaOH</a:t>
            </a:r>
            <a:r>
              <a:rPr lang="en-US" sz="1400" b="1" baseline="-25000"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EXP</a:t>
            </a:r>
            <a:endParaRPr lang="en-US" sz="1400" b="1" baseline="-25000" dirty="0">
              <a:latin typeface="Arial" panose="020B0604020202020204" pitchFamily="34" charset="0"/>
              <a:cs typeface="Arial" panose="020B0604020202020204" pitchFamily="34" charset="0"/>
            </a:endParaRPr>
          </a:p>
        </p:txBody>
      </p:sp>
      <p:sp>
        <p:nvSpPr>
          <p:cNvPr id="2" name="Rectangle 1"/>
          <p:cNvSpPr/>
          <p:nvPr/>
        </p:nvSpPr>
        <p:spPr>
          <a:xfrm>
            <a:off x="1752600" y="2117910"/>
            <a:ext cx="381000" cy="328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508820" y="1623173"/>
            <a:ext cx="101215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Pt(553)</a:t>
            </a:r>
          </a:p>
        </p:txBody>
      </p:sp>
      <p:sp>
        <p:nvSpPr>
          <p:cNvPr id="19" name="TextBox 18"/>
          <p:cNvSpPr txBox="1"/>
          <p:nvPr/>
        </p:nvSpPr>
        <p:spPr>
          <a:xfrm>
            <a:off x="27297" y="6602254"/>
            <a:ext cx="7821303"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M. J.T.C. van der </a:t>
            </a:r>
            <a:r>
              <a:rPr lang="en-US" sz="1050" dirty="0" err="1">
                <a:latin typeface="Times New Roman" panose="02020603050405020304" pitchFamily="18" charset="0"/>
                <a:cs typeface="Times New Roman" panose="02020603050405020304" pitchFamily="18" charset="0"/>
              </a:rPr>
              <a:t>Niet</a:t>
            </a:r>
            <a:r>
              <a:rPr lang="en-US" sz="1050" dirty="0">
                <a:latin typeface="Times New Roman" panose="02020603050405020304" pitchFamily="18" charset="0"/>
                <a:cs typeface="Times New Roman" panose="02020603050405020304" pitchFamily="18" charset="0"/>
              </a:rPr>
              <a:t>, N. Garcia-</a:t>
            </a:r>
            <a:r>
              <a:rPr lang="en-US" sz="1050" dirty="0" err="1">
                <a:latin typeface="Times New Roman" panose="02020603050405020304" pitchFamily="18" charset="0"/>
                <a:cs typeface="Times New Roman" panose="02020603050405020304" pitchFamily="18" charset="0"/>
              </a:rPr>
              <a:t>Araez</a:t>
            </a:r>
            <a:r>
              <a:rPr lang="en-US" sz="1050" dirty="0">
                <a:latin typeface="Times New Roman" panose="02020603050405020304" pitchFamily="18" charset="0"/>
                <a:cs typeface="Times New Roman" panose="02020603050405020304" pitchFamily="18" charset="0"/>
              </a:rPr>
              <a:t>, J. Hernández, J.M. </a:t>
            </a:r>
            <a:r>
              <a:rPr lang="en-US" sz="1050" dirty="0" err="1">
                <a:latin typeface="Times New Roman" panose="02020603050405020304" pitchFamily="18" charset="0"/>
                <a:cs typeface="Times New Roman" panose="02020603050405020304" pitchFamily="18" charset="0"/>
              </a:rPr>
              <a:t>Feliu</a:t>
            </a:r>
            <a:r>
              <a:rPr lang="en-US" sz="1050" dirty="0">
                <a:latin typeface="Times New Roman" panose="02020603050405020304" pitchFamily="18" charset="0"/>
                <a:cs typeface="Times New Roman" panose="02020603050405020304" pitchFamily="18" charset="0"/>
              </a:rPr>
              <a:t>, M. T.M. Koper, </a:t>
            </a:r>
            <a:r>
              <a:rPr lang="en-US" sz="1050" i="1" dirty="0">
                <a:latin typeface="Times New Roman" panose="02020603050405020304" pitchFamily="18" charset="0"/>
                <a:cs typeface="Times New Roman" panose="02020603050405020304" pitchFamily="18" charset="0"/>
              </a:rPr>
              <a:t>Catalysis Today</a:t>
            </a:r>
            <a:r>
              <a:rPr lang="en-US" sz="1050" dirty="0">
                <a:latin typeface="Times New Roman" panose="02020603050405020304" pitchFamily="18" charset="0"/>
                <a:cs typeface="Times New Roman" panose="02020603050405020304" pitchFamily="18" charset="0"/>
              </a:rPr>
              <a:t>, </a:t>
            </a:r>
            <a:r>
              <a:rPr lang="en-US" sz="1050" b="1" dirty="0">
                <a:latin typeface="Times New Roman" panose="02020603050405020304" pitchFamily="18" charset="0"/>
                <a:cs typeface="Times New Roman" panose="02020603050405020304" pitchFamily="18" charset="0"/>
              </a:rPr>
              <a:t>202</a:t>
            </a:r>
            <a:r>
              <a:rPr lang="en-US" sz="1050" dirty="0">
                <a:latin typeface="Times New Roman" panose="02020603050405020304" pitchFamily="18" charset="0"/>
                <a:cs typeface="Times New Roman" panose="02020603050405020304" pitchFamily="18" charset="0"/>
              </a:rPr>
              <a:t>, 105 (2013).</a:t>
            </a:r>
            <a:endParaRPr lang="en-US" sz="1050" dirty="0"/>
          </a:p>
        </p:txBody>
      </p:sp>
      <p:sp>
        <p:nvSpPr>
          <p:cNvPr id="28" name="Rectangle 27"/>
          <p:cNvSpPr/>
          <p:nvPr/>
        </p:nvSpPr>
        <p:spPr>
          <a:xfrm>
            <a:off x="6324600" y="2097844"/>
            <a:ext cx="1023673" cy="490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138473" y="2280194"/>
            <a:ext cx="1828800"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0.1 M HClO</a:t>
            </a:r>
            <a:r>
              <a:rPr lang="en-US" sz="1400" b="1" baseline="-25000" dirty="0">
                <a:latin typeface="Arial" panose="020B0604020202020204" pitchFamily="34" charset="0"/>
                <a:cs typeface="Arial" panose="020B0604020202020204" pitchFamily="34" charset="0"/>
              </a:rPr>
              <a:t>4  </a:t>
            </a:r>
            <a:r>
              <a:rPr lang="en-US" sz="1400" b="1" dirty="0">
                <a:latin typeface="Arial" panose="020B0604020202020204" pitchFamily="34" charset="0"/>
                <a:cs typeface="Arial" panose="020B0604020202020204" pitchFamily="34" charset="0"/>
              </a:rPr>
              <a:t>EXP</a:t>
            </a:r>
            <a:endParaRPr lang="en-US" sz="1400" b="1" baseline="-25000" dirty="0">
              <a:latin typeface="Arial" panose="020B0604020202020204" pitchFamily="34" charset="0"/>
              <a:cs typeface="Arial" panose="020B0604020202020204" pitchFamily="34" charset="0"/>
            </a:endParaRPr>
          </a:p>
        </p:txBody>
      </p:sp>
      <p:cxnSp>
        <p:nvCxnSpPr>
          <p:cNvPr id="15" name="Straight Connector 14"/>
          <p:cNvCxnSpPr/>
          <p:nvPr/>
        </p:nvCxnSpPr>
        <p:spPr>
          <a:xfrm>
            <a:off x="4833012" y="2742570"/>
            <a:ext cx="304800"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151460" y="2588682"/>
            <a:ext cx="1828800" cy="307777"/>
          </a:xfrm>
          <a:prstGeom prst="rect">
            <a:avLst/>
          </a:prstGeom>
          <a:noFill/>
        </p:spPr>
        <p:txBody>
          <a:bodyPr wrap="square" rtlCol="0">
            <a:spAutoFit/>
          </a:bodyPr>
          <a:lstStyle/>
          <a:p>
            <a:r>
              <a:rPr lang="en-US" sz="1400" b="1" dirty="0">
                <a:solidFill>
                  <a:srgbClr val="C00000"/>
                </a:solidFill>
                <a:latin typeface="Arial" panose="020B0604020202020204" pitchFamily="34" charset="0"/>
                <a:cs typeface="Arial" panose="020B0604020202020204" pitchFamily="34" charset="0"/>
              </a:rPr>
              <a:t>0.1 M HClO</a:t>
            </a:r>
            <a:r>
              <a:rPr lang="en-US" sz="1400" b="1" baseline="-25000" dirty="0">
                <a:solidFill>
                  <a:srgbClr val="C00000"/>
                </a:solidFill>
                <a:latin typeface="Arial" panose="020B0604020202020204" pitchFamily="34" charset="0"/>
                <a:cs typeface="Arial" panose="020B0604020202020204" pitchFamily="34" charset="0"/>
              </a:rPr>
              <a:t>4  </a:t>
            </a:r>
            <a:r>
              <a:rPr lang="en-US" sz="1400" b="1" dirty="0">
                <a:solidFill>
                  <a:srgbClr val="C00000"/>
                </a:solidFill>
                <a:latin typeface="Arial" panose="020B0604020202020204" pitchFamily="34" charset="0"/>
                <a:cs typeface="Arial" panose="020B0604020202020204" pitchFamily="34" charset="0"/>
              </a:rPr>
              <a:t>DFT</a:t>
            </a:r>
            <a:endParaRPr lang="en-US" sz="1400" b="1" baseline="-25000" dirty="0">
              <a:solidFill>
                <a:srgbClr val="C00000"/>
              </a:solidFill>
              <a:latin typeface="Arial" panose="020B0604020202020204" pitchFamily="34" charset="0"/>
              <a:cs typeface="Arial" panose="020B0604020202020204" pitchFamily="34" charset="0"/>
            </a:endParaRPr>
          </a:p>
        </p:txBody>
      </p:sp>
      <p:cxnSp>
        <p:nvCxnSpPr>
          <p:cNvPr id="17" name="Straight Connector 16"/>
          <p:cNvCxnSpPr/>
          <p:nvPr/>
        </p:nvCxnSpPr>
        <p:spPr>
          <a:xfrm>
            <a:off x="4680612" y="4752678"/>
            <a:ext cx="304800" cy="0"/>
          </a:xfrm>
          <a:prstGeom prst="line">
            <a:avLst/>
          </a:prstGeom>
          <a:ln w="3175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985412" y="4598790"/>
            <a:ext cx="1828800" cy="307777"/>
          </a:xfrm>
          <a:prstGeom prst="rect">
            <a:avLst/>
          </a:prstGeom>
          <a:noFill/>
        </p:spPr>
        <p:txBody>
          <a:bodyPr wrap="square" rtlCol="0">
            <a:spAutoFit/>
          </a:bodyPr>
          <a:lstStyle/>
          <a:p>
            <a:r>
              <a:rPr lang="en-US" sz="1400" b="1" dirty="0">
                <a:solidFill>
                  <a:schemeClr val="accent1"/>
                </a:solidFill>
                <a:latin typeface="Arial" panose="020B0604020202020204" pitchFamily="34" charset="0"/>
                <a:cs typeface="Arial" panose="020B0604020202020204" pitchFamily="34" charset="0"/>
              </a:rPr>
              <a:t>0.05 M </a:t>
            </a:r>
            <a:r>
              <a:rPr lang="en-US" sz="1400" b="1" dirty="0" err="1">
                <a:solidFill>
                  <a:schemeClr val="accent1"/>
                </a:solidFill>
                <a:latin typeface="Arial" panose="020B0604020202020204" pitchFamily="34" charset="0"/>
                <a:cs typeface="Arial" panose="020B0604020202020204" pitchFamily="34" charset="0"/>
              </a:rPr>
              <a:t>NaOH</a:t>
            </a:r>
            <a:r>
              <a:rPr lang="en-US" sz="1400" b="1" baseline="-25000" dirty="0">
                <a:solidFill>
                  <a:schemeClr val="accent1"/>
                </a:solidFill>
                <a:latin typeface="Arial" panose="020B0604020202020204" pitchFamily="34" charset="0"/>
                <a:cs typeface="Arial" panose="020B0604020202020204" pitchFamily="34" charset="0"/>
              </a:rPr>
              <a:t>  </a:t>
            </a:r>
            <a:r>
              <a:rPr lang="en-US" sz="1400" b="1" dirty="0">
                <a:solidFill>
                  <a:schemeClr val="accent1"/>
                </a:solidFill>
                <a:latin typeface="Arial" panose="020B0604020202020204" pitchFamily="34" charset="0"/>
                <a:cs typeface="Arial" panose="020B0604020202020204" pitchFamily="34" charset="0"/>
              </a:rPr>
              <a:t>DFT</a:t>
            </a:r>
            <a:endParaRPr lang="en-US" sz="1400" b="1" baseline="-25000" dirty="0">
              <a:solidFill>
                <a:schemeClr val="accent1"/>
              </a:solidFill>
              <a:latin typeface="Arial" panose="020B0604020202020204" pitchFamily="34" charset="0"/>
              <a:cs typeface="Arial" panose="020B0604020202020204" pitchFamily="34" charset="0"/>
            </a:endParaRPr>
          </a:p>
        </p:txBody>
      </p:sp>
      <p:sp>
        <p:nvSpPr>
          <p:cNvPr id="24" name="TextBox 23"/>
          <p:cNvSpPr txBox="1"/>
          <p:nvPr/>
        </p:nvSpPr>
        <p:spPr>
          <a:xfrm>
            <a:off x="27297" y="6399235"/>
            <a:ext cx="7821303"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I. T. McCrum, M. J. </a:t>
            </a:r>
            <a:r>
              <a:rPr lang="en-US" sz="1050" dirty="0" err="1">
                <a:latin typeface="Times New Roman" panose="02020603050405020304" pitchFamily="18" charset="0"/>
                <a:cs typeface="Times New Roman" panose="02020603050405020304" pitchFamily="18" charset="0"/>
              </a:rPr>
              <a:t>Janik</a:t>
            </a:r>
            <a:r>
              <a:rPr lang="en-US" sz="1050" dirty="0">
                <a:latin typeface="Times New Roman" panose="02020603050405020304" pitchFamily="18" charset="0"/>
                <a:cs typeface="Times New Roman" panose="02020603050405020304" pitchFamily="18" charset="0"/>
              </a:rPr>
              <a:t> </a:t>
            </a:r>
            <a:r>
              <a:rPr lang="en-US" sz="1050" i="1" dirty="0" err="1">
                <a:latin typeface="Times New Roman" panose="02020603050405020304" pitchFamily="18" charset="0"/>
                <a:cs typeface="Times New Roman" panose="02020603050405020304" pitchFamily="18" charset="0"/>
              </a:rPr>
              <a:t>ChemElectroChem</a:t>
            </a:r>
            <a:r>
              <a:rPr lang="en-US" sz="1050" i="1" dirty="0">
                <a:latin typeface="Times New Roman" panose="02020603050405020304" pitchFamily="18" charset="0"/>
                <a:cs typeface="Times New Roman" panose="02020603050405020304" pitchFamily="18" charset="0"/>
              </a:rPr>
              <a:t> </a:t>
            </a:r>
            <a:r>
              <a:rPr lang="en-US" sz="1050" b="1" dirty="0">
                <a:latin typeface="Times New Roman" panose="02020603050405020304" pitchFamily="18" charset="0"/>
                <a:cs typeface="Times New Roman" panose="02020603050405020304" pitchFamily="18" charset="0"/>
              </a:rPr>
              <a:t>3</a:t>
            </a:r>
            <a:r>
              <a:rPr lang="en-US" sz="1050" dirty="0">
                <a:latin typeface="Times New Roman" panose="02020603050405020304" pitchFamily="18" charset="0"/>
                <a:cs typeface="Times New Roman" panose="02020603050405020304" pitchFamily="18" charset="0"/>
              </a:rPr>
              <a:t>, 1609-1617 (2016).</a:t>
            </a:r>
          </a:p>
        </p:txBody>
      </p:sp>
    </p:spTree>
    <p:extLst>
      <p:ext uri="{BB962C8B-B14F-4D97-AF65-F5344CB8AC3E}">
        <p14:creationId xmlns:p14="http://schemas.microsoft.com/office/powerpoint/2010/main" val="2999538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a:extLst>
              <a:ext uri="{FF2B5EF4-FFF2-40B4-BE49-F238E27FC236}">
                <a16:creationId xmlns:a16="http://schemas.microsoft.com/office/drawing/2014/main" id="{249C4902-55BB-4B77-94F0-8A56B51572C4}"/>
              </a:ext>
            </a:extLst>
          </p:cNvPr>
          <p:cNvSpPr txBox="1">
            <a:spLocks noChangeArrowheads="1"/>
          </p:cNvSpPr>
          <p:nvPr/>
        </p:nvSpPr>
        <p:spPr bwMode="auto">
          <a:xfrm>
            <a:off x="0" y="0"/>
            <a:ext cx="9140825"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600" b="1" i="0" u="none" strike="noStrike" kern="1200" cap="none" spc="0" normalizeH="0" baseline="0" noProof="0">
                <a:ln>
                  <a:noFill/>
                </a:ln>
                <a:solidFill>
                  <a:srgbClr val="333399"/>
                </a:solidFill>
                <a:effectLst/>
                <a:uLnTx/>
                <a:uFillTx/>
                <a:latin typeface="Times New Roman" panose="02020603050405020304" pitchFamily="18" charset="0"/>
                <a:ea typeface="+mn-ea"/>
                <a:cs typeface="Arial" panose="020B0604020202020204" pitchFamily="34" charset="0"/>
              </a:rPr>
              <a:t>What are electrochemical devices/technologies currently used for?</a:t>
            </a:r>
          </a:p>
        </p:txBody>
      </p:sp>
      <p:sp>
        <p:nvSpPr>
          <p:cNvPr id="82947" name="TextBox 1">
            <a:extLst>
              <a:ext uri="{FF2B5EF4-FFF2-40B4-BE49-F238E27FC236}">
                <a16:creationId xmlns:a16="http://schemas.microsoft.com/office/drawing/2014/main" id="{75D934FB-E866-431C-B2F3-8134AA81B7B4}"/>
              </a:ext>
            </a:extLst>
          </p:cNvPr>
          <p:cNvSpPr txBox="1">
            <a:spLocks noChangeArrowheads="1"/>
          </p:cNvSpPr>
          <p:nvPr/>
        </p:nvSpPr>
        <p:spPr bwMode="auto">
          <a:xfrm>
            <a:off x="457200" y="1828800"/>
            <a:ext cx="83820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Batteries – portable power (alkaline, lead-acid, lithium ion)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Fuel cells – some portable power applications (auxiliary in trucks, forklifts)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Chlor alkali process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electrolysis of water for hydrogen generation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Electroplating – coating metals onto objects (jewelry, car paints)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sensors – redox of ethanol for drunk drivers, glucose measures for diabetes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(and electroanalytic processes in general widely used)</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refining – pulling metals out of ores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Photosynthesis, corrosion, supercapacitors, action potentials in neurons, organic electronics, ….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2">
            <a:extLst>
              <a:ext uri="{FF2B5EF4-FFF2-40B4-BE49-F238E27FC236}">
                <a16:creationId xmlns:a16="http://schemas.microsoft.com/office/drawing/2014/main" id="{C762973D-95F0-40DB-A421-985805482B9F}"/>
              </a:ext>
            </a:extLst>
          </p:cNvPr>
          <p:cNvSpPr txBox="1">
            <a:spLocks noChangeArrowheads="1"/>
          </p:cNvSpPr>
          <p:nvPr/>
        </p:nvSpPr>
        <p:spPr bwMode="auto">
          <a:xfrm>
            <a:off x="0" y="0"/>
            <a:ext cx="9140825"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600" b="1" i="0" u="none" strike="noStrike" kern="1200" cap="none" spc="0" normalizeH="0" baseline="0" noProof="0" dirty="0">
                <a:ln>
                  <a:noFill/>
                </a:ln>
                <a:solidFill>
                  <a:srgbClr val="333399"/>
                </a:solidFill>
                <a:effectLst/>
                <a:uLnTx/>
                <a:uFillTx/>
                <a:latin typeface="Times New Roman" panose="02020603050405020304" pitchFamily="18" charset="0"/>
                <a:ea typeface="+mn-ea"/>
                <a:cs typeface="Arial" panose="020B0604020202020204" pitchFamily="34" charset="0"/>
              </a:rPr>
              <a:t>We learned how to use DFT to calculate the reaction energy (</a:t>
            </a:r>
            <a:r>
              <a:rPr lang="en-US" altLang="en-US" sz="3600" b="1" dirty="0">
                <a:solidFill>
                  <a:srgbClr val="333399"/>
                </a:solidFill>
                <a:latin typeface="Times New Roman" panose="02020603050405020304" pitchFamily="18" charset="0"/>
                <a:sym typeface="Symbol" panose="05050102010706020507" pitchFamily="18" charset="2"/>
              </a:rPr>
              <a:t>E</a:t>
            </a:r>
            <a:r>
              <a:rPr lang="en-US" altLang="en-US" sz="3600" b="1" baseline="-25000" dirty="0">
                <a:solidFill>
                  <a:srgbClr val="333399"/>
                </a:solidFill>
                <a:latin typeface="Times New Roman" panose="02020603050405020304" pitchFamily="18" charset="0"/>
                <a:sym typeface="Symbol" panose="05050102010706020507" pitchFamily="18" charset="2"/>
              </a:rPr>
              <a:t>ads</a:t>
            </a:r>
            <a:r>
              <a:rPr lang="en-US" altLang="en-US" sz="3600" b="1" dirty="0">
                <a:solidFill>
                  <a:srgbClr val="333399"/>
                </a:solidFill>
                <a:latin typeface="Times New Roman" panose="02020603050405020304" pitchFamily="18" charset="0"/>
                <a:sym typeface="Symbol" panose="05050102010706020507" pitchFamily="18" charset="2"/>
              </a:rPr>
              <a:t>)</a:t>
            </a:r>
            <a:r>
              <a:rPr kumimoji="0" lang="en-US" altLang="en-US" sz="3600" b="1" i="0" u="none" strike="noStrike" kern="1200" cap="none" spc="0" normalizeH="0" baseline="0" noProof="0" dirty="0">
                <a:ln>
                  <a:noFill/>
                </a:ln>
                <a:solidFill>
                  <a:srgbClr val="333399"/>
                </a:solidFill>
                <a:effectLst/>
                <a:uLnTx/>
                <a:uFillTx/>
                <a:latin typeface="Times New Roman" panose="02020603050405020304" pitchFamily="18" charset="0"/>
                <a:ea typeface="+mn-ea"/>
                <a:cs typeface="Arial" panose="020B0604020202020204" pitchFamily="34" charset="0"/>
              </a:rPr>
              <a:t> of </a:t>
            </a:r>
          </a:p>
          <a:p>
            <a:pPr marL="0" marR="0" lvl="0" indent="0" algn="l" defTabSz="914400" rtl="0" eaLnBrk="0" fontAlgn="base" latinLnBrk="0" hangingPunct="0">
              <a:lnSpc>
                <a:spcPct val="100000"/>
              </a:lnSpc>
              <a:spcBef>
                <a:spcPct val="50000"/>
              </a:spcBef>
              <a:spcAft>
                <a:spcPct val="0"/>
              </a:spcAft>
              <a:buClrTx/>
              <a:buSzTx/>
              <a:buFontTx/>
              <a:buNone/>
              <a:tabLst/>
              <a:defRPr/>
            </a:pPr>
            <a:r>
              <a:rPr lang="en-US" altLang="en-US" sz="3600" b="1" dirty="0">
                <a:solidFill>
                  <a:srgbClr val="333399"/>
                </a:solidFill>
                <a:latin typeface="Times New Roman" panose="02020603050405020304" pitchFamily="18" charset="0"/>
              </a:rPr>
              <a:t>½ H</a:t>
            </a:r>
            <a:r>
              <a:rPr lang="en-US" altLang="en-US" sz="3600" b="1" baseline="-25000" dirty="0">
                <a:solidFill>
                  <a:srgbClr val="333399"/>
                </a:solidFill>
                <a:latin typeface="Times New Roman" panose="02020603050405020304" pitchFamily="18" charset="0"/>
              </a:rPr>
              <a:t>2,gas</a:t>
            </a:r>
            <a:r>
              <a:rPr lang="en-US" altLang="en-US" sz="3600" b="1" dirty="0">
                <a:solidFill>
                  <a:srgbClr val="333399"/>
                </a:solidFill>
                <a:latin typeface="Times New Roman" panose="02020603050405020304" pitchFamily="18" charset="0"/>
              </a:rPr>
              <a:t> + surface </a:t>
            </a:r>
            <a:r>
              <a:rPr lang="en-US" altLang="en-US" sz="3600" b="1" dirty="0">
                <a:solidFill>
                  <a:srgbClr val="333399"/>
                </a:solidFill>
                <a:latin typeface="Times New Roman" panose="02020603050405020304" pitchFamily="18" charset="0"/>
                <a:sym typeface="Wingdings" panose="05000000000000000000" pitchFamily="2" charset="2"/>
              </a:rPr>
              <a:t> H-adsorbed to surface</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600" b="1" i="0" u="none" strike="noStrike" kern="1200" cap="none" spc="0" normalizeH="0" baseline="0" noProof="0" dirty="0">
                <a:ln>
                  <a:noFill/>
                </a:ln>
                <a:solidFill>
                  <a:srgbClr val="333399"/>
                </a:solidFill>
                <a:effectLst/>
                <a:uLnTx/>
                <a:uFillTx/>
                <a:latin typeface="Times New Roman" panose="02020603050405020304" pitchFamily="18" charset="0"/>
                <a:ea typeface="+mn-ea"/>
                <a:cs typeface="Arial" panose="020B0604020202020204" pitchFamily="34" charset="0"/>
                <a:sym typeface="Wingdings" panose="05000000000000000000" pitchFamily="2" charset="2"/>
              </a:rPr>
              <a:t>D</a:t>
            </a:r>
            <a:r>
              <a:rPr lang="en-US" altLang="en-US" sz="3600" b="1" dirty="0">
                <a:solidFill>
                  <a:srgbClr val="333399"/>
                </a:solidFill>
                <a:latin typeface="Times New Roman" panose="02020603050405020304" pitchFamily="18" charset="0"/>
                <a:sym typeface="Wingdings" panose="05000000000000000000" pitchFamily="2" charset="2"/>
              </a:rPr>
              <a:t>FT calculations we had to run:</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600" b="1" i="0" u="none" strike="noStrike" kern="1200" cap="none" spc="0" normalizeH="0" baseline="0" noProof="0" dirty="0">
                <a:ln>
                  <a:noFill/>
                </a:ln>
                <a:solidFill>
                  <a:srgbClr val="333399"/>
                </a:solidFill>
                <a:effectLst/>
                <a:uLnTx/>
                <a:uFillTx/>
                <a:latin typeface="Times New Roman" panose="02020603050405020304" pitchFamily="18" charset="0"/>
                <a:ea typeface="+mn-ea"/>
                <a:cs typeface="Arial" panose="020B0604020202020204" pitchFamily="34" charset="0"/>
                <a:sym typeface="Wingdings" panose="05000000000000000000" pitchFamily="2" charset="2"/>
              </a:rPr>
              <a:t>	H</a:t>
            </a:r>
            <a:r>
              <a:rPr kumimoji="0" lang="en-US" altLang="en-US" sz="3600" b="1" i="0" u="none" strike="noStrike" kern="1200" cap="none" spc="0" normalizeH="0" baseline="-25000" noProof="0" dirty="0">
                <a:ln>
                  <a:noFill/>
                </a:ln>
                <a:solidFill>
                  <a:srgbClr val="333399"/>
                </a:solidFill>
                <a:effectLst/>
                <a:uLnTx/>
                <a:uFillTx/>
                <a:latin typeface="Times New Roman" panose="02020603050405020304" pitchFamily="18" charset="0"/>
                <a:ea typeface="+mn-ea"/>
                <a:cs typeface="Arial" panose="020B0604020202020204" pitchFamily="34" charset="0"/>
                <a:sym typeface="Wingdings" panose="05000000000000000000" pitchFamily="2" charset="2"/>
              </a:rPr>
              <a:t>2</a:t>
            </a:r>
            <a:r>
              <a:rPr kumimoji="0" lang="en-US" altLang="en-US" sz="3600" b="1" i="0" u="none" strike="noStrike" kern="1200" cap="none" spc="0" normalizeH="0" noProof="0" dirty="0">
                <a:ln>
                  <a:noFill/>
                </a:ln>
                <a:solidFill>
                  <a:srgbClr val="333399"/>
                </a:solidFill>
                <a:effectLst/>
                <a:uLnTx/>
                <a:uFillTx/>
                <a:latin typeface="Times New Roman" panose="02020603050405020304" pitchFamily="18" charset="0"/>
                <a:ea typeface="+mn-ea"/>
                <a:cs typeface="Arial" panose="020B0604020202020204" pitchFamily="34" charset="0"/>
                <a:sym typeface="Wingdings" panose="05000000000000000000" pitchFamily="2" charset="2"/>
              </a:rPr>
              <a:t> in the gas phase  (E</a:t>
            </a:r>
            <a:r>
              <a:rPr kumimoji="0" lang="en-US" altLang="en-US" sz="3600" b="1" i="0" u="none" strike="noStrike" kern="1200" cap="none" spc="0" normalizeH="0" baseline="-25000" noProof="0" dirty="0">
                <a:ln>
                  <a:noFill/>
                </a:ln>
                <a:solidFill>
                  <a:srgbClr val="333399"/>
                </a:solidFill>
                <a:effectLst/>
                <a:uLnTx/>
                <a:uFillTx/>
                <a:latin typeface="Times New Roman" panose="02020603050405020304" pitchFamily="18" charset="0"/>
                <a:ea typeface="+mn-ea"/>
                <a:cs typeface="Arial" panose="020B0604020202020204" pitchFamily="34" charset="0"/>
                <a:sym typeface="Wingdings" panose="05000000000000000000" pitchFamily="2" charset="2"/>
              </a:rPr>
              <a:t>H2</a:t>
            </a:r>
            <a:r>
              <a:rPr kumimoji="0" lang="en-US" altLang="en-US" sz="3600" b="1" i="0" u="none" strike="noStrike" kern="1200" cap="none" spc="0" normalizeH="0" noProof="0" dirty="0">
                <a:ln>
                  <a:noFill/>
                </a:ln>
                <a:solidFill>
                  <a:srgbClr val="333399"/>
                </a:solidFill>
                <a:effectLst/>
                <a:uLnTx/>
                <a:uFillTx/>
                <a:latin typeface="Times New Roman" panose="02020603050405020304" pitchFamily="18" charset="0"/>
                <a:ea typeface="+mn-ea"/>
                <a:cs typeface="Arial" panose="020B0604020202020204" pitchFamily="34" charset="0"/>
                <a:sym typeface="Wingdings" panose="05000000000000000000" pitchFamily="2" charset="2"/>
              </a:rPr>
              <a:t>)</a:t>
            </a:r>
          </a:p>
          <a:p>
            <a:pPr marL="0" marR="0" lvl="0" indent="0" algn="l" defTabSz="914400" rtl="0" eaLnBrk="0" fontAlgn="base" latinLnBrk="0" hangingPunct="0">
              <a:lnSpc>
                <a:spcPct val="100000"/>
              </a:lnSpc>
              <a:spcBef>
                <a:spcPct val="50000"/>
              </a:spcBef>
              <a:spcAft>
                <a:spcPct val="0"/>
              </a:spcAft>
              <a:buClrTx/>
              <a:buSzTx/>
              <a:buFontTx/>
              <a:buNone/>
              <a:tabLst/>
              <a:defRPr/>
            </a:pPr>
            <a:r>
              <a:rPr lang="en-US" altLang="en-US" sz="3600" b="1" baseline="0" dirty="0">
                <a:solidFill>
                  <a:srgbClr val="333399"/>
                </a:solidFill>
                <a:latin typeface="Times New Roman" panose="02020603050405020304" pitchFamily="18" charset="0"/>
                <a:sym typeface="Wingdings" panose="05000000000000000000" pitchFamily="2" charset="2"/>
              </a:rPr>
              <a:t>	surface without H adsorbed (E</a:t>
            </a:r>
            <a:r>
              <a:rPr lang="en-US" altLang="en-US" sz="3600" b="1" baseline="-25000" dirty="0">
                <a:solidFill>
                  <a:srgbClr val="333399"/>
                </a:solidFill>
                <a:latin typeface="Times New Roman" panose="02020603050405020304" pitchFamily="18" charset="0"/>
                <a:sym typeface="Wingdings" panose="05000000000000000000" pitchFamily="2" charset="2"/>
              </a:rPr>
              <a:t>*</a:t>
            </a:r>
            <a:r>
              <a:rPr lang="en-US" altLang="en-US" sz="3600" b="1" dirty="0">
                <a:solidFill>
                  <a:srgbClr val="333399"/>
                </a:solidFill>
                <a:latin typeface="Times New Roman" panose="02020603050405020304" pitchFamily="18" charset="0"/>
                <a:sym typeface="Wingdings" panose="05000000000000000000" pitchFamily="2" charset="2"/>
              </a:rPr>
              <a:t>)</a:t>
            </a:r>
            <a:endParaRPr lang="en-US" altLang="en-US" sz="3600" b="1" baseline="0" dirty="0">
              <a:solidFill>
                <a:srgbClr val="333399"/>
              </a:solidFill>
              <a:latin typeface="Times New Roman" panose="02020603050405020304" pitchFamily="18" charset="0"/>
              <a:sym typeface="Wingdings" panose="05000000000000000000" pitchFamily="2" charset="2"/>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600" b="1" i="0" u="none" strike="noStrike" kern="1200" cap="none" spc="0" normalizeH="0" noProof="0" dirty="0">
                <a:ln>
                  <a:noFill/>
                </a:ln>
                <a:solidFill>
                  <a:srgbClr val="333399"/>
                </a:solidFill>
                <a:effectLst/>
                <a:uLnTx/>
                <a:uFillTx/>
                <a:latin typeface="Times New Roman" panose="02020603050405020304" pitchFamily="18" charset="0"/>
                <a:ea typeface="+mn-ea"/>
                <a:cs typeface="Arial" panose="020B0604020202020204" pitchFamily="34" charset="0"/>
                <a:sym typeface="Wingdings" panose="05000000000000000000" pitchFamily="2" charset="2"/>
              </a:rPr>
              <a:t>	surface with H ads</a:t>
            </a:r>
            <a:r>
              <a:rPr lang="en-US" altLang="en-US" sz="3600" b="1" dirty="0">
                <a:solidFill>
                  <a:srgbClr val="333399"/>
                </a:solidFill>
                <a:latin typeface="Times New Roman" panose="02020603050405020304" pitchFamily="18" charset="0"/>
                <a:sym typeface="Wingdings" panose="05000000000000000000" pitchFamily="2" charset="2"/>
              </a:rPr>
              <a:t>orbed (E</a:t>
            </a:r>
            <a:r>
              <a:rPr lang="en-US" altLang="en-US" sz="3600" b="1" baseline="-25000" dirty="0">
                <a:solidFill>
                  <a:srgbClr val="333399"/>
                </a:solidFill>
                <a:latin typeface="Times New Roman" panose="02020603050405020304" pitchFamily="18" charset="0"/>
                <a:sym typeface="Wingdings" panose="05000000000000000000" pitchFamily="2" charset="2"/>
              </a:rPr>
              <a:t>H*</a:t>
            </a:r>
            <a:r>
              <a:rPr lang="en-US" altLang="en-US" sz="3600" b="1" dirty="0">
                <a:solidFill>
                  <a:srgbClr val="333399"/>
                </a:solidFill>
                <a:latin typeface="Times New Roman" panose="02020603050405020304" pitchFamily="18" charset="0"/>
                <a:sym typeface="Wingdings" panose="05000000000000000000" pitchFamily="2" charset="2"/>
              </a:rPr>
              <a:t>)</a:t>
            </a:r>
          </a:p>
          <a:p>
            <a:pPr marL="0" marR="0" lvl="0" indent="0" algn="l" defTabSz="914400" rtl="0" eaLnBrk="0" fontAlgn="base" latinLnBrk="0" hangingPunct="0">
              <a:lnSpc>
                <a:spcPct val="100000"/>
              </a:lnSpc>
              <a:spcBef>
                <a:spcPct val="50000"/>
              </a:spcBef>
              <a:spcAft>
                <a:spcPct val="0"/>
              </a:spcAft>
              <a:buClrTx/>
              <a:buSzTx/>
              <a:buFontTx/>
              <a:buNone/>
              <a:tabLst/>
              <a:defRPr/>
            </a:pPr>
            <a:r>
              <a:rPr lang="en-US" altLang="en-US" sz="3600" b="1" dirty="0">
                <a:solidFill>
                  <a:srgbClr val="333399"/>
                </a:solidFill>
                <a:latin typeface="Times New Roman" panose="02020603050405020304" pitchFamily="18" charset="0"/>
                <a:sym typeface="Symbol" panose="05050102010706020507" pitchFamily="18" charset="2"/>
              </a:rPr>
              <a:t>E</a:t>
            </a:r>
            <a:r>
              <a:rPr lang="en-US" altLang="en-US" sz="3600" b="1" baseline="-25000" dirty="0">
                <a:solidFill>
                  <a:srgbClr val="333399"/>
                </a:solidFill>
                <a:latin typeface="Times New Roman" panose="02020603050405020304" pitchFamily="18" charset="0"/>
                <a:sym typeface="Symbol" panose="05050102010706020507" pitchFamily="18" charset="2"/>
              </a:rPr>
              <a:t>ads</a:t>
            </a:r>
            <a:r>
              <a:rPr lang="en-US" altLang="en-US" sz="3600" b="1" dirty="0">
                <a:solidFill>
                  <a:srgbClr val="333399"/>
                </a:solidFill>
                <a:latin typeface="Times New Roman" panose="02020603050405020304" pitchFamily="18" charset="0"/>
                <a:sym typeface="Symbol" panose="05050102010706020507" pitchFamily="18" charset="2"/>
              </a:rPr>
              <a:t> = E</a:t>
            </a:r>
            <a:r>
              <a:rPr lang="en-US" altLang="en-US" sz="3600" b="1" baseline="-25000" dirty="0">
                <a:solidFill>
                  <a:srgbClr val="333399"/>
                </a:solidFill>
                <a:latin typeface="Times New Roman" panose="02020603050405020304" pitchFamily="18" charset="0"/>
                <a:sym typeface="Symbol" panose="05050102010706020507" pitchFamily="18" charset="2"/>
              </a:rPr>
              <a:t>H*</a:t>
            </a:r>
            <a:r>
              <a:rPr lang="en-US" altLang="en-US" sz="3600" b="1" dirty="0">
                <a:solidFill>
                  <a:srgbClr val="333399"/>
                </a:solidFill>
                <a:latin typeface="Times New Roman" panose="02020603050405020304" pitchFamily="18" charset="0"/>
                <a:sym typeface="Symbol" panose="05050102010706020507" pitchFamily="18" charset="2"/>
              </a:rPr>
              <a:t> - E</a:t>
            </a:r>
            <a:r>
              <a:rPr lang="en-US" altLang="en-US" sz="3600" b="1" baseline="-25000" dirty="0">
                <a:solidFill>
                  <a:srgbClr val="333399"/>
                </a:solidFill>
                <a:latin typeface="Times New Roman" panose="02020603050405020304" pitchFamily="18" charset="0"/>
                <a:sym typeface="Symbol" panose="05050102010706020507" pitchFamily="18" charset="2"/>
              </a:rPr>
              <a:t>*</a:t>
            </a:r>
            <a:r>
              <a:rPr lang="en-US" altLang="en-US" sz="3600" b="1" dirty="0">
                <a:solidFill>
                  <a:srgbClr val="333399"/>
                </a:solidFill>
                <a:latin typeface="Times New Roman" panose="02020603050405020304" pitchFamily="18" charset="0"/>
                <a:sym typeface="Symbol" panose="05050102010706020507" pitchFamily="18" charset="2"/>
              </a:rPr>
              <a:t> - ½ E</a:t>
            </a:r>
            <a:r>
              <a:rPr lang="en-US" altLang="en-US" sz="3600" b="1" baseline="-25000" dirty="0">
                <a:solidFill>
                  <a:srgbClr val="333399"/>
                </a:solidFill>
                <a:latin typeface="Times New Roman" panose="02020603050405020304" pitchFamily="18" charset="0"/>
                <a:sym typeface="Symbol" panose="05050102010706020507" pitchFamily="18" charset="2"/>
              </a:rPr>
              <a:t>H2</a:t>
            </a:r>
            <a:endParaRPr kumimoji="0" lang="en-US" altLang="en-US" sz="3600" b="1" i="0" u="none" strike="noStrike" kern="1200" cap="none" spc="0" normalizeH="0" baseline="0" noProof="0" dirty="0">
              <a:ln>
                <a:noFill/>
              </a:ln>
              <a:solidFill>
                <a:srgbClr val="333399"/>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533473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228600" y="0"/>
            <a:ext cx="8001000" cy="1143000"/>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endParaRPr lang="en-US" sz="3200" dirty="0">
              <a:solidFill>
                <a:srgbClr val="1F497D"/>
              </a:solidFill>
              <a:latin typeface="Arial" panose="020B0604020202020204" pitchFamily="34" charset="0"/>
              <a:cs typeface="Arial" panose="020B0604020202020204" pitchFamily="34"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773089"/>
            <a:ext cx="8839200" cy="4315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文字方塊 3"/>
          <p:cNvSpPr txBox="1"/>
          <p:nvPr/>
        </p:nvSpPr>
        <p:spPr>
          <a:xfrm>
            <a:off x="0" y="0"/>
            <a:ext cx="9144000" cy="830997"/>
          </a:xfrm>
          <a:prstGeom prst="rect">
            <a:avLst/>
          </a:prstGeom>
          <a:noFill/>
        </p:spPr>
        <p:txBody>
          <a:bodyPr wrap="square" rtlCol="0">
            <a:spAutoFit/>
          </a:bodyPr>
          <a:lstStyle/>
          <a:p>
            <a:pPr algn="ctr"/>
            <a:r>
              <a:rPr lang="en-US" sz="2400" b="1" dirty="0">
                <a:solidFill>
                  <a:srgbClr val="002060"/>
                </a:solidFill>
                <a:effectLst>
                  <a:outerShdw blurRad="38100" dist="38100" dir="2700000" algn="tl">
                    <a:srgbClr val="000000">
                      <a:alpha val="43137"/>
                    </a:srgbClr>
                  </a:outerShdw>
                </a:effectLst>
              </a:rPr>
              <a:t>Experimental cyclic </a:t>
            </a:r>
            <a:r>
              <a:rPr lang="en-US" sz="2400" b="1" dirty="0" err="1">
                <a:solidFill>
                  <a:srgbClr val="002060"/>
                </a:solidFill>
                <a:effectLst>
                  <a:outerShdw blurRad="38100" dist="38100" dir="2700000" algn="tl">
                    <a:srgbClr val="000000">
                      <a:alpha val="43137"/>
                    </a:srgbClr>
                  </a:outerShdw>
                </a:effectLst>
              </a:rPr>
              <a:t>voltammogram</a:t>
            </a:r>
            <a:r>
              <a:rPr lang="en-US" sz="2400" b="1" dirty="0">
                <a:solidFill>
                  <a:srgbClr val="002060"/>
                </a:solidFill>
                <a:effectLst>
                  <a:outerShdw blurRad="38100" dist="38100" dir="2700000" algn="tl">
                    <a:srgbClr val="000000">
                      <a:alpha val="43137"/>
                    </a:srgbClr>
                  </a:outerShdw>
                </a:effectLst>
              </a:rPr>
              <a:t> examines H/OH adsorption/desorption from Pt surfaces</a:t>
            </a:r>
          </a:p>
        </p:txBody>
      </p:sp>
      <p:sp>
        <p:nvSpPr>
          <p:cNvPr id="12" name="TextBox 11"/>
          <p:cNvSpPr txBox="1"/>
          <p:nvPr/>
        </p:nvSpPr>
        <p:spPr>
          <a:xfrm>
            <a:off x="2009289" y="913629"/>
            <a:ext cx="5943600" cy="338554"/>
          </a:xfrm>
          <a:prstGeom prst="rect">
            <a:avLst/>
          </a:prstGeom>
          <a:noFill/>
        </p:spPr>
        <p:txBody>
          <a:bodyPr wrap="square" rtlCol="0">
            <a:spAutoFit/>
          </a:bodyPr>
          <a:lstStyle/>
          <a:p>
            <a:r>
              <a:rPr lang="en-US" sz="1600" b="1" dirty="0">
                <a:solidFill>
                  <a:srgbClr val="002060"/>
                </a:solidFill>
              </a:rPr>
              <a:t>Cyclic voltammetry of a polycrystalline platinum electrode </a:t>
            </a:r>
            <a:endParaRPr lang="en-US" sz="1600" b="1" baseline="-25000" dirty="0">
              <a:solidFill>
                <a:srgbClr val="002060"/>
              </a:solidFill>
            </a:endParaRPr>
          </a:p>
        </p:txBody>
      </p:sp>
      <p:sp>
        <p:nvSpPr>
          <p:cNvPr id="3" name="Right Brace 2"/>
          <p:cNvSpPr/>
          <p:nvPr/>
        </p:nvSpPr>
        <p:spPr>
          <a:xfrm rot="16200000">
            <a:off x="2370814" y="530692"/>
            <a:ext cx="315469" cy="2766046"/>
          </a:xfrm>
          <a:prstGeom prst="rightBrace">
            <a:avLst/>
          </a:prstGeom>
          <a:ln w="57150">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en-US" sz="1200">
              <a:solidFill>
                <a:prstClr val="black"/>
              </a:solidFill>
            </a:endParaRPr>
          </a:p>
        </p:txBody>
      </p:sp>
      <p:sp>
        <p:nvSpPr>
          <p:cNvPr id="13" name="Right Brace 12"/>
          <p:cNvSpPr/>
          <p:nvPr/>
        </p:nvSpPr>
        <p:spPr>
          <a:xfrm rot="16200000">
            <a:off x="6072541" y="348748"/>
            <a:ext cx="315469" cy="3164150"/>
          </a:xfrm>
          <a:prstGeom prst="rightBrace">
            <a:avLst/>
          </a:prstGeom>
          <a:ln w="57150">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en-US" sz="1200">
              <a:solidFill>
                <a:prstClr val="black"/>
              </a:solidFill>
            </a:endParaRPr>
          </a:p>
        </p:txBody>
      </p:sp>
      <p:sp>
        <p:nvSpPr>
          <p:cNvPr id="7" name="TextBox 6"/>
          <p:cNvSpPr txBox="1"/>
          <p:nvPr/>
        </p:nvSpPr>
        <p:spPr>
          <a:xfrm>
            <a:off x="1768158" y="1453858"/>
            <a:ext cx="1363328" cy="382260"/>
          </a:xfrm>
          <a:prstGeom prst="rect">
            <a:avLst/>
          </a:prstGeom>
          <a:noFill/>
        </p:spPr>
        <p:txBody>
          <a:bodyPr wrap="square" rtlCol="0">
            <a:spAutoFit/>
          </a:bodyPr>
          <a:lstStyle/>
          <a:p>
            <a:pPr fontAlgn="base">
              <a:spcBef>
                <a:spcPct val="0"/>
              </a:spcBef>
              <a:spcAft>
                <a:spcPct val="0"/>
              </a:spcAft>
            </a:pPr>
            <a:r>
              <a:rPr lang="en-US" b="1" dirty="0">
                <a:solidFill>
                  <a:prstClr val="black"/>
                </a:solidFill>
                <a:latin typeface="Times New Roman" pitchFamily="18" charset="0"/>
              </a:rPr>
              <a:t>“H region”</a:t>
            </a:r>
          </a:p>
        </p:txBody>
      </p:sp>
      <p:sp>
        <p:nvSpPr>
          <p:cNvPr id="15" name="TextBox 14"/>
          <p:cNvSpPr txBox="1"/>
          <p:nvPr/>
        </p:nvSpPr>
        <p:spPr>
          <a:xfrm>
            <a:off x="5105400" y="1448453"/>
            <a:ext cx="2143741" cy="382260"/>
          </a:xfrm>
          <a:prstGeom prst="rect">
            <a:avLst/>
          </a:prstGeom>
          <a:noFill/>
        </p:spPr>
        <p:txBody>
          <a:bodyPr wrap="square" rtlCol="0">
            <a:spAutoFit/>
          </a:bodyPr>
          <a:lstStyle/>
          <a:p>
            <a:pPr fontAlgn="base">
              <a:spcBef>
                <a:spcPct val="0"/>
              </a:spcBef>
              <a:spcAft>
                <a:spcPct val="0"/>
              </a:spcAft>
            </a:pPr>
            <a:r>
              <a:rPr lang="en-US" b="1" dirty="0">
                <a:solidFill>
                  <a:prstClr val="black"/>
                </a:solidFill>
                <a:latin typeface="Times New Roman" pitchFamily="18" charset="0"/>
              </a:rPr>
              <a:t>O/OH/</a:t>
            </a:r>
            <a:r>
              <a:rPr lang="en-US" b="1" dirty="0" err="1">
                <a:solidFill>
                  <a:prstClr val="black"/>
                </a:solidFill>
                <a:latin typeface="Times New Roman" pitchFamily="18" charset="0"/>
              </a:rPr>
              <a:t>PtO</a:t>
            </a:r>
            <a:r>
              <a:rPr lang="en-US" b="1" baseline="-25000" dirty="0" err="1">
                <a:solidFill>
                  <a:prstClr val="black"/>
                </a:solidFill>
                <a:latin typeface="Times New Roman" pitchFamily="18" charset="0"/>
              </a:rPr>
              <a:t>x</a:t>
            </a:r>
            <a:r>
              <a:rPr lang="en-US" b="1" dirty="0">
                <a:solidFill>
                  <a:prstClr val="black"/>
                </a:solidFill>
                <a:latin typeface="Times New Roman" pitchFamily="18" charset="0"/>
              </a:rPr>
              <a:t> region</a:t>
            </a:r>
          </a:p>
        </p:txBody>
      </p:sp>
      <p:sp>
        <p:nvSpPr>
          <p:cNvPr id="14" name="TextBox 13"/>
          <p:cNvSpPr txBox="1"/>
          <p:nvPr/>
        </p:nvSpPr>
        <p:spPr>
          <a:xfrm>
            <a:off x="2514600" y="1958081"/>
            <a:ext cx="731034" cy="307777"/>
          </a:xfrm>
          <a:prstGeom prst="rect">
            <a:avLst/>
          </a:prstGeom>
          <a:noFill/>
        </p:spPr>
        <p:txBody>
          <a:bodyPr wrap="none" rtlCol="0">
            <a:spAutoFit/>
          </a:bodyPr>
          <a:lstStyle/>
          <a:p>
            <a:pPr fontAlgn="base">
              <a:spcBef>
                <a:spcPct val="0"/>
              </a:spcBef>
              <a:spcAft>
                <a:spcPct val="0"/>
              </a:spcAft>
            </a:pPr>
            <a:r>
              <a:rPr lang="en-US" sz="1400" b="1" dirty="0">
                <a:solidFill>
                  <a:prstClr val="black"/>
                </a:solidFill>
                <a:latin typeface="Times New Roman" pitchFamily="18" charset="0"/>
              </a:rPr>
              <a:t>Pt(110)</a:t>
            </a:r>
          </a:p>
        </p:txBody>
      </p:sp>
      <p:sp>
        <p:nvSpPr>
          <p:cNvPr id="17" name="TextBox 16"/>
          <p:cNvSpPr txBox="1"/>
          <p:nvPr/>
        </p:nvSpPr>
        <p:spPr>
          <a:xfrm>
            <a:off x="3170663" y="2448642"/>
            <a:ext cx="740908" cy="307777"/>
          </a:xfrm>
          <a:prstGeom prst="rect">
            <a:avLst/>
          </a:prstGeom>
          <a:noFill/>
        </p:spPr>
        <p:txBody>
          <a:bodyPr wrap="none" rtlCol="0">
            <a:spAutoFit/>
          </a:bodyPr>
          <a:lstStyle/>
          <a:p>
            <a:pPr fontAlgn="base">
              <a:spcBef>
                <a:spcPct val="0"/>
              </a:spcBef>
              <a:spcAft>
                <a:spcPct val="0"/>
              </a:spcAft>
            </a:pPr>
            <a:r>
              <a:rPr lang="en-US" sz="1400" b="1" dirty="0">
                <a:solidFill>
                  <a:prstClr val="black"/>
                </a:solidFill>
                <a:latin typeface="Times New Roman" pitchFamily="18" charset="0"/>
              </a:rPr>
              <a:t>Pt(100)</a:t>
            </a:r>
          </a:p>
        </p:txBody>
      </p:sp>
      <p:sp>
        <p:nvSpPr>
          <p:cNvPr id="18" name="TextBox 17"/>
          <p:cNvSpPr txBox="1"/>
          <p:nvPr/>
        </p:nvSpPr>
        <p:spPr>
          <a:xfrm>
            <a:off x="1754711" y="2951625"/>
            <a:ext cx="1339854" cy="307777"/>
          </a:xfrm>
          <a:prstGeom prst="rect">
            <a:avLst/>
          </a:prstGeom>
          <a:noFill/>
        </p:spPr>
        <p:txBody>
          <a:bodyPr wrap="none" rtlCol="0">
            <a:spAutoFit/>
          </a:bodyPr>
          <a:lstStyle/>
          <a:p>
            <a:pPr fontAlgn="base">
              <a:spcBef>
                <a:spcPct val="0"/>
              </a:spcBef>
              <a:spcAft>
                <a:spcPct val="0"/>
              </a:spcAft>
            </a:pPr>
            <a:r>
              <a:rPr lang="en-US" sz="1400" b="1" dirty="0">
                <a:solidFill>
                  <a:prstClr val="black"/>
                </a:solidFill>
                <a:latin typeface="Times New Roman" pitchFamily="18" charset="0"/>
              </a:rPr>
              <a:t>Pt(111) [broad]</a:t>
            </a:r>
          </a:p>
        </p:txBody>
      </p:sp>
      <p:sp>
        <p:nvSpPr>
          <p:cNvPr id="16" name="Right Arrow 15"/>
          <p:cNvSpPr/>
          <p:nvPr/>
        </p:nvSpPr>
        <p:spPr>
          <a:xfrm>
            <a:off x="1371600" y="2516202"/>
            <a:ext cx="521416" cy="326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20" name="Right Arrow 19"/>
          <p:cNvSpPr/>
          <p:nvPr/>
        </p:nvSpPr>
        <p:spPr>
          <a:xfrm flipH="1">
            <a:off x="6727725" y="3810000"/>
            <a:ext cx="521416" cy="326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19" name="TextBox 18"/>
          <p:cNvSpPr txBox="1"/>
          <p:nvPr/>
        </p:nvSpPr>
        <p:spPr>
          <a:xfrm>
            <a:off x="1494499" y="3222367"/>
            <a:ext cx="1636987" cy="338554"/>
          </a:xfrm>
          <a:prstGeom prst="rect">
            <a:avLst/>
          </a:prstGeom>
          <a:noFill/>
        </p:spPr>
        <p:txBody>
          <a:bodyPr wrap="none" rtlCol="0">
            <a:spAutoFit/>
          </a:bodyPr>
          <a:lstStyle/>
          <a:p>
            <a:pPr fontAlgn="base">
              <a:spcBef>
                <a:spcPct val="0"/>
              </a:spcBef>
              <a:spcAft>
                <a:spcPct val="0"/>
              </a:spcAft>
            </a:pPr>
            <a:r>
              <a:rPr lang="en-US" sz="1600" dirty="0">
                <a:solidFill>
                  <a:prstClr val="black"/>
                </a:solidFill>
                <a:latin typeface="Times New Roman" pitchFamily="18" charset="0"/>
              </a:rPr>
              <a:t>H* </a:t>
            </a:r>
            <a:r>
              <a:rPr lang="en-US" sz="1600" dirty="0">
                <a:solidFill>
                  <a:prstClr val="black"/>
                </a:solidFill>
                <a:latin typeface="Times New Roman" pitchFamily="18" charset="0"/>
                <a:sym typeface="Wingdings" panose="05000000000000000000" pitchFamily="2" charset="2"/>
              </a:rPr>
              <a:t> H</a:t>
            </a:r>
            <a:r>
              <a:rPr lang="en-US" sz="1600" baseline="30000" dirty="0">
                <a:solidFill>
                  <a:prstClr val="black"/>
                </a:solidFill>
                <a:latin typeface="Times New Roman" pitchFamily="18" charset="0"/>
                <a:sym typeface="Wingdings" panose="05000000000000000000" pitchFamily="2" charset="2"/>
              </a:rPr>
              <a:t>+</a:t>
            </a:r>
            <a:r>
              <a:rPr lang="en-US" sz="1600" dirty="0">
                <a:solidFill>
                  <a:prstClr val="black"/>
                </a:solidFill>
                <a:latin typeface="Times New Roman" pitchFamily="18" charset="0"/>
                <a:sym typeface="Wingdings" panose="05000000000000000000" pitchFamily="2" charset="2"/>
              </a:rPr>
              <a:t> + e</a:t>
            </a:r>
            <a:r>
              <a:rPr lang="en-US" sz="1600" baseline="30000" dirty="0">
                <a:solidFill>
                  <a:prstClr val="black"/>
                </a:solidFill>
                <a:latin typeface="Times New Roman" pitchFamily="18" charset="0"/>
                <a:sym typeface="Wingdings" panose="05000000000000000000" pitchFamily="2" charset="2"/>
              </a:rPr>
              <a:t>-</a:t>
            </a:r>
            <a:r>
              <a:rPr lang="en-US" sz="1600" dirty="0">
                <a:solidFill>
                  <a:prstClr val="black"/>
                </a:solidFill>
                <a:latin typeface="Times New Roman" pitchFamily="18" charset="0"/>
                <a:sym typeface="Wingdings" panose="05000000000000000000" pitchFamily="2" charset="2"/>
              </a:rPr>
              <a:t> + *</a:t>
            </a:r>
            <a:endParaRPr lang="en-US" sz="1600" dirty="0">
              <a:solidFill>
                <a:prstClr val="black"/>
              </a:solidFill>
              <a:latin typeface="Times New Roman" pitchFamily="18" charset="0"/>
            </a:endParaRPr>
          </a:p>
        </p:txBody>
      </p:sp>
      <p:sp>
        <p:nvSpPr>
          <p:cNvPr id="22" name="TextBox 21"/>
          <p:cNvSpPr txBox="1"/>
          <p:nvPr/>
        </p:nvSpPr>
        <p:spPr>
          <a:xfrm>
            <a:off x="1494498" y="3741299"/>
            <a:ext cx="1636988" cy="338554"/>
          </a:xfrm>
          <a:prstGeom prst="rect">
            <a:avLst/>
          </a:prstGeom>
          <a:noFill/>
        </p:spPr>
        <p:txBody>
          <a:bodyPr wrap="square" rtlCol="0">
            <a:spAutoFit/>
          </a:bodyPr>
          <a:lstStyle/>
          <a:p>
            <a:pPr fontAlgn="base">
              <a:spcBef>
                <a:spcPct val="0"/>
              </a:spcBef>
              <a:spcAft>
                <a:spcPct val="0"/>
              </a:spcAft>
            </a:pPr>
            <a:r>
              <a:rPr lang="en-US" sz="1600" dirty="0">
                <a:solidFill>
                  <a:prstClr val="black"/>
                </a:solidFill>
                <a:latin typeface="Times New Roman" pitchFamily="18" charset="0"/>
                <a:sym typeface="Wingdings" panose="05000000000000000000" pitchFamily="2" charset="2"/>
              </a:rPr>
              <a:t>H</a:t>
            </a:r>
            <a:r>
              <a:rPr lang="en-US" sz="1600" baseline="30000" dirty="0">
                <a:solidFill>
                  <a:prstClr val="black"/>
                </a:solidFill>
                <a:latin typeface="Times New Roman" pitchFamily="18" charset="0"/>
                <a:sym typeface="Wingdings" panose="05000000000000000000" pitchFamily="2" charset="2"/>
              </a:rPr>
              <a:t>+</a:t>
            </a:r>
            <a:r>
              <a:rPr lang="en-US" sz="1600" dirty="0">
                <a:solidFill>
                  <a:prstClr val="black"/>
                </a:solidFill>
                <a:latin typeface="Times New Roman" pitchFamily="18" charset="0"/>
                <a:sym typeface="Wingdings" panose="05000000000000000000" pitchFamily="2" charset="2"/>
              </a:rPr>
              <a:t> + e</a:t>
            </a:r>
            <a:r>
              <a:rPr lang="en-US" sz="1600" baseline="30000" dirty="0">
                <a:solidFill>
                  <a:prstClr val="black"/>
                </a:solidFill>
                <a:latin typeface="Times New Roman" pitchFamily="18" charset="0"/>
                <a:sym typeface="Wingdings" panose="05000000000000000000" pitchFamily="2" charset="2"/>
              </a:rPr>
              <a:t>-</a:t>
            </a:r>
            <a:r>
              <a:rPr lang="en-US" sz="1600" dirty="0">
                <a:solidFill>
                  <a:prstClr val="black"/>
                </a:solidFill>
                <a:latin typeface="Times New Roman" pitchFamily="18" charset="0"/>
                <a:sym typeface="Wingdings" panose="05000000000000000000" pitchFamily="2" charset="2"/>
              </a:rPr>
              <a:t> + *  </a:t>
            </a:r>
            <a:r>
              <a:rPr lang="en-US" sz="1600" dirty="0">
                <a:solidFill>
                  <a:prstClr val="black"/>
                </a:solidFill>
                <a:latin typeface="Times New Roman" pitchFamily="18" charset="0"/>
              </a:rPr>
              <a:t>H* </a:t>
            </a:r>
          </a:p>
        </p:txBody>
      </p:sp>
    </p:spTree>
    <p:extLst>
      <p:ext uri="{BB962C8B-B14F-4D97-AF65-F5344CB8AC3E}">
        <p14:creationId xmlns:p14="http://schemas.microsoft.com/office/powerpoint/2010/main" val="117459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7" grpId="0"/>
      <p:bldP spid="15" grpId="0"/>
      <p:bldP spid="14" grpId="0"/>
      <p:bldP spid="17" grpId="0"/>
      <p:bldP spid="18" grpId="0"/>
      <p:bldP spid="16" grpId="0" animBg="1"/>
      <p:bldP spid="20" grpId="0" animBg="1"/>
      <p:bldP spid="19"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2">
            <a:extLst>
              <a:ext uri="{FF2B5EF4-FFF2-40B4-BE49-F238E27FC236}">
                <a16:creationId xmlns:a16="http://schemas.microsoft.com/office/drawing/2014/main" id="{C762973D-95F0-40DB-A421-985805482B9F}"/>
              </a:ext>
            </a:extLst>
          </p:cNvPr>
          <p:cNvSpPr txBox="1">
            <a:spLocks noChangeArrowheads="1"/>
          </p:cNvSpPr>
          <p:nvPr/>
        </p:nvSpPr>
        <p:spPr bwMode="auto">
          <a:xfrm>
            <a:off x="0" y="0"/>
            <a:ext cx="9140825"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600" b="1" i="0" u="none" strike="noStrike" kern="1200" cap="none" spc="0" normalizeH="0" baseline="0" noProof="0" dirty="0">
                <a:ln>
                  <a:noFill/>
                </a:ln>
                <a:solidFill>
                  <a:srgbClr val="333399"/>
                </a:solidFill>
                <a:effectLst/>
                <a:uLnTx/>
                <a:uFillTx/>
                <a:latin typeface="Times New Roman" panose="02020603050405020304" pitchFamily="18" charset="0"/>
                <a:ea typeface="+mn-ea"/>
                <a:cs typeface="Arial" panose="020B0604020202020204" pitchFamily="34" charset="0"/>
              </a:rPr>
              <a:t>We learned how to use DFT to calculate the reaction energy (</a:t>
            </a:r>
            <a:r>
              <a:rPr lang="en-US" altLang="en-US" sz="3600" b="1" dirty="0">
                <a:solidFill>
                  <a:srgbClr val="333399"/>
                </a:solidFill>
                <a:latin typeface="Times New Roman" panose="02020603050405020304" pitchFamily="18" charset="0"/>
                <a:sym typeface="Symbol" panose="05050102010706020507" pitchFamily="18" charset="2"/>
              </a:rPr>
              <a:t>E</a:t>
            </a:r>
            <a:r>
              <a:rPr lang="en-US" altLang="en-US" sz="3600" b="1" baseline="-25000" dirty="0">
                <a:solidFill>
                  <a:srgbClr val="333399"/>
                </a:solidFill>
                <a:latin typeface="Times New Roman" panose="02020603050405020304" pitchFamily="18" charset="0"/>
                <a:sym typeface="Symbol" panose="05050102010706020507" pitchFamily="18" charset="2"/>
              </a:rPr>
              <a:t>ads</a:t>
            </a:r>
            <a:r>
              <a:rPr lang="en-US" altLang="en-US" sz="3600" b="1" dirty="0">
                <a:solidFill>
                  <a:srgbClr val="333399"/>
                </a:solidFill>
                <a:latin typeface="Times New Roman" panose="02020603050405020304" pitchFamily="18" charset="0"/>
                <a:sym typeface="Symbol" panose="05050102010706020507" pitchFamily="18" charset="2"/>
              </a:rPr>
              <a:t>)</a:t>
            </a:r>
            <a:r>
              <a:rPr kumimoji="0" lang="en-US" altLang="en-US" sz="3600" b="1" i="0" u="none" strike="noStrike" kern="1200" cap="none" spc="0" normalizeH="0" baseline="0" noProof="0" dirty="0">
                <a:ln>
                  <a:noFill/>
                </a:ln>
                <a:solidFill>
                  <a:srgbClr val="333399"/>
                </a:solidFill>
                <a:effectLst/>
                <a:uLnTx/>
                <a:uFillTx/>
                <a:latin typeface="Times New Roman" panose="02020603050405020304" pitchFamily="18" charset="0"/>
                <a:ea typeface="+mn-ea"/>
                <a:cs typeface="Arial" panose="020B0604020202020204" pitchFamily="34" charset="0"/>
              </a:rPr>
              <a:t> of </a:t>
            </a:r>
          </a:p>
          <a:p>
            <a:pPr marL="0" marR="0" lvl="0" indent="0" algn="l" defTabSz="914400" rtl="0" eaLnBrk="0" fontAlgn="base" latinLnBrk="0" hangingPunct="0">
              <a:lnSpc>
                <a:spcPct val="100000"/>
              </a:lnSpc>
              <a:spcBef>
                <a:spcPct val="50000"/>
              </a:spcBef>
              <a:spcAft>
                <a:spcPct val="0"/>
              </a:spcAft>
              <a:buClrTx/>
              <a:buSzTx/>
              <a:buFontTx/>
              <a:buNone/>
              <a:tabLst/>
              <a:defRPr/>
            </a:pPr>
            <a:r>
              <a:rPr lang="en-US" altLang="en-US" sz="3600" b="1" dirty="0">
                <a:solidFill>
                  <a:srgbClr val="333399"/>
                </a:solidFill>
                <a:latin typeface="Times New Roman" panose="02020603050405020304" pitchFamily="18" charset="0"/>
              </a:rPr>
              <a:t>½ H</a:t>
            </a:r>
            <a:r>
              <a:rPr lang="en-US" altLang="en-US" sz="3600" b="1" baseline="-25000" dirty="0">
                <a:solidFill>
                  <a:srgbClr val="333399"/>
                </a:solidFill>
                <a:latin typeface="Times New Roman" panose="02020603050405020304" pitchFamily="18" charset="0"/>
              </a:rPr>
              <a:t>2,gas</a:t>
            </a:r>
            <a:r>
              <a:rPr lang="en-US" altLang="en-US" sz="3600" b="1" dirty="0">
                <a:solidFill>
                  <a:srgbClr val="333399"/>
                </a:solidFill>
                <a:latin typeface="Times New Roman" panose="02020603050405020304" pitchFamily="18" charset="0"/>
              </a:rPr>
              <a:t> + * </a:t>
            </a:r>
            <a:r>
              <a:rPr lang="en-US" altLang="en-US" sz="3600" b="1" dirty="0">
                <a:solidFill>
                  <a:srgbClr val="333399"/>
                </a:solidFill>
                <a:latin typeface="Times New Roman" panose="02020603050405020304" pitchFamily="18" charset="0"/>
                <a:sym typeface="Wingdings" panose="05000000000000000000" pitchFamily="2" charset="2"/>
              </a:rPr>
              <a:t> H*</a:t>
            </a:r>
          </a:p>
          <a:p>
            <a:pPr marL="0" marR="0" lvl="0" indent="0" algn="l" defTabSz="914400" rtl="0" eaLnBrk="0" fontAlgn="base" latinLnBrk="0" hangingPunct="0">
              <a:lnSpc>
                <a:spcPct val="100000"/>
              </a:lnSpc>
              <a:spcBef>
                <a:spcPct val="50000"/>
              </a:spcBef>
              <a:spcAft>
                <a:spcPct val="0"/>
              </a:spcAft>
              <a:buClrTx/>
              <a:buSzTx/>
              <a:buFontTx/>
              <a:buNone/>
              <a:tabLst/>
              <a:defRPr/>
            </a:pPr>
            <a:r>
              <a:rPr lang="en-US" altLang="en-US" sz="3600" b="1" dirty="0">
                <a:solidFill>
                  <a:srgbClr val="333399"/>
                </a:solidFill>
                <a:latin typeface="Times New Roman" panose="02020603050405020304" pitchFamily="18" charset="0"/>
                <a:sym typeface="Symbol" panose="05050102010706020507" pitchFamily="18" charset="2"/>
              </a:rPr>
              <a:t>E</a:t>
            </a:r>
            <a:r>
              <a:rPr lang="en-US" altLang="en-US" sz="3600" b="1" baseline="-25000" dirty="0">
                <a:solidFill>
                  <a:srgbClr val="333399"/>
                </a:solidFill>
                <a:latin typeface="Times New Roman" panose="02020603050405020304" pitchFamily="18" charset="0"/>
                <a:sym typeface="Symbol" panose="05050102010706020507" pitchFamily="18" charset="2"/>
              </a:rPr>
              <a:t>ads</a:t>
            </a:r>
            <a:r>
              <a:rPr lang="en-US" altLang="en-US" sz="3600" b="1" dirty="0">
                <a:solidFill>
                  <a:srgbClr val="333399"/>
                </a:solidFill>
                <a:latin typeface="Times New Roman" panose="02020603050405020304" pitchFamily="18" charset="0"/>
                <a:sym typeface="Symbol" panose="05050102010706020507" pitchFamily="18" charset="2"/>
              </a:rPr>
              <a:t> = E</a:t>
            </a:r>
            <a:r>
              <a:rPr lang="en-US" altLang="en-US" sz="3600" b="1" baseline="-25000" dirty="0">
                <a:solidFill>
                  <a:srgbClr val="333399"/>
                </a:solidFill>
                <a:latin typeface="Times New Roman" panose="02020603050405020304" pitchFamily="18" charset="0"/>
                <a:sym typeface="Symbol" panose="05050102010706020507" pitchFamily="18" charset="2"/>
              </a:rPr>
              <a:t>H*</a:t>
            </a:r>
            <a:r>
              <a:rPr lang="en-US" altLang="en-US" sz="3600" b="1" dirty="0">
                <a:solidFill>
                  <a:srgbClr val="333399"/>
                </a:solidFill>
                <a:latin typeface="Times New Roman" panose="02020603050405020304" pitchFamily="18" charset="0"/>
                <a:sym typeface="Symbol" panose="05050102010706020507" pitchFamily="18" charset="2"/>
              </a:rPr>
              <a:t> - E</a:t>
            </a:r>
            <a:r>
              <a:rPr lang="en-US" altLang="en-US" sz="3600" b="1" baseline="-25000" dirty="0">
                <a:solidFill>
                  <a:srgbClr val="333399"/>
                </a:solidFill>
                <a:latin typeface="Times New Roman" panose="02020603050405020304" pitchFamily="18" charset="0"/>
                <a:sym typeface="Symbol" panose="05050102010706020507" pitchFamily="18" charset="2"/>
              </a:rPr>
              <a:t>*</a:t>
            </a:r>
            <a:r>
              <a:rPr lang="en-US" altLang="en-US" sz="3600" b="1" dirty="0">
                <a:solidFill>
                  <a:srgbClr val="333399"/>
                </a:solidFill>
                <a:latin typeface="Times New Roman" panose="02020603050405020304" pitchFamily="18" charset="0"/>
                <a:sym typeface="Symbol" panose="05050102010706020507" pitchFamily="18" charset="2"/>
              </a:rPr>
              <a:t> - ½ E</a:t>
            </a:r>
            <a:r>
              <a:rPr lang="en-US" altLang="en-US" sz="3600" b="1" baseline="-25000" dirty="0">
                <a:solidFill>
                  <a:srgbClr val="333399"/>
                </a:solidFill>
                <a:latin typeface="Times New Roman" panose="02020603050405020304" pitchFamily="18" charset="0"/>
                <a:sym typeface="Symbol" panose="05050102010706020507" pitchFamily="18" charset="2"/>
              </a:rPr>
              <a:t>H2 </a:t>
            </a:r>
            <a:endParaRPr lang="en-US" altLang="en-US" sz="3600" b="1" dirty="0">
              <a:solidFill>
                <a:srgbClr val="333399"/>
              </a:solidFill>
              <a:latin typeface="Times New Roman" panose="02020603050405020304" pitchFamily="18" charset="0"/>
              <a:sym typeface="Symbol" panose="05050102010706020507" pitchFamily="18" charset="2"/>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lang="en-US" altLang="en-US" sz="3600" b="1" dirty="0">
                <a:solidFill>
                  <a:srgbClr val="333399"/>
                </a:solidFill>
                <a:latin typeface="Times New Roman" panose="02020603050405020304" pitchFamily="18" charset="0"/>
                <a:sym typeface="Symbol" panose="05050102010706020507" pitchFamily="18" charset="2"/>
              </a:rPr>
              <a:t>How do we calculate the reaction energy of:</a:t>
            </a:r>
          </a:p>
          <a:p>
            <a:pPr marL="0" marR="0" lvl="0" indent="0" algn="l" defTabSz="914400" rtl="0" eaLnBrk="0" fontAlgn="base" latinLnBrk="0" hangingPunct="0">
              <a:lnSpc>
                <a:spcPct val="100000"/>
              </a:lnSpc>
              <a:spcBef>
                <a:spcPct val="50000"/>
              </a:spcBef>
              <a:spcAft>
                <a:spcPct val="0"/>
              </a:spcAft>
              <a:buClrTx/>
              <a:buSzTx/>
              <a:buFontTx/>
              <a:buNone/>
              <a:tabLst/>
              <a:defRPr/>
            </a:pPr>
            <a:r>
              <a:rPr lang="en-US" altLang="en-US" sz="3600" b="1" dirty="0" err="1">
                <a:solidFill>
                  <a:srgbClr val="333399"/>
                </a:solidFill>
                <a:latin typeface="Times New Roman" panose="02020603050405020304" pitchFamily="18" charset="0"/>
                <a:sym typeface="Symbol" panose="05050102010706020507" pitchFamily="18" charset="2"/>
              </a:rPr>
              <a:t>H</a:t>
            </a:r>
            <a:r>
              <a:rPr lang="en-US" altLang="en-US" sz="3600" b="1" baseline="30000" dirty="0" err="1">
                <a:solidFill>
                  <a:srgbClr val="333399"/>
                </a:solidFill>
                <a:latin typeface="Times New Roman" panose="02020603050405020304" pitchFamily="18" charset="0"/>
                <a:sym typeface="Symbol" panose="05050102010706020507" pitchFamily="18" charset="2"/>
              </a:rPr>
              <a:t>+</a:t>
            </a:r>
            <a:r>
              <a:rPr lang="en-US" altLang="en-US" sz="3600" b="1" baseline="-25000" dirty="0" err="1">
                <a:solidFill>
                  <a:srgbClr val="333399"/>
                </a:solidFill>
                <a:latin typeface="Times New Roman" panose="02020603050405020304" pitchFamily="18" charset="0"/>
                <a:sym typeface="Symbol" panose="05050102010706020507" pitchFamily="18" charset="2"/>
              </a:rPr>
              <a:t>aqueous</a:t>
            </a:r>
            <a:r>
              <a:rPr lang="en-US" altLang="en-US" sz="3600" b="1" dirty="0">
                <a:solidFill>
                  <a:srgbClr val="333399"/>
                </a:solidFill>
                <a:latin typeface="Times New Roman" panose="02020603050405020304" pitchFamily="18" charset="0"/>
                <a:sym typeface="Symbol" panose="05050102010706020507" pitchFamily="18" charset="2"/>
              </a:rPr>
              <a:t>+ e</a:t>
            </a:r>
            <a:r>
              <a:rPr lang="en-US" altLang="en-US" sz="3600" b="1" baseline="30000" dirty="0">
                <a:solidFill>
                  <a:srgbClr val="333399"/>
                </a:solidFill>
                <a:latin typeface="Times New Roman" panose="02020603050405020304" pitchFamily="18" charset="0"/>
                <a:sym typeface="Symbol" panose="05050102010706020507" pitchFamily="18" charset="2"/>
              </a:rPr>
              <a:t>-</a:t>
            </a:r>
            <a:r>
              <a:rPr lang="en-US" altLang="en-US" sz="3600" b="1" dirty="0">
                <a:solidFill>
                  <a:srgbClr val="333399"/>
                </a:solidFill>
                <a:latin typeface="Times New Roman" panose="02020603050405020304" pitchFamily="18" charset="0"/>
                <a:sym typeface="Symbol" panose="05050102010706020507" pitchFamily="18" charset="2"/>
              </a:rPr>
              <a:t> + * </a:t>
            </a:r>
            <a:r>
              <a:rPr lang="en-US" altLang="en-US" sz="3600" b="1" dirty="0">
                <a:solidFill>
                  <a:srgbClr val="333399"/>
                </a:solidFill>
                <a:latin typeface="Times New Roman" panose="02020603050405020304" pitchFamily="18" charset="0"/>
                <a:sym typeface="Wingdings" panose="05000000000000000000" pitchFamily="2" charset="2"/>
              </a:rPr>
              <a:t> H*</a:t>
            </a:r>
            <a:endParaRPr lang="en-US" altLang="en-US" sz="3600" b="1" dirty="0">
              <a:solidFill>
                <a:srgbClr val="333399"/>
              </a:solidFill>
              <a:latin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2607688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2">
            <a:extLst>
              <a:ext uri="{FF2B5EF4-FFF2-40B4-BE49-F238E27FC236}">
                <a16:creationId xmlns:a16="http://schemas.microsoft.com/office/drawing/2014/main" id="{C762973D-95F0-40DB-A421-985805482B9F}"/>
              </a:ext>
            </a:extLst>
          </p:cNvPr>
          <p:cNvSpPr txBox="1">
            <a:spLocks noChangeArrowheads="1"/>
          </p:cNvSpPr>
          <p:nvPr/>
        </p:nvSpPr>
        <p:spPr bwMode="auto">
          <a:xfrm>
            <a:off x="0" y="0"/>
            <a:ext cx="9140825"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600" b="1" i="0" u="none" strike="noStrike" kern="1200" cap="none" spc="0" normalizeH="0" baseline="0" noProof="0" dirty="0">
                <a:ln>
                  <a:noFill/>
                </a:ln>
                <a:solidFill>
                  <a:srgbClr val="333399"/>
                </a:solidFill>
                <a:effectLst/>
                <a:uLnTx/>
                <a:uFillTx/>
                <a:latin typeface="Times New Roman" panose="02020603050405020304" pitchFamily="18" charset="0"/>
                <a:ea typeface="+mn-ea"/>
                <a:cs typeface="Arial" panose="020B0604020202020204" pitchFamily="34" charset="0"/>
              </a:rPr>
              <a:t>We learned how to use DFT to calculate the reaction energy (</a:t>
            </a:r>
            <a:r>
              <a:rPr lang="en-US" altLang="en-US" sz="3600" b="1" dirty="0">
                <a:solidFill>
                  <a:srgbClr val="333399"/>
                </a:solidFill>
                <a:latin typeface="Times New Roman" panose="02020603050405020304" pitchFamily="18" charset="0"/>
                <a:sym typeface="Symbol" panose="05050102010706020507" pitchFamily="18" charset="2"/>
              </a:rPr>
              <a:t>E</a:t>
            </a:r>
            <a:r>
              <a:rPr lang="en-US" altLang="en-US" sz="3600" b="1" baseline="-25000" dirty="0">
                <a:solidFill>
                  <a:srgbClr val="333399"/>
                </a:solidFill>
                <a:latin typeface="Times New Roman" panose="02020603050405020304" pitchFamily="18" charset="0"/>
                <a:sym typeface="Symbol" panose="05050102010706020507" pitchFamily="18" charset="2"/>
              </a:rPr>
              <a:t>ads</a:t>
            </a:r>
            <a:r>
              <a:rPr lang="en-US" altLang="en-US" sz="3600" b="1" dirty="0">
                <a:solidFill>
                  <a:srgbClr val="333399"/>
                </a:solidFill>
                <a:latin typeface="Times New Roman" panose="02020603050405020304" pitchFamily="18" charset="0"/>
                <a:sym typeface="Symbol" panose="05050102010706020507" pitchFamily="18" charset="2"/>
              </a:rPr>
              <a:t>)</a:t>
            </a:r>
            <a:r>
              <a:rPr kumimoji="0" lang="en-US" altLang="en-US" sz="3600" b="1" i="0" u="none" strike="noStrike" kern="1200" cap="none" spc="0" normalizeH="0" baseline="0" noProof="0" dirty="0">
                <a:ln>
                  <a:noFill/>
                </a:ln>
                <a:solidFill>
                  <a:srgbClr val="333399"/>
                </a:solidFill>
                <a:effectLst/>
                <a:uLnTx/>
                <a:uFillTx/>
                <a:latin typeface="Times New Roman" panose="02020603050405020304" pitchFamily="18" charset="0"/>
                <a:ea typeface="+mn-ea"/>
                <a:cs typeface="Arial" panose="020B0604020202020204" pitchFamily="34" charset="0"/>
              </a:rPr>
              <a:t> of </a:t>
            </a:r>
          </a:p>
          <a:p>
            <a:pPr marL="0" marR="0" lvl="0" indent="0" algn="l" defTabSz="914400" rtl="0" eaLnBrk="0" fontAlgn="base" latinLnBrk="0" hangingPunct="0">
              <a:lnSpc>
                <a:spcPct val="100000"/>
              </a:lnSpc>
              <a:spcBef>
                <a:spcPct val="50000"/>
              </a:spcBef>
              <a:spcAft>
                <a:spcPct val="0"/>
              </a:spcAft>
              <a:buClrTx/>
              <a:buSzTx/>
              <a:buFontTx/>
              <a:buNone/>
              <a:tabLst/>
              <a:defRPr/>
            </a:pPr>
            <a:r>
              <a:rPr lang="en-US" altLang="en-US" sz="3600" b="1" dirty="0">
                <a:solidFill>
                  <a:srgbClr val="333399"/>
                </a:solidFill>
                <a:latin typeface="Times New Roman" panose="02020603050405020304" pitchFamily="18" charset="0"/>
              </a:rPr>
              <a:t>½ H</a:t>
            </a:r>
            <a:r>
              <a:rPr lang="en-US" altLang="en-US" sz="3600" b="1" baseline="-25000" dirty="0">
                <a:solidFill>
                  <a:srgbClr val="333399"/>
                </a:solidFill>
                <a:latin typeface="Times New Roman" panose="02020603050405020304" pitchFamily="18" charset="0"/>
              </a:rPr>
              <a:t>2,gas</a:t>
            </a:r>
            <a:r>
              <a:rPr lang="en-US" altLang="en-US" sz="3600" b="1" dirty="0">
                <a:solidFill>
                  <a:srgbClr val="333399"/>
                </a:solidFill>
                <a:latin typeface="Times New Roman" panose="02020603050405020304" pitchFamily="18" charset="0"/>
              </a:rPr>
              <a:t> + * </a:t>
            </a:r>
            <a:r>
              <a:rPr lang="en-US" altLang="en-US" sz="3600" b="1" dirty="0">
                <a:solidFill>
                  <a:srgbClr val="333399"/>
                </a:solidFill>
                <a:latin typeface="Times New Roman" panose="02020603050405020304" pitchFamily="18" charset="0"/>
                <a:sym typeface="Wingdings" panose="05000000000000000000" pitchFamily="2" charset="2"/>
              </a:rPr>
              <a:t> H*</a:t>
            </a:r>
          </a:p>
          <a:p>
            <a:pPr marL="0" marR="0" lvl="0" indent="0" algn="l" defTabSz="914400" rtl="0" eaLnBrk="0" fontAlgn="base" latinLnBrk="0" hangingPunct="0">
              <a:lnSpc>
                <a:spcPct val="100000"/>
              </a:lnSpc>
              <a:spcBef>
                <a:spcPct val="50000"/>
              </a:spcBef>
              <a:spcAft>
                <a:spcPct val="0"/>
              </a:spcAft>
              <a:buClrTx/>
              <a:buSzTx/>
              <a:buFontTx/>
              <a:buNone/>
              <a:tabLst/>
              <a:defRPr/>
            </a:pPr>
            <a:r>
              <a:rPr lang="en-US" altLang="en-US" sz="3600" b="1" dirty="0">
                <a:solidFill>
                  <a:srgbClr val="333399"/>
                </a:solidFill>
                <a:latin typeface="Times New Roman" panose="02020603050405020304" pitchFamily="18" charset="0"/>
                <a:sym typeface="Symbol" panose="05050102010706020507" pitchFamily="18" charset="2"/>
              </a:rPr>
              <a:t>E</a:t>
            </a:r>
            <a:r>
              <a:rPr lang="en-US" altLang="en-US" sz="3600" b="1" baseline="-25000" dirty="0">
                <a:solidFill>
                  <a:srgbClr val="333399"/>
                </a:solidFill>
                <a:latin typeface="Times New Roman" panose="02020603050405020304" pitchFamily="18" charset="0"/>
                <a:sym typeface="Symbol" panose="05050102010706020507" pitchFamily="18" charset="2"/>
              </a:rPr>
              <a:t>ads</a:t>
            </a:r>
            <a:r>
              <a:rPr lang="en-US" altLang="en-US" sz="3600" b="1" dirty="0">
                <a:solidFill>
                  <a:srgbClr val="333399"/>
                </a:solidFill>
                <a:latin typeface="Times New Roman" panose="02020603050405020304" pitchFamily="18" charset="0"/>
                <a:sym typeface="Symbol" panose="05050102010706020507" pitchFamily="18" charset="2"/>
              </a:rPr>
              <a:t> = E</a:t>
            </a:r>
            <a:r>
              <a:rPr lang="en-US" altLang="en-US" sz="3600" b="1" baseline="-25000" dirty="0">
                <a:solidFill>
                  <a:srgbClr val="333399"/>
                </a:solidFill>
                <a:latin typeface="Times New Roman" panose="02020603050405020304" pitchFamily="18" charset="0"/>
                <a:sym typeface="Symbol" panose="05050102010706020507" pitchFamily="18" charset="2"/>
              </a:rPr>
              <a:t>H*</a:t>
            </a:r>
            <a:r>
              <a:rPr lang="en-US" altLang="en-US" sz="3600" b="1" dirty="0">
                <a:solidFill>
                  <a:srgbClr val="333399"/>
                </a:solidFill>
                <a:latin typeface="Times New Roman" panose="02020603050405020304" pitchFamily="18" charset="0"/>
                <a:sym typeface="Symbol" panose="05050102010706020507" pitchFamily="18" charset="2"/>
              </a:rPr>
              <a:t> - E</a:t>
            </a:r>
            <a:r>
              <a:rPr lang="en-US" altLang="en-US" sz="3600" b="1" baseline="-25000" dirty="0">
                <a:solidFill>
                  <a:srgbClr val="333399"/>
                </a:solidFill>
                <a:latin typeface="Times New Roman" panose="02020603050405020304" pitchFamily="18" charset="0"/>
                <a:sym typeface="Symbol" panose="05050102010706020507" pitchFamily="18" charset="2"/>
              </a:rPr>
              <a:t>*</a:t>
            </a:r>
            <a:r>
              <a:rPr lang="en-US" altLang="en-US" sz="3600" b="1" dirty="0">
                <a:solidFill>
                  <a:srgbClr val="333399"/>
                </a:solidFill>
                <a:latin typeface="Times New Roman" panose="02020603050405020304" pitchFamily="18" charset="0"/>
                <a:sym typeface="Symbol" panose="05050102010706020507" pitchFamily="18" charset="2"/>
              </a:rPr>
              <a:t> - ½ E</a:t>
            </a:r>
            <a:r>
              <a:rPr lang="en-US" altLang="en-US" sz="3600" b="1" baseline="-25000" dirty="0">
                <a:solidFill>
                  <a:srgbClr val="333399"/>
                </a:solidFill>
                <a:latin typeface="Times New Roman" panose="02020603050405020304" pitchFamily="18" charset="0"/>
                <a:sym typeface="Symbol" panose="05050102010706020507" pitchFamily="18" charset="2"/>
              </a:rPr>
              <a:t>H2 </a:t>
            </a:r>
            <a:endParaRPr lang="en-US" altLang="en-US" sz="3600" b="1" dirty="0">
              <a:solidFill>
                <a:srgbClr val="333399"/>
              </a:solidFill>
              <a:latin typeface="Times New Roman" panose="02020603050405020304" pitchFamily="18" charset="0"/>
              <a:sym typeface="Symbol" panose="05050102010706020507" pitchFamily="18" charset="2"/>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lang="en-US" altLang="en-US" sz="3600" b="1" dirty="0">
                <a:solidFill>
                  <a:srgbClr val="333399"/>
                </a:solidFill>
                <a:latin typeface="Times New Roman" panose="02020603050405020304" pitchFamily="18" charset="0"/>
                <a:sym typeface="Symbol" panose="05050102010706020507" pitchFamily="18" charset="2"/>
              </a:rPr>
              <a:t>How do we calculate the reaction energy of:</a:t>
            </a:r>
          </a:p>
          <a:p>
            <a:pPr marL="0" marR="0" lvl="0" indent="0" algn="l" defTabSz="914400" rtl="0" eaLnBrk="0" fontAlgn="base" latinLnBrk="0" hangingPunct="0">
              <a:lnSpc>
                <a:spcPct val="100000"/>
              </a:lnSpc>
              <a:spcBef>
                <a:spcPct val="50000"/>
              </a:spcBef>
              <a:spcAft>
                <a:spcPct val="0"/>
              </a:spcAft>
              <a:buClrTx/>
              <a:buSzTx/>
              <a:buFontTx/>
              <a:buNone/>
              <a:tabLst/>
              <a:defRPr/>
            </a:pPr>
            <a:r>
              <a:rPr lang="en-US" altLang="en-US" sz="3600" b="1" dirty="0" err="1">
                <a:solidFill>
                  <a:srgbClr val="333399"/>
                </a:solidFill>
                <a:latin typeface="Times New Roman" panose="02020603050405020304" pitchFamily="18" charset="0"/>
                <a:sym typeface="Symbol" panose="05050102010706020507" pitchFamily="18" charset="2"/>
              </a:rPr>
              <a:t>H</a:t>
            </a:r>
            <a:r>
              <a:rPr lang="en-US" altLang="en-US" sz="3600" b="1" baseline="30000" dirty="0" err="1">
                <a:solidFill>
                  <a:srgbClr val="333399"/>
                </a:solidFill>
                <a:latin typeface="Times New Roman" panose="02020603050405020304" pitchFamily="18" charset="0"/>
                <a:sym typeface="Symbol" panose="05050102010706020507" pitchFamily="18" charset="2"/>
              </a:rPr>
              <a:t>+</a:t>
            </a:r>
            <a:r>
              <a:rPr lang="en-US" altLang="en-US" sz="3600" b="1" baseline="-25000" dirty="0" err="1">
                <a:solidFill>
                  <a:srgbClr val="333399"/>
                </a:solidFill>
                <a:latin typeface="Times New Roman" panose="02020603050405020304" pitchFamily="18" charset="0"/>
                <a:sym typeface="Symbol" panose="05050102010706020507" pitchFamily="18" charset="2"/>
              </a:rPr>
              <a:t>aqueous</a:t>
            </a:r>
            <a:r>
              <a:rPr lang="en-US" altLang="en-US" sz="3600" b="1" dirty="0">
                <a:solidFill>
                  <a:srgbClr val="333399"/>
                </a:solidFill>
                <a:latin typeface="Times New Roman" panose="02020603050405020304" pitchFamily="18" charset="0"/>
                <a:sym typeface="Symbol" panose="05050102010706020507" pitchFamily="18" charset="2"/>
              </a:rPr>
              <a:t>+ e</a:t>
            </a:r>
            <a:r>
              <a:rPr lang="en-US" altLang="en-US" sz="3600" b="1" baseline="30000" dirty="0">
                <a:solidFill>
                  <a:srgbClr val="333399"/>
                </a:solidFill>
                <a:latin typeface="Times New Roman" panose="02020603050405020304" pitchFamily="18" charset="0"/>
                <a:sym typeface="Symbol" panose="05050102010706020507" pitchFamily="18" charset="2"/>
              </a:rPr>
              <a:t>-</a:t>
            </a:r>
            <a:r>
              <a:rPr lang="en-US" altLang="en-US" sz="3600" b="1" dirty="0">
                <a:solidFill>
                  <a:srgbClr val="333399"/>
                </a:solidFill>
                <a:latin typeface="Times New Roman" panose="02020603050405020304" pitchFamily="18" charset="0"/>
                <a:sym typeface="Symbol" panose="05050102010706020507" pitchFamily="18" charset="2"/>
              </a:rPr>
              <a:t> + * </a:t>
            </a:r>
            <a:r>
              <a:rPr lang="en-US" altLang="en-US" sz="3600" b="1" dirty="0">
                <a:solidFill>
                  <a:srgbClr val="333399"/>
                </a:solidFill>
                <a:latin typeface="Times New Roman" panose="02020603050405020304" pitchFamily="18" charset="0"/>
                <a:sym typeface="Wingdings" panose="05000000000000000000" pitchFamily="2" charset="2"/>
              </a:rPr>
              <a:t> H*</a:t>
            </a:r>
          </a:p>
          <a:p>
            <a:pPr eaLnBrk="0" fontAlgn="base" hangingPunct="0">
              <a:spcBef>
                <a:spcPct val="50000"/>
              </a:spcBef>
              <a:spcAft>
                <a:spcPct val="0"/>
              </a:spcAft>
              <a:buNone/>
              <a:defRPr/>
            </a:pPr>
            <a:r>
              <a:rPr lang="en-US" altLang="en-US" sz="3600" b="1" dirty="0">
                <a:solidFill>
                  <a:srgbClr val="333399"/>
                </a:solidFill>
                <a:latin typeface="Times New Roman" panose="02020603050405020304" pitchFamily="18" charset="0"/>
                <a:sym typeface="Symbol" panose="05050102010706020507" pitchFamily="18" charset="2"/>
              </a:rPr>
              <a:t>E</a:t>
            </a:r>
            <a:r>
              <a:rPr lang="en-US" altLang="en-US" sz="3600" b="1" baseline="-25000" dirty="0">
                <a:solidFill>
                  <a:srgbClr val="333399"/>
                </a:solidFill>
                <a:latin typeface="Times New Roman" panose="02020603050405020304" pitchFamily="18" charset="0"/>
                <a:sym typeface="Symbol" panose="05050102010706020507" pitchFamily="18" charset="2"/>
              </a:rPr>
              <a:t>ads</a:t>
            </a:r>
            <a:r>
              <a:rPr lang="en-US" altLang="en-US" sz="3600" b="1" dirty="0">
                <a:solidFill>
                  <a:srgbClr val="333399"/>
                </a:solidFill>
                <a:latin typeface="Times New Roman" panose="02020603050405020304" pitchFamily="18" charset="0"/>
                <a:sym typeface="Symbol" panose="05050102010706020507" pitchFamily="18" charset="2"/>
              </a:rPr>
              <a:t> = E</a:t>
            </a:r>
            <a:r>
              <a:rPr lang="en-US" altLang="en-US" sz="3600" b="1" baseline="-25000" dirty="0">
                <a:solidFill>
                  <a:srgbClr val="333399"/>
                </a:solidFill>
                <a:latin typeface="Times New Roman" panose="02020603050405020304" pitchFamily="18" charset="0"/>
                <a:sym typeface="Symbol" panose="05050102010706020507" pitchFamily="18" charset="2"/>
              </a:rPr>
              <a:t>H*</a:t>
            </a:r>
            <a:r>
              <a:rPr lang="en-US" altLang="en-US" sz="3600" b="1" dirty="0">
                <a:solidFill>
                  <a:srgbClr val="333399"/>
                </a:solidFill>
                <a:latin typeface="Times New Roman" panose="02020603050405020304" pitchFamily="18" charset="0"/>
                <a:sym typeface="Symbol" panose="05050102010706020507" pitchFamily="18" charset="2"/>
              </a:rPr>
              <a:t> - E</a:t>
            </a:r>
            <a:r>
              <a:rPr lang="en-US" altLang="en-US" sz="3600" b="1" baseline="-25000" dirty="0">
                <a:solidFill>
                  <a:srgbClr val="333399"/>
                </a:solidFill>
                <a:latin typeface="Times New Roman" panose="02020603050405020304" pitchFamily="18" charset="0"/>
                <a:sym typeface="Symbol" panose="05050102010706020507" pitchFamily="18" charset="2"/>
              </a:rPr>
              <a:t>*</a:t>
            </a:r>
            <a:r>
              <a:rPr lang="en-US" altLang="en-US" sz="3600" b="1" dirty="0">
                <a:solidFill>
                  <a:srgbClr val="333399"/>
                </a:solidFill>
                <a:latin typeface="Times New Roman" panose="02020603050405020304" pitchFamily="18" charset="0"/>
                <a:sym typeface="Symbol" panose="05050102010706020507" pitchFamily="18" charset="2"/>
              </a:rPr>
              <a:t> - E</a:t>
            </a:r>
            <a:r>
              <a:rPr lang="en-US" altLang="en-US" sz="3600" b="1" baseline="-25000" dirty="0">
                <a:solidFill>
                  <a:srgbClr val="333399"/>
                </a:solidFill>
                <a:latin typeface="Times New Roman" panose="02020603050405020304" pitchFamily="18" charset="0"/>
                <a:sym typeface="Symbol" panose="05050102010706020507" pitchFamily="18" charset="2"/>
              </a:rPr>
              <a:t>H+</a:t>
            </a:r>
            <a:r>
              <a:rPr lang="en-US" altLang="en-US" sz="3600" b="1" dirty="0">
                <a:solidFill>
                  <a:srgbClr val="333399"/>
                </a:solidFill>
                <a:latin typeface="Times New Roman" panose="02020603050405020304" pitchFamily="18" charset="0"/>
                <a:sym typeface="Symbol" panose="05050102010706020507" pitchFamily="18" charset="2"/>
              </a:rPr>
              <a:t>-</a:t>
            </a:r>
            <a:r>
              <a:rPr lang="en-US" altLang="en-US" sz="3600" b="1" dirty="0" err="1">
                <a:solidFill>
                  <a:srgbClr val="333399"/>
                </a:solidFill>
                <a:latin typeface="Times New Roman" panose="02020603050405020304" pitchFamily="18" charset="0"/>
                <a:sym typeface="Symbol" panose="05050102010706020507" pitchFamily="18" charset="2"/>
              </a:rPr>
              <a:t>E</a:t>
            </a:r>
            <a:r>
              <a:rPr lang="en-US" altLang="en-US" sz="3600" b="1" baseline="-25000" dirty="0" err="1">
                <a:solidFill>
                  <a:srgbClr val="333399"/>
                </a:solidFill>
                <a:latin typeface="Times New Roman" panose="02020603050405020304" pitchFamily="18" charset="0"/>
                <a:sym typeface="Symbol" panose="05050102010706020507" pitchFamily="18" charset="2"/>
              </a:rPr>
              <a:t>e</a:t>
            </a:r>
            <a:r>
              <a:rPr lang="en-US" altLang="en-US" sz="3600" b="1" baseline="-25000" dirty="0">
                <a:solidFill>
                  <a:srgbClr val="333399"/>
                </a:solidFill>
                <a:latin typeface="Times New Roman" panose="02020603050405020304" pitchFamily="18" charset="0"/>
                <a:sym typeface="Symbol" panose="05050102010706020507" pitchFamily="18" charset="2"/>
              </a:rPr>
              <a:t> </a:t>
            </a:r>
            <a:endParaRPr lang="en-US" altLang="en-US" sz="3600" b="1" dirty="0">
              <a:solidFill>
                <a:srgbClr val="333399"/>
              </a:solidFill>
              <a:latin typeface="Times New Roman" panose="02020603050405020304" pitchFamily="18" charset="0"/>
              <a:sym typeface="Symbol" panose="05050102010706020507" pitchFamily="18" charset="2"/>
            </a:endParaRPr>
          </a:p>
          <a:p>
            <a:pPr eaLnBrk="0" fontAlgn="base" hangingPunct="0">
              <a:spcBef>
                <a:spcPct val="50000"/>
              </a:spcBef>
              <a:spcAft>
                <a:spcPct val="0"/>
              </a:spcAft>
              <a:buNone/>
              <a:defRPr/>
            </a:pPr>
            <a:r>
              <a:rPr lang="en-US" altLang="en-US" sz="3600" b="1" dirty="0">
                <a:solidFill>
                  <a:srgbClr val="333399"/>
                </a:solidFill>
                <a:latin typeface="Times New Roman" panose="02020603050405020304" pitchFamily="18" charset="0"/>
                <a:sym typeface="Symbol" panose="05050102010706020507" pitchFamily="18" charset="2"/>
              </a:rPr>
              <a:t>But how do we calculate the energy of an aqueous proton and an electron with DFT?</a:t>
            </a:r>
          </a:p>
          <a:p>
            <a:pPr marL="0" marR="0" lvl="0" indent="0" algn="l" defTabSz="914400" rtl="0" eaLnBrk="0" fontAlgn="base" latinLnBrk="0" hangingPunct="0">
              <a:lnSpc>
                <a:spcPct val="100000"/>
              </a:lnSpc>
              <a:spcBef>
                <a:spcPct val="50000"/>
              </a:spcBef>
              <a:spcAft>
                <a:spcPct val="0"/>
              </a:spcAft>
              <a:buClrTx/>
              <a:buSzTx/>
              <a:buFontTx/>
              <a:buNone/>
              <a:tabLst/>
              <a:defRPr/>
            </a:pPr>
            <a:endParaRPr lang="en-US" altLang="en-US" sz="3600" b="1" dirty="0">
              <a:solidFill>
                <a:srgbClr val="333399"/>
              </a:solidFill>
              <a:latin typeface="Times New Roman" panose="02020603050405020304" pitchFamily="18" charset="0"/>
              <a:sym typeface="Wingdings" panose="05000000000000000000" pitchFamily="2" charset="2"/>
            </a:endParaRPr>
          </a:p>
          <a:p>
            <a:pPr marL="0" marR="0" lvl="0" indent="0" algn="l" defTabSz="914400" rtl="0" eaLnBrk="0" fontAlgn="base" latinLnBrk="0" hangingPunct="0">
              <a:lnSpc>
                <a:spcPct val="100000"/>
              </a:lnSpc>
              <a:spcBef>
                <a:spcPct val="50000"/>
              </a:spcBef>
              <a:spcAft>
                <a:spcPct val="0"/>
              </a:spcAft>
              <a:buClrTx/>
              <a:buSzTx/>
              <a:buFontTx/>
              <a:buNone/>
              <a:tabLst/>
              <a:defRPr/>
            </a:pPr>
            <a:endParaRPr lang="en-US" altLang="en-US" sz="3600" b="1" dirty="0">
              <a:solidFill>
                <a:srgbClr val="333399"/>
              </a:solidFill>
              <a:latin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2170803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2">
            <a:extLst>
              <a:ext uri="{FF2B5EF4-FFF2-40B4-BE49-F238E27FC236}">
                <a16:creationId xmlns:a16="http://schemas.microsoft.com/office/drawing/2014/main" id="{C762973D-95F0-40DB-A421-985805482B9F}"/>
              </a:ext>
            </a:extLst>
          </p:cNvPr>
          <p:cNvSpPr txBox="1">
            <a:spLocks noChangeArrowheads="1"/>
          </p:cNvSpPr>
          <p:nvPr/>
        </p:nvSpPr>
        <p:spPr bwMode="auto">
          <a:xfrm>
            <a:off x="0" y="0"/>
            <a:ext cx="9140825"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lang="en-US" altLang="en-US" sz="3600" b="1" dirty="0" err="1">
                <a:solidFill>
                  <a:srgbClr val="333399"/>
                </a:solidFill>
                <a:latin typeface="Times New Roman" panose="02020603050405020304" pitchFamily="18" charset="0"/>
                <a:sym typeface="Symbol" panose="05050102010706020507" pitchFamily="18" charset="2"/>
              </a:rPr>
              <a:t>H</a:t>
            </a:r>
            <a:r>
              <a:rPr lang="en-US" altLang="en-US" sz="3600" b="1" baseline="30000" dirty="0" err="1">
                <a:solidFill>
                  <a:srgbClr val="333399"/>
                </a:solidFill>
                <a:latin typeface="Times New Roman" panose="02020603050405020304" pitchFamily="18" charset="0"/>
                <a:sym typeface="Symbol" panose="05050102010706020507" pitchFamily="18" charset="2"/>
              </a:rPr>
              <a:t>+</a:t>
            </a:r>
            <a:r>
              <a:rPr lang="en-US" altLang="en-US" sz="3600" b="1" baseline="-25000" dirty="0" err="1">
                <a:solidFill>
                  <a:srgbClr val="333399"/>
                </a:solidFill>
                <a:latin typeface="Times New Roman" panose="02020603050405020304" pitchFamily="18" charset="0"/>
                <a:sym typeface="Symbol" panose="05050102010706020507" pitchFamily="18" charset="2"/>
              </a:rPr>
              <a:t>aqueous</a:t>
            </a:r>
            <a:r>
              <a:rPr lang="en-US" altLang="en-US" sz="3600" b="1" dirty="0">
                <a:solidFill>
                  <a:srgbClr val="333399"/>
                </a:solidFill>
                <a:latin typeface="Times New Roman" panose="02020603050405020304" pitchFamily="18" charset="0"/>
                <a:sym typeface="Symbol" panose="05050102010706020507" pitchFamily="18" charset="2"/>
              </a:rPr>
              <a:t>+ e</a:t>
            </a:r>
            <a:r>
              <a:rPr lang="en-US" altLang="en-US" sz="3600" b="1" baseline="30000" dirty="0">
                <a:solidFill>
                  <a:srgbClr val="333399"/>
                </a:solidFill>
                <a:latin typeface="Times New Roman" panose="02020603050405020304" pitchFamily="18" charset="0"/>
                <a:sym typeface="Symbol" panose="05050102010706020507" pitchFamily="18" charset="2"/>
              </a:rPr>
              <a:t>-</a:t>
            </a:r>
            <a:r>
              <a:rPr lang="en-US" altLang="en-US" sz="3600" b="1" dirty="0">
                <a:solidFill>
                  <a:srgbClr val="333399"/>
                </a:solidFill>
                <a:latin typeface="Times New Roman" panose="02020603050405020304" pitchFamily="18" charset="0"/>
                <a:sym typeface="Symbol" panose="05050102010706020507" pitchFamily="18" charset="2"/>
              </a:rPr>
              <a:t> + * </a:t>
            </a:r>
            <a:r>
              <a:rPr lang="en-US" altLang="en-US" sz="3600" b="1" dirty="0">
                <a:solidFill>
                  <a:srgbClr val="333399"/>
                </a:solidFill>
                <a:latin typeface="Times New Roman" panose="02020603050405020304" pitchFamily="18" charset="0"/>
                <a:sym typeface="Wingdings" panose="05000000000000000000" pitchFamily="2" charset="2"/>
              </a:rPr>
              <a:t> H*</a:t>
            </a:r>
          </a:p>
          <a:p>
            <a:pPr eaLnBrk="0" fontAlgn="base" hangingPunct="0">
              <a:spcBef>
                <a:spcPct val="50000"/>
              </a:spcBef>
              <a:spcAft>
                <a:spcPct val="0"/>
              </a:spcAft>
              <a:buNone/>
              <a:defRPr/>
            </a:pPr>
            <a:r>
              <a:rPr lang="en-US" altLang="en-US" sz="3600" b="1" dirty="0">
                <a:solidFill>
                  <a:srgbClr val="333399"/>
                </a:solidFill>
                <a:latin typeface="Times New Roman" panose="02020603050405020304" pitchFamily="18" charset="0"/>
                <a:sym typeface="Symbol" panose="05050102010706020507" pitchFamily="18" charset="2"/>
              </a:rPr>
              <a:t>G</a:t>
            </a:r>
            <a:r>
              <a:rPr lang="en-US" altLang="en-US" sz="3600" b="1" baseline="-25000" dirty="0">
                <a:solidFill>
                  <a:srgbClr val="333399"/>
                </a:solidFill>
                <a:latin typeface="Times New Roman" panose="02020603050405020304" pitchFamily="18" charset="0"/>
                <a:sym typeface="Symbol" panose="05050102010706020507" pitchFamily="18" charset="2"/>
              </a:rPr>
              <a:t>ads</a:t>
            </a:r>
            <a:r>
              <a:rPr lang="en-US" altLang="en-US" sz="3600" b="1" dirty="0">
                <a:solidFill>
                  <a:srgbClr val="333399"/>
                </a:solidFill>
                <a:latin typeface="Times New Roman" panose="02020603050405020304" pitchFamily="18" charset="0"/>
                <a:sym typeface="Symbol" panose="05050102010706020507" pitchFamily="18" charset="2"/>
              </a:rPr>
              <a:t> = G</a:t>
            </a:r>
            <a:r>
              <a:rPr lang="en-US" altLang="en-US" sz="3600" b="1" baseline="-25000" dirty="0">
                <a:solidFill>
                  <a:srgbClr val="333399"/>
                </a:solidFill>
                <a:latin typeface="Times New Roman" panose="02020603050405020304" pitchFamily="18" charset="0"/>
                <a:sym typeface="Symbol" panose="05050102010706020507" pitchFamily="18" charset="2"/>
              </a:rPr>
              <a:t>H*</a:t>
            </a:r>
            <a:r>
              <a:rPr lang="en-US" altLang="en-US" sz="3600" b="1" dirty="0">
                <a:solidFill>
                  <a:srgbClr val="333399"/>
                </a:solidFill>
                <a:latin typeface="Times New Roman" panose="02020603050405020304" pitchFamily="18" charset="0"/>
                <a:sym typeface="Symbol" panose="05050102010706020507" pitchFamily="18" charset="2"/>
              </a:rPr>
              <a:t> - G</a:t>
            </a:r>
            <a:r>
              <a:rPr lang="en-US" altLang="en-US" sz="3600" b="1" baseline="-25000" dirty="0">
                <a:solidFill>
                  <a:srgbClr val="333399"/>
                </a:solidFill>
                <a:latin typeface="Times New Roman" panose="02020603050405020304" pitchFamily="18" charset="0"/>
                <a:sym typeface="Symbol" panose="05050102010706020507" pitchFamily="18" charset="2"/>
              </a:rPr>
              <a:t>*</a:t>
            </a:r>
            <a:r>
              <a:rPr lang="en-US" altLang="en-US" sz="3600" b="1" dirty="0">
                <a:solidFill>
                  <a:srgbClr val="333399"/>
                </a:solidFill>
                <a:latin typeface="Times New Roman" panose="02020603050405020304" pitchFamily="18" charset="0"/>
                <a:sym typeface="Symbol" panose="05050102010706020507" pitchFamily="18" charset="2"/>
              </a:rPr>
              <a:t> - G</a:t>
            </a:r>
            <a:r>
              <a:rPr lang="en-US" altLang="en-US" sz="3600" b="1" baseline="-25000" dirty="0">
                <a:solidFill>
                  <a:srgbClr val="333399"/>
                </a:solidFill>
                <a:latin typeface="Times New Roman" panose="02020603050405020304" pitchFamily="18" charset="0"/>
                <a:sym typeface="Symbol" panose="05050102010706020507" pitchFamily="18" charset="2"/>
              </a:rPr>
              <a:t>H+</a:t>
            </a:r>
            <a:r>
              <a:rPr lang="en-US" altLang="en-US" sz="3600" b="1" dirty="0">
                <a:solidFill>
                  <a:srgbClr val="333399"/>
                </a:solidFill>
                <a:latin typeface="Times New Roman" panose="02020603050405020304" pitchFamily="18" charset="0"/>
                <a:sym typeface="Symbol" panose="05050102010706020507" pitchFamily="18" charset="2"/>
              </a:rPr>
              <a:t>-G</a:t>
            </a:r>
            <a:r>
              <a:rPr lang="en-US" altLang="en-US" sz="3600" b="1" baseline="-25000" dirty="0">
                <a:solidFill>
                  <a:srgbClr val="333399"/>
                </a:solidFill>
                <a:latin typeface="Times New Roman" panose="02020603050405020304" pitchFamily="18" charset="0"/>
                <a:sym typeface="Symbol" panose="05050102010706020507" pitchFamily="18" charset="2"/>
              </a:rPr>
              <a:t>e </a:t>
            </a:r>
            <a:endParaRPr lang="en-US" altLang="en-US" sz="3600" b="1" dirty="0">
              <a:solidFill>
                <a:srgbClr val="333399"/>
              </a:solidFill>
              <a:latin typeface="Times New Roman" panose="02020603050405020304" pitchFamily="18" charset="0"/>
              <a:sym typeface="Symbol" panose="05050102010706020507" pitchFamily="18" charset="2"/>
            </a:endParaRPr>
          </a:p>
          <a:p>
            <a:pPr eaLnBrk="0" fontAlgn="base" hangingPunct="0">
              <a:spcBef>
                <a:spcPct val="50000"/>
              </a:spcBef>
              <a:spcAft>
                <a:spcPct val="0"/>
              </a:spcAft>
              <a:buNone/>
              <a:defRPr/>
            </a:pPr>
            <a:r>
              <a:rPr lang="en-US" altLang="en-US" sz="3600" b="1" dirty="0">
                <a:solidFill>
                  <a:srgbClr val="333399"/>
                </a:solidFill>
                <a:latin typeface="Times New Roman" panose="02020603050405020304" pitchFamily="18" charset="0"/>
                <a:sym typeface="Symbol" panose="05050102010706020507" pitchFamily="18" charset="2"/>
              </a:rPr>
              <a:t>But how do we calculate the energy of an aqueous proton and an electron with DFT?</a:t>
            </a:r>
          </a:p>
          <a:p>
            <a:pPr marL="0" marR="0" lvl="0" indent="0" algn="l" defTabSz="914400" rtl="0" eaLnBrk="0" fontAlgn="base" latinLnBrk="0" hangingPunct="0">
              <a:lnSpc>
                <a:spcPct val="100000"/>
              </a:lnSpc>
              <a:spcBef>
                <a:spcPct val="50000"/>
              </a:spcBef>
              <a:spcAft>
                <a:spcPct val="0"/>
              </a:spcAft>
              <a:buClrTx/>
              <a:buSzTx/>
              <a:buFontTx/>
              <a:buNone/>
              <a:tabLst/>
              <a:defRPr/>
            </a:pPr>
            <a:r>
              <a:rPr lang="en-US" altLang="en-US" sz="3600" b="1" dirty="0">
                <a:solidFill>
                  <a:srgbClr val="333399"/>
                </a:solidFill>
                <a:latin typeface="Times New Roman" panose="02020603050405020304" pitchFamily="18" charset="0"/>
                <a:sym typeface="Wingdings" panose="05000000000000000000" pitchFamily="2" charset="2"/>
              </a:rPr>
              <a:t>Choice 1)  “Calculate with DFT” the (free) energy of a gas phase proton, look up an experimental </a:t>
            </a:r>
            <a:r>
              <a:rPr lang="en-US" altLang="en-US" sz="3600" b="1" dirty="0">
                <a:solidFill>
                  <a:srgbClr val="333399"/>
                </a:solidFill>
                <a:latin typeface="Times New Roman" panose="02020603050405020304" pitchFamily="18" charset="0"/>
                <a:sym typeface="Symbol" panose="05050102010706020507" pitchFamily="18" charset="2"/>
              </a:rPr>
              <a:t></a:t>
            </a:r>
            <a:r>
              <a:rPr lang="en-US" altLang="en-US" sz="3600" b="1" dirty="0" err="1">
                <a:solidFill>
                  <a:srgbClr val="333399"/>
                </a:solidFill>
                <a:latin typeface="Times New Roman" panose="02020603050405020304" pitchFamily="18" charset="0"/>
                <a:sym typeface="Symbol" panose="05050102010706020507" pitchFamily="18" charset="2"/>
              </a:rPr>
              <a:t>G</a:t>
            </a:r>
            <a:r>
              <a:rPr lang="en-US" altLang="en-US" sz="3600" b="1" baseline="-25000" dirty="0" err="1">
                <a:solidFill>
                  <a:srgbClr val="333399"/>
                </a:solidFill>
                <a:latin typeface="Times New Roman" panose="02020603050405020304" pitchFamily="18" charset="0"/>
                <a:sym typeface="Symbol" panose="05050102010706020507" pitchFamily="18" charset="2"/>
              </a:rPr>
              <a:t>solvation</a:t>
            </a:r>
            <a:r>
              <a:rPr lang="en-US" altLang="en-US" sz="3600" b="1" dirty="0">
                <a:solidFill>
                  <a:srgbClr val="333399"/>
                </a:solidFill>
                <a:latin typeface="Times New Roman" panose="02020603050405020304" pitchFamily="18" charset="0"/>
                <a:sym typeface="Symbol" panose="05050102010706020507" pitchFamily="18" charset="2"/>
              </a:rPr>
              <a:t>.  Make sure your code calls 0 energy for an electron = electron in vacuum.</a:t>
            </a:r>
            <a:endParaRPr lang="en-US" altLang="en-US" sz="3600" b="1" dirty="0">
              <a:solidFill>
                <a:srgbClr val="333399"/>
              </a:solidFill>
              <a:latin typeface="Times New Roman" panose="02020603050405020304" pitchFamily="18" charset="0"/>
              <a:sym typeface="Wingdings" panose="05000000000000000000" pitchFamily="2" charset="2"/>
            </a:endParaRPr>
          </a:p>
          <a:p>
            <a:pPr eaLnBrk="0" fontAlgn="base" hangingPunct="0">
              <a:spcBef>
                <a:spcPct val="50000"/>
              </a:spcBef>
              <a:spcAft>
                <a:spcPct val="0"/>
              </a:spcAft>
              <a:buNone/>
              <a:defRPr/>
            </a:pPr>
            <a:r>
              <a:rPr lang="en-US" altLang="en-US" b="1" dirty="0">
                <a:solidFill>
                  <a:srgbClr val="333399"/>
                </a:solidFill>
                <a:latin typeface="Times New Roman" panose="02020603050405020304" pitchFamily="18" charset="0"/>
                <a:sym typeface="Symbol" panose="05050102010706020507" pitchFamily="18" charset="2"/>
              </a:rPr>
              <a:t>G</a:t>
            </a:r>
            <a:r>
              <a:rPr lang="en-US" altLang="en-US" b="1" baseline="-25000" dirty="0">
                <a:solidFill>
                  <a:srgbClr val="333399"/>
                </a:solidFill>
                <a:latin typeface="Times New Roman" panose="02020603050405020304" pitchFamily="18" charset="0"/>
                <a:sym typeface="Symbol" panose="05050102010706020507" pitchFamily="18" charset="2"/>
              </a:rPr>
              <a:t>ads</a:t>
            </a:r>
            <a:r>
              <a:rPr lang="en-US" altLang="en-US" b="1" dirty="0">
                <a:solidFill>
                  <a:srgbClr val="333399"/>
                </a:solidFill>
                <a:latin typeface="Times New Roman" panose="02020603050405020304" pitchFamily="18" charset="0"/>
                <a:sym typeface="Symbol" panose="05050102010706020507" pitchFamily="18" charset="2"/>
              </a:rPr>
              <a:t>(</a:t>
            </a:r>
            <a:r>
              <a:rPr lang="en-US" altLang="en-US" b="1" dirty="0" err="1">
                <a:solidFill>
                  <a:srgbClr val="333399"/>
                </a:solidFill>
                <a:latin typeface="Times New Roman" panose="02020603050405020304" pitchFamily="18" charset="0"/>
                <a:sym typeface="Symbol" panose="05050102010706020507" pitchFamily="18" charset="2"/>
              </a:rPr>
              <a:t>U</a:t>
            </a:r>
            <a:r>
              <a:rPr lang="en-US" altLang="en-US" b="1" baseline="-25000" dirty="0" err="1">
                <a:solidFill>
                  <a:srgbClr val="333399"/>
                </a:solidFill>
                <a:latin typeface="Times New Roman" panose="02020603050405020304" pitchFamily="18" charset="0"/>
                <a:sym typeface="Symbol" panose="05050102010706020507" pitchFamily="18" charset="2"/>
              </a:rPr>
              <a:t>abs</a:t>
            </a:r>
            <a:r>
              <a:rPr lang="en-US" altLang="en-US" b="1" dirty="0">
                <a:solidFill>
                  <a:srgbClr val="333399"/>
                </a:solidFill>
                <a:latin typeface="Times New Roman" panose="02020603050405020304" pitchFamily="18" charset="0"/>
                <a:sym typeface="Symbol" panose="05050102010706020507" pitchFamily="18" charset="2"/>
              </a:rPr>
              <a:t>) = G</a:t>
            </a:r>
            <a:r>
              <a:rPr lang="en-US" altLang="en-US" b="1" baseline="-25000" dirty="0">
                <a:solidFill>
                  <a:srgbClr val="333399"/>
                </a:solidFill>
                <a:latin typeface="Times New Roman" panose="02020603050405020304" pitchFamily="18" charset="0"/>
                <a:sym typeface="Symbol" panose="05050102010706020507" pitchFamily="18" charset="2"/>
              </a:rPr>
              <a:t>H*</a:t>
            </a:r>
            <a:r>
              <a:rPr lang="en-US" altLang="en-US" b="1" dirty="0">
                <a:solidFill>
                  <a:srgbClr val="333399"/>
                </a:solidFill>
                <a:latin typeface="Times New Roman" panose="02020603050405020304" pitchFamily="18" charset="0"/>
                <a:sym typeface="Symbol" panose="05050102010706020507" pitchFamily="18" charset="2"/>
              </a:rPr>
              <a:t> - G</a:t>
            </a:r>
            <a:r>
              <a:rPr lang="en-US" altLang="en-US" b="1" baseline="-25000" dirty="0">
                <a:solidFill>
                  <a:srgbClr val="333399"/>
                </a:solidFill>
                <a:latin typeface="Times New Roman" panose="02020603050405020304" pitchFamily="18" charset="0"/>
                <a:sym typeface="Symbol" panose="05050102010706020507" pitchFamily="18" charset="2"/>
              </a:rPr>
              <a:t>*</a:t>
            </a:r>
            <a:r>
              <a:rPr lang="en-US" altLang="en-US" b="1" dirty="0">
                <a:solidFill>
                  <a:srgbClr val="333399"/>
                </a:solidFill>
                <a:latin typeface="Times New Roman" panose="02020603050405020304" pitchFamily="18" charset="0"/>
                <a:sym typeface="Symbol" panose="05050102010706020507" pitchFamily="18" charset="2"/>
              </a:rPr>
              <a:t> - </a:t>
            </a:r>
            <a:r>
              <a:rPr lang="en-US" altLang="en-US" b="1" dirty="0" err="1">
                <a:solidFill>
                  <a:srgbClr val="333399"/>
                </a:solidFill>
                <a:latin typeface="Times New Roman" panose="02020603050405020304" pitchFamily="18" charset="0"/>
                <a:sym typeface="Symbol" panose="05050102010706020507" pitchFamily="18" charset="2"/>
              </a:rPr>
              <a:t>G</a:t>
            </a:r>
            <a:r>
              <a:rPr lang="en-US" altLang="en-US" b="1" baseline="-25000" dirty="0" err="1">
                <a:solidFill>
                  <a:srgbClr val="333399"/>
                </a:solidFill>
                <a:latin typeface="Times New Roman" panose="02020603050405020304" pitchFamily="18" charset="0"/>
                <a:sym typeface="Symbol" panose="05050102010706020507" pitchFamily="18" charset="2"/>
              </a:rPr>
              <a:t>H+,gas</a:t>
            </a:r>
            <a:r>
              <a:rPr lang="en-US" altLang="en-US" b="1" dirty="0">
                <a:solidFill>
                  <a:srgbClr val="333399"/>
                </a:solidFill>
                <a:latin typeface="Times New Roman" panose="02020603050405020304" pitchFamily="18" charset="0"/>
                <a:sym typeface="Symbol" panose="05050102010706020507" pitchFamily="18" charset="2"/>
              </a:rPr>
              <a:t>+ G</a:t>
            </a:r>
            <a:r>
              <a:rPr lang="en-US" altLang="en-US" b="1" baseline="-25000" dirty="0">
                <a:solidFill>
                  <a:srgbClr val="333399"/>
                </a:solidFill>
                <a:latin typeface="Times New Roman" panose="02020603050405020304" pitchFamily="18" charset="0"/>
                <a:sym typeface="Symbol" panose="05050102010706020507" pitchFamily="18" charset="2"/>
              </a:rPr>
              <a:t>H+, </a:t>
            </a:r>
            <a:r>
              <a:rPr lang="en-US" altLang="en-US" b="1" baseline="-25000" dirty="0" err="1">
                <a:solidFill>
                  <a:srgbClr val="333399"/>
                </a:solidFill>
                <a:latin typeface="Times New Roman" panose="02020603050405020304" pitchFamily="18" charset="0"/>
                <a:sym typeface="Symbol" panose="05050102010706020507" pitchFamily="18" charset="2"/>
              </a:rPr>
              <a:t>solv</a:t>
            </a:r>
            <a:r>
              <a:rPr lang="en-US" altLang="en-US" b="1" dirty="0">
                <a:solidFill>
                  <a:srgbClr val="333399"/>
                </a:solidFill>
                <a:latin typeface="Times New Roman" panose="02020603050405020304" pitchFamily="18" charset="0"/>
                <a:sym typeface="Symbol" panose="05050102010706020507" pitchFamily="18" charset="2"/>
              </a:rPr>
              <a:t>) +|e</a:t>
            </a:r>
            <a:r>
              <a:rPr lang="en-US" altLang="en-US" b="1" baseline="30000" dirty="0">
                <a:solidFill>
                  <a:srgbClr val="333399"/>
                </a:solidFill>
                <a:latin typeface="Times New Roman" panose="02020603050405020304" pitchFamily="18" charset="0"/>
                <a:sym typeface="Symbol" panose="05050102010706020507" pitchFamily="18" charset="2"/>
              </a:rPr>
              <a:t>-</a:t>
            </a:r>
            <a:r>
              <a:rPr lang="en-US" altLang="en-US" b="1" dirty="0">
                <a:solidFill>
                  <a:srgbClr val="333399"/>
                </a:solidFill>
                <a:latin typeface="Times New Roman" panose="02020603050405020304" pitchFamily="18" charset="0"/>
                <a:sym typeface="Symbol" panose="05050102010706020507" pitchFamily="18" charset="2"/>
              </a:rPr>
              <a:t>|</a:t>
            </a:r>
            <a:r>
              <a:rPr lang="en-US" altLang="en-US" b="1" dirty="0" err="1">
                <a:solidFill>
                  <a:srgbClr val="333399"/>
                </a:solidFill>
                <a:latin typeface="Times New Roman" panose="02020603050405020304" pitchFamily="18" charset="0"/>
                <a:sym typeface="Symbol" panose="05050102010706020507" pitchFamily="18" charset="2"/>
              </a:rPr>
              <a:t>U</a:t>
            </a:r>
            <a:r>
              <a:rPr lang="en-US" altLang="en-US" b="1" baseline="-25000" dirty="0" err="1">
                <a:solidFill>
                  <a:srgbClr val="333399"/>
                </a:solidFill>
                <a:latin typeface="Times New Roman" panose="02020603050405020304" pitchFamily="18" charset="0"/>
                <a:sym typeface="Symbol" panose="05050102010706020507" pitchFamily="18" charset="2"/>
              </a:rPr>
              <a:t>abs</a:t>
            </a:r>
            <a:endParaRPr lang="en-US" altLang="en-US" b="1" dirty="0">
              <a:solidFill>
                <a:srgbClr val="333399"/>
              </a:solidFill>
              <a:latin typeface="Times New Roman" panose="02020603050405020304" pitchFamily="18" charset="0"/>
              <a:sym typeface="Symbol" panose="05050102010706020507" pitchFamily="18" charset="2"/>
            </a:endParaRPr>
          </a:p>
          <a:p>
            <a:pPr marL="0" marR="0" lvl="0" indent="0" algn="l" defTabSz="914400" rtl="0" eaLnBrk="0" fontAlgn="base" latinLnBrk="0" hangingPunct="0">
              <a:lnSpc>
                <a:spcPct val="100000"/>
              </a:lnSpc>
              <a:spcBef>
                <a:spcPct val="50000"/>
              </a:spcBef>
              <a:spcAft>
                <a:spcPct val="0"/>
              </a:spcAft>
              <a:buClrTx/>
              <a:buSzTx/>
              <a:buFontTx/>
              <a:buNone/>
              <a:tabLst/>
              <a:defRPr/>
            </a:pPr>
            <a:endParaRPr lang="en-US" altLang="en-US" sz="3600" b="1" dirty="0">
              <a:solidFill>
                <a:srgbClr val="333399"/>
              </a:solidFill>
              <a:latin typeface="Times New Roman" panose="02020603050405020304" pitchFamily="18" charset="0"/>
              <a:sym typeface="Wingdings" panose="05000000000000000000" pitchFamily="2" charset="2"/>
            </a:endParaRPr>
          </a:p>
          <a:p>
            <a:pPr marL="0" marR="0" lvl="0" indent="0" algn="l" defTabSz="914400" rtl="0" eaLnBrk="0" fontAlgn="base" latinLnBrk="0" hangingPunct="0">
              <a:lnSpc>
                <a:spcPct val="100000"/>
              </a:lnSpc>
              <a:spcBef>
                <a:spcPct val="50000"/>
              </a:spcBef>
              <a:spcAft>
                <a:spcPct val="0"/>
              </a:spcAft>
              <a:buClrTx/>
              <a:buSzTx/>
              <a:buFontTx/>
              <a:buNone/>
              <a:tabLst/>
              <a:defRPr/>
            </a:pPr>
            <a:endParaRPr lang="en-US" altLang="en-US" sz="3600" b="1" dirty="0">
              <a:solidFill>
                <a:srgbClr val="333399"/>
              </a:solidFill>
              <a:latin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3230058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Blank Presentation">
  <a:themeElements>
    <a:clrScheme name="Blank Presentation.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4_Blank Presentation">
  <a:themeElements>
    <a:clrScheme name="Blank Presentation.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1_Blank Presentation">
  <a:themeElements>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2_Blank Presentation">
  <a:themeElements>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Blank Presentation">
  <a:themeElements>
    <a:clrScheme name="Blank Presentation.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3_Blank Presentation">
  <a:themeElements>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9_Blank Presentation">
  <a:themeElements>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Blank Presentation">
  <a:themeElements>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6_Blank Presentation">
  <a:themeElements>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0_Blank Presentation">
  <a:themeElements>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83432F7DDEF7841B0E6026E87610C44" ma:contentTypeVersion="13" ma:contentTypeDescription="Create a new document." ma:contentTypeScope="" ma:versionID="81c140665ccd1f5d1ffa2f94d99422ec">
  <xsd:schema xmlns:xsd="http://www.w3.org/2001/XMLSchema" xmlns:xs="http://www.w3.org/2001/XMLSchema" xmlns:p="http://schemas.microsoft.com/office/2006/metadata/properties" xmlns:ns3="b2d7a803-6e30-4f1f-9ca6-51f758d3a948" xmlns:ns4="588fc8c0-2768-4b94-aab8-9cdc73fe1623" targetNamespace="http://schemas.microsoft.com/office/2006/metadata/properties" ma:root="true" ma:fieldsID="d1e4b9e4a0cda4dbcbd1ac1c35c86f53" ns3:_="" ns4:_="">
    <xsd:import namespace="b2d7a803-6e30-4f1f-9ca6-51f758d3a948"/>
    <xsd:import namespace="588fc8c0-2768-4b94-aab8-9cdc73fe162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d7a803-6e30-4f1f-9ca6-51f758d3a9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88fc8c0-2768-4b94-aab8-9cdc73fe162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C4EF3D-C5F4-48BA-8DEC-4412EEB9BA5A}">
  <ds:schemaRefs>
    <ds:schemaRef ds:uri="http://www.w3.org/XML/1998/namespace"/>
    <ds:schemaRef ds:uri="http://purl.org/dc/dcmitype/"/>
    <ds:schemaRef ds:uri="588fc8c0-2768-4b94-aab8-9cdc73fe1623"/>
    <ds:schemaRef ds:uri="http://schemas.microsoft.com/office/2006/documentManagement/types"/>
    <ds:schemaRef ds:uri="http://purl.org/dc/elements/1.1/"/>
    <ds:schemaRef ds:uri="http://schemas.microsoft.com/office/2006/metadata/properties"/>
    <ds:schemaRef ds:uri="http://purl.org/dc/terms/"/>
    <ds:schemaRef ds:uri="http://schemas.microsoft.com/office/infopath/2007/PartnerControls"/>
    <ds:schemaRef ds:uri="http://schemas.openxmlformats.org/package/2006/metadata/core-properties"/>
    <ds:schemaRef ds:uri="b2d7a803-6e30-4f1f-9ca6-51f758d3a948"/>
  </ds:schemaRefs>
</ds:datastoreItem>
</file>

<file path=customXml/itemProps2.xml><?xml version="1.0" encoding="utf-8"?>
<ds:datastoreItem xmlns:ds="http://schemas.openxmlformats.org/officeDocument/2006/customXml" ds:itemID="{ABF121C4-C94D-4DEF-B91B-AAD1E5EDAE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d7a803-6e30-4f1f-9ca6-51f758d3a948"/>
    <ds:schemaRef ds:uri="588fc8c0-2768-4b94-aab8-9cdc73fe16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828B1FF-16C8-452D-A6A9-DF1A6B49B6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7901</TotalTime>
  <Words>5414</Words>
  <Application>Microsoft Office PowerPoint</Application>
  <PresentationFormat>On-screen Show (4:3)</PresentationFormat>
  <Paragraphs>550</Paragraphs>
  <Slides>39</Slides>
  <Notes>27</Notes>
  <HiddenSlides>0</HiddenSlides>
  <MMClips>0</MMClips>
  <ScaleCrop>false</ScaleCrop>
  <HeadingPairs>
    <vt:vector size="6" baseType="variant">
      <vt:variant>
        <vt:lpstr>Fonts Used</vt:lpstr>
      </vt:variant>
      <vt:variant>
        <vt:i4>5</vt:i4>
      </vt:variant>
      <vt:variant>
        <vt:lpstr>Theme</vt:lpstr>
      </vt:variant>
      <vt:variant>
        <vt:i4>19</vt:i4>
      </vt:variant>
      <vt:variant>
        <vt:lpstr>Slide Titles</vt:lpstr>
      </vt:variant>
      <vt:variant>
        <vt:i4>39</vt:i4>
      </vt:variant>
    </vt:vector>
  </HeadingPairs>
  <TitlesOfParts>
    <vt:vector size="63" baseType="lpstr">
      <vt:lpstr>Arial</vt:lpstr>
      <vt:lpstr>Calibri</vt:lpstr>
      <vt:lpstr>Cambria Math</vt:lpstr>
      <vt:lpstr>Helvetica</vt:lpstr>
      <vt:lpstr>Times New Roman</vt:lpstr>
      <vt:lpstr>Office Theme</vt:lpstr>
      <vt:lpstr>2_Blank Presentation</vt:lpstr>
      <vt:lpstr>6_Blank Presentation</vt:lpstr>
      <vt:lpstr>1_Office Theme</vt:lpstr>
      <vt:lpstr>10_Blank Presentation</vt:lpstr>
      <vt:lpstr>7_Office Theme</vt:lpstr>
      <vt:lpstr>2_Office Theme</vt:lpstr>
      <vt:lpstr>4_Office Theme</vt:lpstr>
      <vt:lpstr>5_Office Theme</vt:lpstr>
      <vt:lpstr>Default Design</vt:lpstr>
      <vt:lpstr>1_Blank Presentation</vt:lpstr>
      <vt:lpstr>6_Office Theme</vt:lpstr>
      <vt:lpstr>4_Blank Presentation</vt:lpstr>
      <vt:lpstr>11_Blank Presentation</vt:lpstr>
      <vt:lpstr>12_Blank Presentation</vt:lpstr>
      <vt:lpstr>Blank Presentation</vt:lpstr>
      <vt:lpstr>13_Blank Presentation</vt:lpstr>
      <vt:lpstr>1_Default Design</vt:lpstr>
      <vt:lpstr>9_Blank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Reaction Intermediates and Adsorption Sites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McCrum</dc:creator>
  <cp:lastModifiedBy>Janik, Michael John</cp:lastModifiedBy>
  <cp:revision>777</cp:revision>
  <cp:lastPrinted>2015-05-19T16:04:34Z</cp:lastPrinted>
  <dcterms:created xsi:type="dcterms:W3CDTF">2015-05-05T18:15:35Z</dcterms:created>
  <dcterms:modified xsi:type="dcterms:W3CDTF">2022-06-16T18:12:04Z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0x010100583432F7DDEF7841B0E6026E87610C44</vt:lpwstr>
  </property>
</Properties>
</file>